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oval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91440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&amp; ERD</a:t>
            </a:r>
            <a:endParaRPr lang="en-US" sz="4200" dirty="0"/>
          </a:p>
        </p:txBody>
      </p:sp>
      <p:sp>
        <p:nvSpPr>
          <p:cNvPr id="20" name="Text 18"/>
          <p:cNvSpPr/>
          <p:nvPr/>
        </p:nvSpPr>
        <p:spPr>
          <a:xfrm>
            <a:off x="365760" y="205740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Entity-Relationship-Modell &amp; Datenbankdiagramme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21.4.2026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995160" y="822960"/>
            <a:ext cx="1874520" cy="658368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995160" y="822960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995160" y="1965960"/>
            <a:ext cx="1874520" cy="621792"/>
          </a:xfrm>
          <a:prstGeom prst="oval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995160" y="196596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 rot="2700000">
            <a:off x="7543800" y="3218688"/>
            <a:ext cx="804672" cy="43891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6995160" y="3108960"/>
            <a:ext cx="18745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2 von 13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6868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68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" y="92354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ERM?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20040" y="156362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5636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50392" y="161848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Grundbausteine: Entität, Attribut, Beziehung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20040" y="225856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2585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50392" y="231343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Chen-Notation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20040" y="29535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2953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" y="30083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Crow's-Foot-Notation (IE)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320040" y="364845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6484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50392" y="370332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Kardinalitäten: 1:1 / 1:n / n:m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20040" y="434340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0040" y="43434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0392" y="439826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Optionale Beziehungen (0-Seite)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4754880" y="86868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868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85232" y="92354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Denkfehler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4754880" y="156362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15636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85232" y="161848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ERM-Beispiel: Online-Shop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4754880" y="225856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22585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85232" y="231343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→ Relationales Schema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4754880" y="29535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29535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285232" y="30083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Direktvergleich Chen vs. Crow's Foot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4754880" y="364845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4754880" y="36484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285232" y="370332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ERM?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3 von 13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1078992"/>
            <a:ext cx="8503920" cy="68580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11480" y="1115568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Entity-Relationship-Modell (ERM) ist ein grafisches Werkzeug zur Planung von Datenbankstrukturen. Es zeigt welche Objekte existieren, welche Eigenschaften sie haben und wie sie zusammenhängen.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1901952"/>
            <a:ext cx="2011680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47472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 Planung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Datenbankstruktur planen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Code geschrieben wird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450592" y="1901952"/>
            <a:ext cx="2011680" cy="43891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523744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 Kommunikation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450592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542032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 Sprache zwischen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Entwicklern und Kunden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26864" y="1901952"/>
            <a:ext cx="2011680" cy="43891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00016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 Dokumentation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626864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718304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technische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und Pflichtenheft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803136" y="1901952"/>
            <a:ext cx="2011680" cy="438912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876288" y="1901952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⚙️  Implementierung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803136" y="2368296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894576" y="2404872"/>
            <a:ext cx="1874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 für CREATE TABLE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relationales Schema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40156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9" name="Text 27"/>
          <p:cNvSpPr/>
          <p:nvPr/>
        </p:nvSpPr>
        <p:spPr>
          <a:xfrm>
            <a:off x="365760" y="340156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Ablauf: 1. ERM entwerfen  →  2. Normalisieren  →  3. Schema ableiten  →  4. SQL implementieren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74320" y="3822192"/>
            <a:ext cx="265176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347472" y="38221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74320" y="4197096"/>
            <a:ext cx="265176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3" name="Text 31"/>
          <p:cNvSpPr/>
          <p:nvPr/>
        </p:nvSpPr>
        <p:spPr>
          <a:xfrm>
            <a:off x="347472" y="4215384"/>
            <a:ext cx="2560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Konzeptionell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Sprachunabhängig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108960" y="3822192"/>
            <a:ext cx="265176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5" name="Text 33"/>
          <p:cNvSpPr/>
          <p:nvPr/>
        </p:nvSpPr>
        <p:spPr>
          <a:xfrm>
            <a:off x="3182112" y="38221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ERD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108960" y="4197096"/>
            <a:ext cx="265176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182112" y="4215384"/>
            <a:ext cx="2560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Grafische Darstellung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ERM als Diagramm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5943600" y="3822192"/>
            <a:ext cx="265176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9" name="Text 37"/>
          <p:cNvSpPr/>
          <p:nvPr/>
        </p:nvSpPr>
        <p:spPr>
          <a:xfrm>
            <a:off x="6016752" y="3822192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Relationales Schema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943600" y="4197096"/>
            <a:ext cx="265176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6016752" y="4215384"/>
            <a:ext cx="2560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Tabellen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PKs und FKs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Grundbausteine: Entität · Attribut · Beziehung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4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Grundelemente des ERM – jedes wird in der Datenbank zu etwas Konkretem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2743200" cy="43891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" y="1078992"/>
            <a:ext cx="263347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 – Symbol: Rechteck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545336"/>
            <a:ext cx="2743200" cy="31272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84048" y="1600200"/>
            <a:ext cx="2578608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 der realen Welt,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in der DB gespeichert wird.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Kunde, Produkt, Bestellung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Mitarbeiter, Abteilung, Kurs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zur: Tabelle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Schwache Entität: nur in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einer anderen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(doppeltes Rechteck)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154680" y="1078992"/>
            <a:ext cx="2743200" cy="43891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227832" y="1078992"/>
            <a:ext cx="263347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 – Symbol: Oval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154680" y="1545336"/>
            <a:ext cx="2743200" cy="31272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264408" y="1600200"/>
            <a:ext cx="2578608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 einer Entität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einer Beziehung.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Name, Email, Preis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Menge, Status, Datum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zur: Spalte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Schlüsselattribut: unterstrichen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wird zum Primärschlüssel (PK)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035040" y="1078992"/>
            <a:ext cx="2743200" cy="43891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108192" y="1078992"/>
            <a:ext cx="263347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 – Symbol: Raute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035040" y="1545336"/>
            <a:ext cx="2743200" cy="312724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144768" y="1600200"/>
            <a:ext cx="2578608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zwischen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oder mehr Entitäten.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Kunde 'kauft' Produkt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MA 'arbeitet in' Abteilung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zu: FK oder Hilfstabelle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Beziehungsattribut: Attribut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der Beziehung selbst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Chen-Notation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5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 Notation – häufig in Prüfungen und Lehrbüchern verwendet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1984248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29184" y="10789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286000" y="1078992"/>
            <a:ext cx="2898648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340864" y="10789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 (Chen)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212080" y="1078992"/>
            <a:ext cx="3493008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5266944" y="10789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5361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329184" y="15361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286000" y="15361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2340864" y="15361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  Rechteck   ]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212080" y="15361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5266944" y="15361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Starkes Objekt der Domäne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1993392"/>
            <a:ext cx="19842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329184" y="19933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Schwache Entität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286000" y="1993392"/>
            <a:ext cx="28986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2340864" y="19933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[== Doppelrechteck ==]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12080" y="1993392"/>
            <a:ext cx="349300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266944" y="19933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 von Elternentität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24505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329184" y="24505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286000" y="24505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2340864" y="24505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       Oval       )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212080" y="24505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5266944" y="24505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Eigenschaft, Merkmal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4320" y="2907792"/>
            <a:ext cx="19842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329184" y="29077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Schlüsselattribut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286000" y="2907792"/>
            <a:ext cx="28986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2340864" y="29077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 _Unterstrichen_ )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212080" y="2907792"/>
            <a:ext cx="349300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266944" y="29077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Eindeutiger Identifier → PK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274320" y="33649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29184" y="33649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286000" y="33649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2340864" y="33649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◇   Raute   ◇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212080" y="33649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5266944" y="33649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zwischen Entitäten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274320" y="3822192"/>
            <a:ext cx="19842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329184" y="38221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2286000" y="3822192"/>
            <a:ext cx="289864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2340864" y="38221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 oder  n  oder  m an Linie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5212080" y="3822192"/>
            <a:ext cx="3493008" cy="42062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5266944" y="38221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der Verknüpfungen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274320" y="4279392"/>
            <a:ext cx="19842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329184" y="4279392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Beziehungsattribut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2286000" y="4279392"/>
            <a:ext cx="289864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2340864" y="4279392"/>
            <a:ext cx="2816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(Oval) an der Raute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5212080" y="4279392"/>
            <a:ext cx="3493008" cy="42062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8" name="Text 56"/>
          <p:cNvSpPr/>
          <p:nvPr/>
        </p:nvSpPr>
        <p:spPr>
          <a:xfrm>
            <a:off x="5266944" y="4279392"/>
            <a:ext cx="3410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 der Beziehung selbst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274320" y="4681728"/>
            <a:ext cx="8503920" cy="292608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0" name="Text 58"/>
          <p:cNvSpPr/>
          <p:nvPr/>
        </p:nvSpPr>
        <p:spPr>
          <a:xfrm>
            <a:off x="365760" y="468172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Entität = Rechteck  ·  Attribut = Oval  ·  Beziehung = Raute  ·  Kardinalität an den Linien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Crow's-Foot-Notation (IE-Notation)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6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 verbreitet – direkt am Linienende ablesbar, ohne Ziffern an den Linien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Symbole am Linienende: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74320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1307592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6" name="Text 14"/>
          <p:cNvSpPr/>
          <p:nvPr/>
        </p:nvSpPr>
        <p:spPr>
          <a:xfrm>
            <a:off x="1353312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1 (Pflicht)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450592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450592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O|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3483864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3529584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oder 1 (optional)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26864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626864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660136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5705856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(n)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803136" y="1435608"/>
            <a:ext cx="1005840" cy="53035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803136" y="1435608"/>
            <a:ext cx="1005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O&lt;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7836408" y="1435608"/>
            <a:ext cx="1097280" cy="5303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7882128" y="1435608"/>
            <a:ext cx="102412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oder viele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2057400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0" name="Text 28"/>
          <p:cNvSpPr/>
          <p:nvPr/>
        </p:nvSpPr>
        <p:spPr>
          <a:xfrm>
            <a:off x="365760" y="205740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Beziehungsnotationen: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74320" y="2414016"/>
            <a:ext cx="2258568" cy="374904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2" name="Text 30"/>
          <p:cNvSpPr/>
          <p:nvPr/>
        </p:nvSpPr>
        <p:spPr>
          <a:xfrm>
            <a:off x="329184" y="2414016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Notation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560320" y="2414016"/>
            <a:ext cx="2715768" cy="374904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4" name="Text 32"/>
          <p:cNvSpPr/>
          <p:nvPr/>
        </p:nvSpPr>
        <p:spPr>
          <a:xfrm>
            <a:off x="2615184" y="2414016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303520" y="2414016"/>
            <a:ext cx="3401568" cy="374904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6" name="Text 34"/>
          <p:cNvSpPr/>
          <p:nvPr/>
        </p:nvSpPr>
        <p:spPr>
          <a:xfrm>
            <a:off x="5358384" y="2414016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Liest sich als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74320" y="2816352"/>
            <a:ext cx="2258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329184" y="2816352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||────||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2560320" y="2816352"/>
            <a:ext cx="27157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2615184" y="2816352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zu 1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303520" y="2816352"/>
            <a:ext cx="3401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358384" y="2816352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eine zu genau einer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74320" y="3218688"/>
            <a:ext cx="2258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329184" y="3218688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||────&lt;</a:t>
            </a:r>
            <a:endParaRPr lang="en-US" sz="1500" dirty="0"/>
          </a:p>
        </p:txBody>
      </p:sp>
      <p:sp>
        <p:nvSpPr>
          <p:cNvPr id="45" name="Shape 43"/>
          <p:cNvSpPr/>
          <p:nvPr/>
        </p:nvSpPr>
        <p:spPr>
          <a:xfrm>
            <a:off x="2560320" y="3218688"/>
            <a:ext cx="27157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2615184" y="3218688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zu n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5303520" y="3218688"/>
            <a:ext cx="3401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358384" y="3218688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zu vielen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274320" y="3621024"/>
            <a:ext cx="2258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329184" y="3621024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O|────&lt;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2560320" y="3621024"/>
            <a:ext cx="27157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2615184" y="3621024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0:1 zu n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5303520" y="3621024"/>
            <a:ext cx="3401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5358384" y="3621024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eine zu vielen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274320" y="4023360"/>
            <a:ext cx="2258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29184" y="4023360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&gt;────&lt;</a:t>
            </a:r>
            <a:endParaRPr lang="en-US" sz="1500" dirty="0"/>
          </a:p>
        </p:txBody>
      </p:sp>
      <p:sp>
        <p:nvSpPr>
          <p:cNvPr id="57" name="Shape 55"/>
          <p:cNvSpPr/>
          <p:nvPr/>
        </p:nvSpPr>
        <p:spPr>
          <a:xfrm>
            <a:off x="2560320" y="4023360"/>
            <a:ext cx="27157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2615184" y="4023360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zu m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5303520" y="4023360"/>
            <a:ext cx="3401568" cy="3749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5358384" y="4023360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zu vielen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274320" y="4425696"/>
            <a:ext cx="2258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2" name="Text 60"/>
          <p:cNvSpPr/>
          <p:nvPr/>
        </p:nvSpPr>
        <p:spPr>
          <a:xfrm>
            <a:off x="329184" y="4425696"/>
            <a:ext cx="2176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||──O&lt;</a:t>
            </a:r>
            <a:endParaRPr lang="en-US" sz="1500" dirty="0"/>
          </a:p>
        </p:txBody>
      </p:sp>
      <p:sp>
        <p:nvSpPr>
          <p:cNvPr id="63" name="Shape 61"/>
          <p:cNvSpPr/>
          <p:nvPr/>
        </p:nvSpPr>
        <p:spPr>
          <a:xfrm>
            <a:off x="2560320" y="4425696"/>
            <a:ext cx="27157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2615184" y="4425696"/>
            <a:ext cx="26334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zu 0:n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5303520" y="4425696"/>
            <a:ext cx="3401568" cy="37490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5358384" y="4425696"/>
            <a:ext cx="33192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zu keiner oder vielen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274320" y="4498848"/>
            <a:ext cx="8503920" cy="29260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8" name="Text 66"/>
          <p:cNvSpPr/>
          <p:nvPr/>
        </p:nvSpPr>
        <p:spPr>
          <a:xfrm>
            <a:off x="365760" y="4498848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Merkhilfe: Krähenfuß ( &lt; ) = viele  ·  Strich ( | ) = genau eins  ·  Kreis ( O ) = optional (0 möglich)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Kardinalitäten – 1:1 / 1:n / n:m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7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2-Fragen-Methode: 'Kann A mehrere B haben?' und 'Kann B mehrere A haben?'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70432"/>
            <a:ext cx="1188720" cy="100584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70432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: 1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508760" y="1170432"/>
            <a:ext cx="2286000" cy="50292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572768" y="1170432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 ─  hat  ─  Personalausweis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1508760" y="1673352"/>
            <a:ext cx="228600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6" name="Text 14"/>
          <p:cNvSpPr/>
          <p:nvPr/>
        </p:nvSpPr>
        <p:spPr>
          <a:xfrm>
            <a:off x="1572768" y="1673352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||────|| Personalausweis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840480" y="1170432"/>
            <a:ext cx="324612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913632" y="1207008"/>
            <a:ext cx="312724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eine Person mehrere Ausweise haben?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Nein → 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Ausweis mehreren Personen gehören?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Nein → 1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132320" y="1170432"/>
            <a:ext cx="1691640" cy="100584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196328" y="1207008"/>
            <a:ext cx="1591056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selten!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Meist besser in eine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 zusammenführen.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74320" y="2340864"/>
            <a:ext cx="1188720" cy="100584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274320" y="2340864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: 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1508760" y="2340864"/>
            <a:ext cx="2286000" cy="50292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1572768" y="2340864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Abteilung  ─  beschäftigt  ─  Mitarbeiter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1508760" y="2843784"/>
            <a:ext cx="228600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1572768" y="2843784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Abteilung ||────&lt; Mitarbeiter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840480" y="2340864"/>
            <a:ext cx="324612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913632" y="2377440"/>
            <a:ext cx="312724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eine Abteilung mehrere Mitarbeiter haben?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 → 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MA in mehreren Abteilungen sein?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Nein → 1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7132320" y="2340864"/>
            <a:ext cx="1691640" cy="100584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196328" y="2377440"/>
            <a:ext cx="1591056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Häufigste Beziehung!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in der n-Tabelle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(Mitarbeiter.AbteilungID)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274320" y="3511296"/>
            <a:ext cx="1188720" cy="100584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274320" y="3511296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: m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1508760" y="3511296"/>
            <a:ext cx="2286000" cy="50292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4" name="Text 32"/>
          <p:cNvSpPr/>
          <p:nvPr/>
        </p:nvSpPr>
        <p:spPr>
          <a:xfrm>
            <a:off x="1572768" y="3511296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 ─  belegt  ─  Kurs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1508760" y="4014216"/>
            <a:ext cx="228600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1572768" y="4014216"/>
            <a:ext cx="21762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Student &gt;────&lt; Kurs  →  Hilfstabelle!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3840480" y="3511296"/>
            <a:ext cx="324612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3913632" y="3547872"/>
            <a:ext cx="312724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Student mehrere Kurse belegen?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 → m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Kann ein Kurs von mehreren Studenten besucht werden?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 → n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7132320" y="3511296"/>
            <a:ext cx="1691640" cy="100584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7196328" y="3547872"/>
            <a:ext cx="1591056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Hilfstabelle!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Belegung (StudentID,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KursID) als kompos. PK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Optionale Beziehungen &amp; Häufige Denkfehler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8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'O' (Kreis) = optional: diese Seite darf 0 Verbindungen haben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" y="107899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↔ Auto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53896"/>
            <a:ext cx="13258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329184" y="1453896"/>
            <a:ext cx="12527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Kard: 0:n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627632" y="1453896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1673352" y="1453896"/>
            <a:ext cx="13075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||──O&lt; Auto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1828800"/>
            <a:ext cx="274320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65760" y="1874520"/>
            <a:ext cx="26151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muss kein Auto haben (0)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Auto gehört genau einer Person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200400" y="107899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73552" y="107899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Mitarbeiter ↔ Parkplatz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00400" y="1453896"/>
            <a:ext cx="13258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3255264" y="1453896"/>
            <a:ext cx="12527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Kard: 0:1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53712" y="1453896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4599432" y="1453896"/>
            <a:ext cx="13075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Mitarbeiter ||──O| Parkplatz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91840" y="1874520"/>
            <a:ext cx="26151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jeder hat Parkplatz (0)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Platz gehört max. 1 MA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126480" y="107899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199632" y="107899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 ↔ Mitarbeiter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126480" y="1453896"/>
            <a:ext cx="13258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0" name="Text 28"/>
          <p:cNvSpPr/>
          <p:nvPr/>
        </p:nvSpPr>
        <p:spPr>
          <a:xfrm>
            <a:off x="6181344" y="1453896"/>
            <a:ext cx="12527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Kard: 0:n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479792" y="1453896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7525512" y="1453896"/>
            <a:ext cx="13075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Chef ||──O&lt; Mitarbeiter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126480" y="1828800"/>
            <a:ext cx="274320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217920" y="1874520"/>
            <a:ext cx="26151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Geschäftsführer hat keinen Chef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Chef kann n MA haben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4320" y="2834640"/>
            <a:ext cx="850392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6" name="Text 34"/>
          <p:cNvSpPr/>
          <p:nvPr/>
        </p:nvSpPr>
        <p:spPr>
          <a:xfrm>
            <a:off x="365760" y="283464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Denkfehler: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274320" y="3218688"/>
            <a:ext cx="4023360" cy="43891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8" name="Text 36"/>
          <p:cNvSpPr/>
          <p:nvPr/>
        </p:nvSpPr>
        <p:spPr>
          <a:xfrm>
            <a:off x="347472" y="3218688"/>
            <a:ext cx="391363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Bestellung ↔ Artikel als 1:n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43400" y="3218688"/>
            <a:ext cx="4434840" cy="438912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40" name="Text 38"/>
          <p:cNvSpPr/>
          <p:nvPr/>
        </p:nvSpPr>
        <p:spPr>
          <a:xfrm>
            <a:off x="4416552" y="3218688"/>
            <a:ext cx="43251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n:m! Ein Artikel kann in vielen Bestellungen stehen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3721608"/>
            <a:ext cx="4023360" cy="43891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2" name="Text 40"/>
          <p:cNvSpPr/>
          <p:nvPr/>
        </p:nvSpPr>
        <p:spPr>
          <a:xfrm>
            <a:off x="347472" y="3721608"/>
            <a:ext cx="391363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Richtung: 'Mitarbeiter ||──&lt; Abteilung'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343400" y="3721608"/>
            <a:ext cx="4434840" cy="438912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44" name="Text 42"/>
          <p:cNvSpPr/>
          <p:nvPr/>
        </p:nvSpPr>
        <p:spPr>
          <a:xfrm>
            <a:off x="4416552" y="3721608"/>
            <a:ext cx="43251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Richtig: 'Abteilung ||──&lt; Mitarbeiter' (n-Seite = MA)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274320" y="4224528"/>
            <a:ext cx="4023360" cy="43891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6" name="Text 44"/>
          <p:cNvSpPr/>
          <p:nvPr/>
        </p:nvSpPr>
        <p:spPr>
          <a:xfrm>
            <a:off x="347472" y="4224528"/>
            <a:ext cx="391363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Zeitaspekt: Person ↔ Wohnort = 1:1?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343400" y="4224528"/>
            <a:ext cx="4434840" cy="438912"/>
          </a:xfrm>
          <a:prstGeom prst="rect">
            <a:avLst/>
          </a:prstGeom>
          <a:solidFill>
            <a:srgbClr val="E8FFE8"/>
          </a:solidFill>
          <a:ln/>
        </p:spPr>
      </p:sp>
      <p:sp>
        <p:nvSpPr>
          <p:cNvPr id="48" name="Text 46"/>
          <p:cNvSpPr/>
          <p:nvPr/>
        </p:nvSpPr>
        <p:spPr>
          <a:xfrm>
            <a:off x="4416552" y="4224528"/>
            <a:ext cx="43251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Aktuell: 1:1 / Mit Umzugshistorie: 1:n – Kontext!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ERM-Beispiel: Online-Shop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9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Szenario: Kunden geben Bestellungen auf · Bestellungen enthalten Produkte · Produkte gehören zu Kategorien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2331720" cy="45720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47472" y="1115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520440" y="1115568"/>
            <a:ext cx="2331720" cy="45720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593592" y="1115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Bestellung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766560" y="1115568"/>
            <a:ext cx="2011680" cy="45720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39712" y="1115568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606040" y="1115568"/>
            <a:ext cx="914400" cy="457200"/>
          </a:xfrm>
          <a:prstGeom prst="rect">
            <a:avLst/>
          </a:prstGeom>
          <a:solidFill>
            <a:srgbClr val="E0EEFF"/>
          </a:solidFill>
          <a:ln/>
        </p:spPr>
      </p:sp>
      <p:sp>
        <p:nvSpPr>
          <p:cNvPr id="18" name="Shape 16"/>
          <p:cNvSpPr/>
          <p:nvPr/>
        </p:nvSpPr>
        <p:spPr>
          <a:xfrm>
            <a:off x="2606040" y="1115568"/>
            <a:ext cx="347472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2606040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3172968" y="1115568"/>
            <a:ext cx="347472" cy="4572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3172968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2606040" y="1591056"/>
            <a:ext cx="914400" cy="25603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3" name="Text 21"/>
          <p:cNvSpPr/>
          <p:nvPr/>
        </p:nvSpPr>
        <p:spPr>
          <a:xfrm>
            <a:off x="2606040" y="15910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852160" y="1115568"/>
            <a:ext cx="914400" cy="457200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25" name="Shape 23"/>
          <p:cNvSpPr/>
          <p:nvPr/>
        </p:nvSpPr>
        <p:spPr>
          <a:xfrm>
            <a:off x="5852160" y="1115568"/>
            <a:ext cx="347472" cy="45720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6" name="Text 24"/>
          <p:cNvSpPr/>
          <p:nvPr/>
        </p:nvSpPr>
        <p:spPr>
          <a:xfrm>
            <a:off x="5852160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419088" y="1115568"/>
            <a:ext cx="347472" cy="45720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8" name="Text 26"/>
          <p:cNvSpPr/>
          <p:nvPr/>
        </p:nvSpPr>
        <p:spPr>
          <a:xfrm>
            <a:off x="6419088" y="1115568"/>
            <a:ext cx="347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5852160" y="1591056"/>
            <a:ext cx="914400" cy="25603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0" name="Text 28"/>
          <p:cNvSpPr/>
          <p:nvPr/>
        </p:nvSpPr>
        <p:spPr>
          <a:xfrm>
            <a:off x="5852160" y="15910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1682496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329184" y="1691640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KundenID (PK)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274320" y="1984248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329184" y="1993392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274320" y="2286000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329184" y="2295144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Email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274320" y="2587752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329184" y="2596896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🔗 PLZ (FK)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3520440" y="1682496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3575304" y="1691640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BestellID (PK)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3520440" y="1984248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575304" y="1993392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Datum</a:t>
            </a:r>
            <a:endParaRPr lang="en-US" sz="950" dirty="0"/>
          </a:p>
        </p:txBody>
      </p:sp>
      <p:sp>
        <p:nvSpPr>
          <p:cNvPr id="43" name="Shape 41"/>
          <p:cNvSpPr/>
          <p:nvPr/>
        </p:nvSpPr>
        <p:spPr>
          <a:xfrm>
            <a:off x="3520440" y="2286000"/>
            <a:ext cx="23317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3575304" y="2295144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3520440" y="2587752"/>
            <a:ext cx="233172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3575304" y="2596896"/>
            <a:ext cx="224028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🔗 KundenID (FK)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6766560" y="1682496"/>
            <a:ext cx="201168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821424" y="1691640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ProduktID (PK)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6766560" y="1984248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6821424" y="1993392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Bezeichnung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766560" y="2286000"/>
            <a:ext cx="201168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6821424" y="2295144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Preis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6766560" y="2587752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6821424" y="2596896"/>
            <a:ext cx="1920240" cy="2651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🔗 KategID (FK)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6766560" y="2889504"/>
            <a:ext cx="1005840" cy="56692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56" name="Text 54"/>
          <p:cNvSpPr/>
          <p:nvPr/>
        </p:nvSpPr>
        <p:spPr>
          <a:xfrm>
            <a:off x="6766560" y="2889504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7772400" y="2889504"/>
            <a:ext cx="1005840" cy="56692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8" name="Text 56"/>
          <p:cNvSpPr/>
          <p:nvPr/>
        </p:nvSpPr>
        <p:spPr>
          <a:xfrm>
            <a:off x="7772400" y="2889504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59" name="Shape 57"/>
          <p:cNvSpPr/>
          <p:nvPr/>
        </p:nvSpPr>
        <p:spPr>
          <a:xfrm>
            <a:off x="6766560" y="3456432"/>
            <a:ext cx="2011680" cy="384048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0" name="Text 58"/>
          <p:cNvSpPr/>
          <p:nvPr/>
        </p:nvSpPr>
        <p:spPr>
          <a:xfrm>
            <a:off x="6839712" y="3456432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Kategorie</a:t>
            </a:r>
            <a:endParaRPr lang="en-US" sz="1400" dirty="0"/>
          </a:p>
        </p:txBody>
      </p:sp>
      <p:sp>
        <p:nvSpPr>
          <p:cNvPr id="61" name="Shape 59"/>
          <p:cNvSpPr/>
          <p:nvPr/>
        </p:nvSpPr>
        <p:spPr>
          <a:xfrm>
            <a:off x="6766560" y="3867912"/>
            <a:ext cx="2011680" cy="265176"/>
          </a:xfrm>
          <a:prstGeom prst="rect">
            <a:avLst/>
          </a:prstGeom>
          <a:solidFill>
            <a:srgbClr val="E8FFF4"/>
          </a:solidFill>
          <a:ln/>
        </p:spPr>
      </p:sp>
      <p:sp>
        <p:nvSpPr>
          <p:cNvPr id="62" name="Text 60"/>
          <p:cNvSpPr/>
          <p:nvPr/>
        </p:nvSpPr>
        <p:spPr>
          <a:xfrm>
            <a:off x="6821424" y="3877056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C77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🔑 KategID (PK)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6766560" y="4160520"/>
            <a:ext cx="2011680" cy="26517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6821424" y="4169664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950" dirty="0"/>
          </a:p>
        </p:txBody>
      </p:sp>
      <p:sp>
        <p:nvSpPr>
          <p:cNvPr id="65" name="Shape 63"/>
          <p:cNvSpPr/>
          <p:nvPr/>
        </p:nvSpPr>
        <p:spPr>
          <a:xfrm>
            <a:off x="274320" y="4498848"/>
            <a:ext cx="8503920" cy="34747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6" name="Text 64"/>
          <p:cNvSpPr/>
          <p:nvPr/>
        </p:nvSpPr>
        <p:spPr>
          <a:xfrm>
            <a:off x="365760" y="449884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n:m 'enthält'  →  Hilfstabelle:  Bestellposition(BestellID FK, ProduktID FK, Menge, Einzelpreis)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→ Relationales Schema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10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Übertragungsregeln – vom Diagramm zur konkreten Tabellenstruktur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4206240" cy="384048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 → Tabelle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1790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Entität wird zur eigenen Tabelle.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 werden zu Spalten.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Schlüsselattribut wird zum PK.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377440" y="146304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450592" y="151790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Entität Kunde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Tabelle kunden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(kundenID PK, name, email, plz FK)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63440" y="1078992"/>
            <a:ext cx="4206240" cy="384048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07899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1:n → Fremdschlüssel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63440" y="146304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54880" y="151790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in der n-Tabelle (viele-Seite).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Verweist auf PK der 1-Seite.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Referentielle Integrität beachten!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766560" y="146304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839712" y="151790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Abteilung 1:n Mitarbeiter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mitarbeiter.abteilungID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als FK → abteilung.abtID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74320" y="2953512"/>
            <a:ext cx="4206240" cy="384048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5760" y="295351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n:m → Hilfstabelle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333756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65760" y="339242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Tabelle mit beiden PKs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kompositem PK.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eigene Attribute haben.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377440" y="333756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450592" y="339242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Student n:m Kurs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belegung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(studentID PK/FK, kursID PK/FK, note)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2953512"/>
            <a:ext cx="4206240" cy="384048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754880" y="2953512"/>
            <a:ext cx="4069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1:1 → Fremdschlüssel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663440" y="3337560"/>
            <a:ext cx="2057400" cy="13258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3392424"/>
            <a:ext cx="192024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in einer der Tabellen.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Zusammenführen beider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Entitäten in eine Tabelle.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766560" y="3337560"/>
            <a:ext cx="2103120" cy="1325880"/>
          </a:xfrm>
          <a:prstGeom prst="rect">
            <a:avLst/>
          </a:prstGeom>
          <a:solidFill>
            <a:srgbClr val="D6E4F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839712" y="3392424"/>
            <a:ext cx="1984248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1:1 Ausweis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ausweis.personID FK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oder Tabelle person_ausweis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vs. Crow's Foot – Direktvergleich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11 von 13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 Beziehung – zwei verschiedene Darstellungen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51560"/>
            <a:ext cx="1801368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38328" y="1051560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1051560"/>
            <a:ext cx="3172968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167128" y="105156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Chen-Notation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303520" y="1051560"/>
            <a:ext cx="3401568" cy="4572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5367528" y="105156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Crow's-Foot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545336"/>
            <a:ext cx="18013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338328" y="1545336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1:1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103120" y="1545336"/>
            <a:ext cx="31729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Text 18"/>
          <p:cNvSpPr/>
          <p:nvPr/>
        </p:nvSpPr>
        <p:spPr>
          <a:xfrm>
            <a:off x="2167128" y="1545336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─1─◇─1─[B]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303520" y="1545336"/>
            <a:ext cx="34015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5367528" y="1545336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||────|| B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74320" y="2039112"/>
            <a:ext cx="18013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338328" y="2039112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103120" y="2039112"/>
            <a:ext cx="31729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2167128" y="2039112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─1─◇─n─[B]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5303520" y="2039112"/>
            <a:ext cx="34015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367528" y="2039112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||────&lt; B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274320" y="2532888"/>
            <a:ext cx="18013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338328" y="2532888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n:m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103120" y="2532888"/>
            <a:ext cx="31729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2167128" y="2532888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─m─◇─n─[B]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5303520" y="2532888"/>
            <a:ext cx="34015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5367528" y="2532888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&gt;────&lt; B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274320" y="3026664"/>
            <a:ext cx="18013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338328" y="3026664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0:1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103120" y="3026664"/>
            <a:ext cx="31729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2167128" y="3026664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─1─◇─0,1─[B]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303520" y="3026664"/>
            <a:ext cx="3401568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5367528" y="3026664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||──O| B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274320" y="3520440"/>
            <a:ext cx="18013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38328" y="3520440"/>
            <a:ext cx="17007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0:n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103120" y="3520440"/>
            <a:ext cx="31729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2167128" y="3520440"/>
            <a:ext cx="3072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[A] ─1─◇─0,n─[B]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5303520" y="3520440"/>
            <a:ext cx="3401568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5367528" y="3520440"/>
            <a:ext cx="33009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||──O&lt; B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274320" y="413308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8" name="Text 46"/>
          <p:cNvSpPr/>
          <p:nvPr/>
        </p:nvSpPr>
        <p:spPr>
          <a:xfrm>
            <a:off x="365760" y="413308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IHK: Crow's Foot ist Standard in modernen Tools (draw.io, Lucidchart, dbdiagram.io)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ERM &amp; ERD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12 von 13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 ERM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7548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Grafische Planungsmethode – Entität, Attribut, Beziehung – vor der Implementierung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6460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Chen-Notation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6460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Rechteck / Oval / Raute – klassisch in Prüfungen und Lehrbüchern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🐦  Crow's Foot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||, O, &lt; – in der Praxis verbreitet, direkt am Linienende ablesbar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6460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🔢  Kardinalitäten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6460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2-Fragen-Methode – 1:1 / 1:n / n:m – n:m braucht immer Hilfstabelle!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7432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7548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Denkfehler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548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Richtung prüfen – Zeitaspekt beachten – n:m nicht als 1:n notieren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6460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Prüfung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6460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 → Entitäten → Kardinalitäten → ERM → Schema → SQL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&amp; ERD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2212848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9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Einstieg Programmierung – Variablen, Datentypen, Kontrollstrukturen, PAP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Zeichnet das ERM für das Bibliothekssystem (Buch, Autor, Mitglied, Ausleihe) in Crow's-Foot-Notation!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2026-04-21T05:40:18Z</dcterms:created>
  <dcterms:modified xsi:type="dcterms:W3CDTF">2026-04-21T05:40:18Z</dcterms:modified>
</cp:coreProperties>
</file>