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61" d="100"/>
          <a:sy n="161" d="100"/>
        </p:scale>
        <p:origin x="174" y="-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8836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0"/>
            <a:ext cx="54864" cy="51435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4" name="Shape 2"/>
          <p:cNvSpPr/>
          <p:nvPr/>
        </p:nvSpPr>
        <p:spPr>
          <a:xfrm>
            <a:off x="708660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758952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8092440" y="36576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708660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758952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092440" y="86868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708660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58952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8092440" y="137160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08660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758952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8092440" y="187452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708660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758952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092440" y="2377440"/>
            <a:ext cx="109728" cy="109728"/>
          </a:xfrm>
          <a:prstGeom prst="line">
            <a:avLst/>
          </a:prstGeom>
          <a:solidFill>
            <a:srgbClr val="D6E4F0">
              <a:alpha val="4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365760" y="822960"/>
            <a:ext cx="62179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Einstieg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Datenbanken</a:t>
            </a:r>
            <a:endParaRPr lang="en-US" sz="4000" dirty="0"/>
          </a:p>
        </p:txBody>
      </p:sp>
      <p:sp>
        <p:nvSpPr>
          <p:cNvPr id="20" name="Text 18"/>
          <p:cNvSpPr/>
          <p:nvPr/>
        </p:nvSpPr>
        <p:spPr>
          <a:xfrm>
            <a:off x="365760" y="2651760"/>
            <a:ext cx="6217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Datenbanktypen, Datenmodelle &amp; ACID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365760" y="3337560"/>
            <a:ext cx="3474720" cy="3657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2" name="Text 20"/>
          <p:cNvSpPr/>
          <p:nvPr/>
        </p:nvSpPr>
        <p:spPr>
          <a:xfrm>
            <a:off x="365760" y="333756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7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/ Nachname  |  15.4.2026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7040880" y="4114800"/>
            <a:ext cx="1737360" cy="502920"/>
          </a:xfrm>
          <a:prstGeom prst="line">
            <a:avLst/>
          </a:prstGeom>
          <a:solidFill>
            <a:srgbClr val="1A5580"/>
          </a:solidFill>
          <a:ln/>
        </p:spPr>
      </p:sp>
      <p:sp>
        <p:nvSpPr>
          <p:cNvPr id="25" name="Shape 23"/>
          <p:cNvSpPr/>
          <p:nvPr/>
        </p:nvSpPr>
        <p:spPr>
          <a:xfrm>
            <a:off x="7040880" y="4297680"/>
            <a:ext cx="1737360" cy="365760"/>
          </a:xfrm>
          <a:prstGeom prst="rect">
            <a:avLst/>
          </a:prstGeom>
          <a:solidFill>
            <a:srgbClr val="1A5580"/>
          </a:solidFill>
          <a:ln/>
        </p:spPr>
      </p:sp>
      <p:sp>
        <p:nvSpPr>
          <p:cNvPr id="26" name="Shape 24"/>
          <p:cNvSpPr/>
          <p:nvPr/>
        </p:nvSpPr>
        <p:spPr>
          <a:xfrm>
            <a:off x="7040880" y="4617720"/>
            <a:ext cx="1737360" cy="365760"/>
          </a:xfrm>
          <a:prstGeom prst="line">
            <a:avLst/>
          </a:prstGeom>
          <a:solidFill>
            <a:srgbClr val="0066AA"/>
          </a:solidFill>
          <a:ln/>
        </p:spPr>
      </p:sp>
      <p:sp>
        <p:nvSpPr>
          <p:cNvPr id="27" name="Text 25"/>
          <p:cNvSpPr/>
          <p:nvPr/>
        </p:nvSpPr>
        <p:spPr>
          <a:xfrm>
            <a:off x="7040880" y="429768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Einstieg Datenbanken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2 von 15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320040" y="868680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20040" y="8686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50392" y="914400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eine Datenbank?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320040" y="1499616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20040" y="14996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50392" y="1545336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Strukturierte &amp; unstrukturierte Daten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320040" y="2130552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20040" y="213055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50392" y="2176272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Datenbanktypen im Überblick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320040" y="2761488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320040" y="276148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50392" y="2807208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vs. NoSQL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320040" y="3392424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20040" y="339242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850392" y="3438144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relationale Modell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320040" y="4023360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320040" y="40233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0392" y="4069080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DBMS – Datenbankmanagementsystem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4754880" y="868680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4754880" y="86868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285232" y="914400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CRUD – Grundoperationen</a:t>
            </a:r>
            <a:endParaRPr lang="en-US" sz="1250" dirty="0"/>
          </a:p>
        </p:txBody>
      </p:sp>
      <p:sp>
        <p:nvSpPr>
          <p:cNvPr id="31" name="Shape 29"/>
          <p:cNvSpPr/>
          <p:nvPr/>
        </p:nvSpPr>
        <p:spPr>
          <a:xfrm>
            <a:off x="4754880" y="1499616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4754880" y="14996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285232" y="1545336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ACID – Transaktionseigenschaften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4754880" y="2130552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4754880" y="213055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5285232" y="2176272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Datenmodelle im Vergleich</a:t>
            </a:r>
            <a:endParaRPr lang="en-US" sz="1250" dirty="0"/>
          </a:p>
        </p:txBody>
      </p:sp>
      <p:sp>
        <p:nvSpPr>
          <p:cNvPr id="37" name="Shape 35"/>
          <p:cNvSpPr/>
          <p:nvPr/>
        </p:nvSpPr>
        <p:spPr>
          <a:xfrm>
            <a:off x="4754880" y="2761488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4754880" y="276148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5285232" y="2807208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 – Grundbausteine</a:t>
            </a:r>
            <a:endParaRPr lang="en-US" sz="1250" dirty="0"/>
          </a:p>
        </p:txBody>
      </p:sp>
      <p:sp>
        <p:nvSpPr>
          <p:cNvPr id="40" name="Shape 38"/>
          <p:cNvSpPr/>
          <p:nvPr/>
        </p:nvSpPr>
        <p:spPr>
          <a:xfrm>
            <a:off x="4754880" y="3392424"/>
            <a:ext cx="438912" cy="438912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41" name="Text 39"/>
          <p:cNvSpPr/>
          <p:nvPr/>
        </p:nvSpPr>
        <p:spPr>
          <a:xfrm>
            <a:off x="4754880" y="339242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5285232" y="3438144"/>
            <a:ext cx="39319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eine Datenbank?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Einstieg Datenbanken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3 von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74320" y="1078992"/>
            <a:ext cx="8503920" cy="658368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11480" y="1097280"/>
            <a:ext cx="8321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Definition: </a:t>
            </a: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Datenbank ist eine strukturierte, elektronisch gespeicherte Sammlung von Daten, die durch ein Datenbankmanagementsystem (DBMS) verwaltet wird.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274320" y="1874520"/>
            <a:ext cx="2011680" cy="411480"/>
          </a:xfrm>
          <a:prstGeom prst="rect">
            <a:avLst/>
          </a:prstGeom>
          <a:solidFill>
            <a:srgbClr val="0066AA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347472" y="187452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💾  Speicherung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274320" y="2304288"/>
            <a:ext cx="201168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365760" y="2350008"/>
            <a:ext cx="1874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Große Datenmengen effizient und dauerhaft speichern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450592" y="1874520"/>
            <a:ext cx="2011680" cy="411480"/>
          </a:xfrm>
          <a:prstGeom prst="rect">
            <a:avLst/>
          </a:prstGeom>
          <a:solidFill>
            <a:srgbClr val="0066AA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2523744" y="187452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🗂️  Organisation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2450592" y="2304288"/>
            <a:ext cx="201168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2542032" y="2350008"/>
            <a:ext cx="1874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strukturiert, logisch und widerspruchsfrei ordnen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626864" y="1874520"/>
            <a:ext cx="2011680" cy="411480"/>
          </a:xfrm>
          <a:prstGeom prst="rect">
            <a:avLst/>
          </a:prstGeom>
          <a:solidFill>
            <a:srgbClr val="0066AA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4700016" y="187452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🔍  Zugriff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626864" y="2304288"/>
            <a:ext cx="201168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4718304" y="2350008"/>
            <a:ext cx="1874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Schnelle, gezielte Abfragen – auch bei Millionen Datensätzen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6803136" y="1874520"/>
            <a:ext cx="2011680" cy="411480"/>
          </a:xfrm>
          <a:prstGeom prst="rect">
            <a:avLst/>
          </a:prstGeom>
          <a:solidFill>
            <a:srgbClr val="0066AA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6876288" y="1874520"/>
            <a:ext cx="1920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🔒  Sicherheit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6803136" y="2304288"/>
            <a:ext cx="201168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6894576" y="2350008"/>
            <a:ext cx="1874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Zugriffsrechte, Datenschutz und Integrität gewährleisten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74320" y="3355848"/>
            <a:ext cx="8503920" cy="32004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0" name="Text 28"/>
          <p:cNvSpPr/>
          <p:nvPr/>
        </p:nvSpPr>
        <p:spPr>
          <a:xfrm>
            <a:off x="365760" y="3355848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Alltägliche Beispiele: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2057400" y="3355848"/>
            <a:ext cx="6583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Online-Shop (Produkte, Bestellungen)   |   Banking (Konten, Transaktionen)   |   Streaming (Nutzerprofile, Watchlists)   |   Krankenhaus (Patientendaten)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274320" y="3785616"/>
            <a:ext cx="4023360" cy="320040"/>
          </a:xfrm>
          <a:prstGeom prst="rect">
            <a:avLst/>
          </a:prstGeom>
          <a:solidFill>
            <a:srgbClr val="CC3333"/>
          </a:solidFill>
          <a:ln/>
        </p:spPr>
      </p:sp>
      <p:sp>
        <p:nvSpPr>
          <p:cNvPr id="33" name="Text 31"/>
          <p:cNvSpPr/>
          <p:nvPr/>
        </p:nvSpPr>
        <p:spPr>
          <a:xfrm>
            <a:off x="365760" y="3785616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 Ohne Datenbank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365760" y="4151376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Excel-Dateien, kein einheitlicher Zugriff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365760" y="4352544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Doppelte Datenhaltung, Fehler häufen sich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365760" y="4553712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Kein gleichzeitiger Mehrbenutzerzugriff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617720" y="3785616"/>
            <a:ext cx="4023360" cy="320040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38" name="Text 36"/>
          <p:cNvSpPr/>
          <p:nvPr/>
        </p:nvSpPr>
        <p:spPr>
          <a:xfrm>
            <a:off x="4709160" y="3785616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✅  Mit Datenbank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4709160" y="4151376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Zentrale Datenhaltung, konsistenter Stand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4709160" y="4352544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Mehrere Nutzer gleichzeitig, keine Konflikte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4709160" y="4553712"/>
            <a:ext cx="38404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Abfragen in Millisekunden (Millionen Datensätze)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Strukturierte &amp; unstrukturierte Daten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Einstieg Datenbanken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4 von 15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74320" y="822960"/>
            <a:ext cx="1945532" cy="50292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1" name="Text 9"/>
          <p:cNvSpPr/>
          <p:nvPr/>
        </p:nvSpPr>
        <p:spPr>
          <a:xfrm>
            <a:off x="329184" y="822960"/>
            <a:ext cx="18540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Aspekt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304288" y="822960"/>
            <a:ext cx="2140085" cy="502920"/>
          </a:xfrm>
          <a:prstGeom prst="rect">
            <a:avLst/>
          </a:prstGeom>
          <a:solidFill>
            <a:srgbClr val="005599"/>
          </a:solidFill>
          <a:ln/>
        </p:spPr>
      </p:sp>
      <p:sp>
        <p:nvSpPr>
          <p:cNvPr id="13" name="Text 11"/>
          <p:cNvSpPr/>
          <p:nvPr/>
        </p:nvSpPr>
        <p:spPr>
          <a:xfrm>
            <a:off x="2359152" y="822960"/>
            <a:ext cx="204864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Strukturierte Daten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325112" y="822960"/>
            <a:ext cx="2140085" cy="502920"/>
          </a:xfrm>
          <a:prstGeom prst="rect">
            <a:avLst/>
          </a:prstGeom>
          <a:solidFill>
            <a:srgbClr val="0088BB"/>
          </a:solidFill>
          <a:ln/>
        </p:spPr>
      </p:sp>
      <p:sp>
        <p:nvSpPr>
          <p:cNvPr id="15" name="Text 13"/>
          <p:cNvSpPr/>
          <p:nvPr/>
        </p:nvSpPr>
        <p:spPr>
          <a:xfrm>
            <a:off x="4379976" y="822960"/>
            <a:ext cx="204864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Semi-strukturierte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355080" y="822960"/>
            <a:ext cx="2431915" cy="502920"/>
          </a:xfrm>
          <a:prstGeom prst="rect">
            <a:avLst/>
          </a:prstGeom>
          <a:solidFill>
            <a:srgbClr val="006644"/>
          </a:solidFill>
          <a:ln/>
        </p:spPr>
      </p:sp>
      <p:sp>
        <p:nvSpPr>
          <p:cNvPr id="17" name="Text 15"/>
          <p:cNvSpPr/>
          <p:nvPr/>
        </p:nvSpPr>
        <p:spPr>
          <a:xfrm>
            <a:off x="6409944" y="822960"/>
            <a:ext cx="23404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Unstrukturierte Daten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74320" y="1481328"/>
            <a:ext cx="1945532" cy="59436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9" name="Text 17"/>
          <p:cNvSpPr/>
          <p:nvPr/>
        </p:nvSpPr>
        <p:spPr>
          <a:xfrm>
            <a:off x="329184" y="1481328"/>
            <a:ext cx="18540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304288" y="1481328"/>
            <a:ext cx="2140085" cy="59436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1" name="Text 19"/>
          <p:cNvSpPr/>
          <p:nvPr/>
        </p:nvSpPr>
        <p:spPr>
          <a:xfrm>
            <a:off x="2359152" y="1481328"/>
            <a:ext cx="204864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Festes Schema, Tabellen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325112" y="1481328"/>
            <a:ext cx="2140085" cy="59436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3" name="Text 21"/>
          <p:cNvSpPr/>
          <p:nvPr/>
        </p:nvSpPr>
        <p:spPr>
          <a:xfrm>
            <a:off x="4379976" y="1481328"/>
            <a:ext cx="204864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Flexibles Schema (JSON/XML)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355080" y="1481328"/>
            <a:ext cx="2431915" cy="59436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5" name="Text 23"/>
          <p:cNvSpPr/>
          <p:nvPr/>
        </p:nvSpPr>
        <p:spPr>
          <a:xfrm>
            <a:off x="6409944" y="1481328"/>
            <a:ext cx="23404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Format, beliebig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274320" y="2139696"/>
            <a:ext cx="1945532" cy="59436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7" name="Text 25"/>
          <p:cNvSpPr/>
          <p:nvPr/>
        </p:nvSpPr>
        <p:spPr>
          <a:xfrm>
            <a:off x="329184" y="2139696"/>
            <a:ext cx="18540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304288" y="2139696"/>
            <a:ext cx="2140085" cy="5943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Text 27"/>
          <p:cNvSpPr/>
          <p:nvPr/>
        </p:nvSpPr>
        <p:spPr>
          <a:xfrm>
            <a:off x="2359152" y="2139696"/>
            <a:ext cx="204864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Kundendaten, Rechnungen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325112" y="2139696"/>
            <a:ext cx="2140085" cy="5943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1" name="Text 29"/>
          <p:cNvSpPr/>
          <p:nvPr/>
        </p:nvSpPr>
        <p:spPr>
          <a:xfrm>
            <a:off x="4379976" y="2139696"/>
            <a:ext cx="204864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API-Antworten, Logs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6355080" y="2139696"/>
            <a:ext cx="2431915" cy="5943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6409944" y="2139696"/>
            <a:ext cx="23404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E-Mails, Bilder, Videos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74320" y="2798064"/>
            <a:ext cx="1945532" cy="59436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5" name="Text 33"/>
          <p:cNvSpPr/>
          <p:nvPr/>
        </p:nvSpPr>
        <p:spPr>
          <a:xfrm>
            <a:off x="329184" y="2798064"/>
            <a:ext cx="18540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Speicherung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2304288" y="2798064"/>
            <a:ext cx="2140085" cy="59436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7" name="Text 35"/>
          <p:cNvSpPr/>
          <p:nvPr/>
        </p:nvSpPr>
        <p:spPr>
          <a:xfrm>
            <a:off x="2359152" y="2798064"/>
            <a:ext cx="204864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Relationale Datenbank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4325112" y="2798064"/>
            <a:ext cx="2140085" cy="59436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9" name="Text 37"/>
          <p:cNvSpPr/>
          <p:nvPr/>
        </p:nvSpPr>
        <p:spPr>
          <a:xfrm>
            <a:off x="4379976" y="2798064"/>
            <a:ext cx="204864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NoSQL, XML-DB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6355080" y="2798064"/>
            <a:ext cx="2431915" cy="59436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1" name="Text 39"/>
          <p:cNvSpPr/>
          <p:nvPr/>
        </p:nvSpPr>
        <p:spPr>
          <a:xfrm>
            <a:off x="6409944" y="2798064"/>
            <a:ext cx="23404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Dateisystem, Object Store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274320" y="3456432"/>
            <a:ext cx="1945532" cy="59436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3" name="Text 41"/>
          <p:cNvSpPr/>
          <p:nvPr/>
        </p:nvSpPr>
        <p:spPr>
          <a:xfrm>
            <a:off x="329184" y="3456432"/>
            <a:ext cx="18540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Abfrage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2304288" y="3456432"/>
            <a:ext cx="2140085" cy="5943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5" name="Text 43"/>
          <p:cNvSpPr/>
          <p:nvPr/>
        </p:nvSpPr>
        <p:spPr>
          <a:xfrm>
            <a:off x="2359152" y="3456432"/>
            <a:ext cx="204864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SQL, einfach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4325112" y="3456432"/>
            <a:ext cx="2140085" cy="5943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7" name="Text 45"/>
          <p:cNvSpPr/>
          <p:nvPr/>
        </p:nvSpPr>
        <p:spPr>
          <a:xfrm>
            <a:off x="4379976" y="3456432"/>
            <a:ext cx="204864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XPath, JSONPath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6355080" y="3456432"/>
            <a:ext cx="2431915" cy="5943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9" name="Text 47"/>
          <p:cNvSpPr/>
          <p:nvPr/>
        </p:nvSpPr>
        <p:spPr>
          <a:xfrm>
            <a:off x="6409944" y="3456432"/>
            <a:ext cx="23404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Volltextsuche, KI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274320" y="4114800"/>
            <a:ext cx="1945532" cy="59436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51" name="Text 49"/>
          <p:cNvSpPr/>
          <p:nvPr/>
        </p:nvSpPr>
        <p:spPr>
          <a:xfrm>
            <a:off x="329184" y="4114800"/>
            <a:ext cx="18540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2304288" y="4114800"/>
            <a:ext cx="2140085" cy="59436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3" name="Text 51"/>
          <p:cNvSpPr/>
          <p:nvPr/>
        </p:nvSpPr>
        <p:spPr>
          <a:xfrm>
            <a:off x="2359152" y="4114800"/>
            <a:ext cx="204864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 auswertbar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4325112" y="4114800"/>
            <a:ext cx="2140085" cy="59436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5" name="Text 53"/>
          <p:cNvSpPr/>
          <p:nvPr/>
        </p:nvSpPr>
        <p:spPr>
          <a:xfrm>
            <a:off x="4379976" y="4114800"/>
            <a:ext cx="204864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Aufbereitung nötig</a:t>
            </a:r>
            <a:endParaRPr lang="en-US" sz="1100" dirty="0"/>
          </a:p>
        </p:txBody>
      </p:sp>
      <p:sp>
        <p:nvSpPr>
          <p:cNvPr id="56" name="Shape 54"/>
          <p:cNvSpPr/>
          <p:nvPr/>
        </p:nvSpPr>
        <p:spPr>
          <a:xfrm>
            <a:off x="6355080" y="4114800"/>
            <a:ext cx="2431915" cy="59436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7" name="Text 55"/>
          <p:cNvSpPr/>
          <p:nvPr/>
        </p:nvSpPr>
        <p:spPr>
          <a:xfrm>
            <a:off x="6409944" y="4114800"/>
            <a:ext cx="23404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Vorverarbeitung komplex</a:t>
            </a:r>
            <a:endParaRPr lang="en-US" sz="1100" dirty="0"/>
          </a:p>
        </p:txBody>
      </p:sp>
      <p:sp>
        <p:nvSpPr>
          <p:cNvPr id="58" name="Shape 56"/>
          <p:cNvSpPr/>
          <p:nvPr/>
        </p:nvSpPr>
        <p:spPr>
          <a:xfrm>
            <a:off x="274320" y="4663440"/>
            <a:ext cx="8503920" cy="13716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9" name="Text 57"/>
          <p:cNvSpPr/>
          <p:nvPr/>
        </p:nvSpPr>
        <p:spPr>
          <a:xfrm>
            <a:off x="365760" y="4645152"/>
            <a:ext cx="8321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Mischform Semi-strukturiert: JSON, XML – haben Struktur, aber kein festes Schema → häufig bei REST-APIs und Konfigurationsdateien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Datenbanktypen im Überblick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Einstieg Datenbanken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5 von 15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74320" y="822960"/>
            <a:ext cx="2011680" cy="457200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29184" y="82296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 Relational (SQL)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74320" y="1316736"/>
            <a:ext cx="2011680" cy="5029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3" name="Text 11"/>
          <p:cNvSpPr/>
          <p:nvPr/>
        </p:nvSpPr>
        <p:spPr>
          <a:xfrm>
            <a:off x="347472" y="1316736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Tabellen mit Zeilen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Spalten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" y="1847088"/>
            <a:ext cx="201168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47472" y="1874520"/>
            <a:ext cx="192024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DBMS: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MySQL, PostgreSQL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MariaDB, Oracle, MS SQL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74320" y="2542032"/>
            <a:ext cx="2011680" cy="65836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7" name="Text 15"/>
          <p:cNvSpPr/>
          <p:nvPr/>
        </p:nvSpPr>
        <p:spPr>
          <a:xfrm>
            <a:off x="347472" y="2578608"/>
            <a:ext cx="192024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für: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Strukturierte Daten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Transaktionen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Komplexe Abfragen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450592" y="822960"/>
            <a:ext cx="2011680" cy="457200"/>
          </a:xfrm>
          <a:prstGeom prst="rect">
            <a:avLst/>
          </a:prstGeom>
          <a:solidFill>
            <a:srgbClr val="005599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2505456" y="82296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📄  Dokumenten-DB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450592" y="1316736"/>
            <a:ext cx="2011680" cy="5029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1" name="Text 19"/>
          <p:cNvSpPr/>
          <p:nvPr/>
        </p:nvSpPr>
        <p:spPr>
          <a:xfrm>
            <a:off x="2523744" y="1316736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JSON / BSON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Dokumente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2450592" y="1847088"/>
            <a:ext cx="201168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2523744" y="1874520"/>
            <a:ext cx="192024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DBMS: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MongoDB, CouchDB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Firestore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450592" y="2542032"/>
            <a:ext cx="2011680" cy="65836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25" name="Text 23"/>
          <p:cNvSpPr/>
          <p:nvPr/>
        </p:nvSpPr>
        <p:spPr>
          <a:xfrm>
            <a:off x="2523744" y="2578608"/>
            <a:ext cx="192024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für: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Schemas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Web-Apps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CMS-Systeme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626864" y="822960"/>
            <a:ext cx="2011680" cy="457200"/>
          </a:xfrm>
          <a:prstGeom prst="rect">
            <a:avLst/>
          </a:prstGeom>
          <a:solidFill>
            <a:srgbClr val="0077AA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4681728" y="82296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🗝️  Key-Value-DB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26864" y="1316736"/>
            <a:ext cx="2011680" cy="5029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9" name="Text 27"/>
          <p:cNvSpPr/>
          <p:nvPr/>
        </p:nvSpPr>
        <p:spPr>
          <a:xfrm>
            <a:off x="4700016" y="1316736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 : Wert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Paare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4626864" y="1847088"/>
            <a:ext cx="201168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4700016" y="1874520"/>
            <a:ext cx="192024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DBMS: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Redis, DynamoDB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Memcached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4626864" y="2542032"/>
            <a:ext cx="2011680" cy="65836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3" name="Text 31"/>
          <p:cNvSpPr/>
          <p:nvPr/>
        </p:nvSpPr>
        <p:spPr>
          <a:xfrm>
            <a:off x="4700016" y="2578608"/>
            <a:ext cx="192024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für: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Caching, Sessions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Hohe Geschwindigkeit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6803136" y="822960"/>
            <a:ext cx="2011680" cy="457200"/>
          </a:xfrm>
          <a:prstGeom prst="rect">
            <a:avLst/>
          </a:prstGeom>
          <a:solidFill>
            <a:srgbClr val="0088BB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35" name="Text 33"/>
          <p:cNvSpPr/>
          <p:nvPr/>
        </p:nvSpPr>
        <p:spPr>
          <a:xfrm>
            <a:off x="6858000" y="822960"/>
            <a:ext cx="1920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🔗  Graph-DB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6803136" y="1316736"/>
            <a:ext cx="2011680" cy="50292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7" name="Text 35"/>
          <p:cNvSpPr/>
          <p:nvPr/>
        </p:nvSpPr>
        <p:spPr>
          <a:xfrm>
            <a:off x="6876288" y="1316736"/>
            <a:ext cx="19202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Knoten und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gerichtete Kanten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6803136" y="1847088"/>
            <a:ext cx="201168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39" name="Text 37"/>
          <p:cNvSpPr/>
          <p:nvPr/>
        </p:nvSpPr>
        <p:spPr>
          <a:xfrm>
            <a:off x="6876288" y="1874520"/>
            <a:ext cx="192024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DBMS: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Neo4j, ArangoDB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Amazon Neptune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6803136" y="2542032"/>
            <a:ext cx="2011680" cy="65836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1" name="Text 39"/>
          <p:cNvSpPr/>
          <p:nvPr/>
        </p:nvSpPr>
        <p:spPr>
          <a:xfrm>
            <a:off x="6876288" y="2578608"/>
            <a:ext cx="1920240" cy="6217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 für: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Beziehungsanalyse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Empfehlungssysteme</a:t>
            </a:r>
            <a:endParaRPr lang="en-US" sz="1000" dirty="0"/>
          </a:p>
        </p:txBody>
      </p:sp>
      <p:sp>
        <p:nvSpPr>
          <p:cNvPr id="42" name="Shape 40"/>
          <p:cNvSpPr/>
          <p:nvPr/>
        </p:nvSpPr>
        <p:spPr>
          <a:xfrm>
            <a:off x="274320" y="3310128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43" name="Text 41"/>
          <p:cNvSpPr/>
          <p:nvPr/>
        </p:nvSpPr>
        <p:spPr>
          <a:xfrm>
            <a:off x="365760" y="3310128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Weitere Typen (zur Vollständigkeit): Spaltenorientierte DB (Cassandra) | Zeitreihen-DB (InfluxDB) | Suchmaschinen (Elasticsearch)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274320" y="3749040"/>
            <a:ext cx="4160520" cy="1005840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45" name="Text 43"/>
          <p:cNvSpPr/>
          <p:nvPr/>
        </p:nvSpPr>
        <p:spPr>
          <a:xfrm>
            <a:off x="365760" y="3767328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 (relational)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365760" y="4041648"/>
            <a:ext cx="3931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Festes Schema  |  ACID  |  SQL-Abfragen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Ideal: Transaktionen, komplexe Beziehungen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617720" y="3749040"/>
            <a:ext cx="4160520" cy="1005840"/>
          </a:xfrm>
          <a:prstGeom prst="rect">
            <a:avLst/>
          </a:prstGeom>
          <a:solidFill>
            <a:srgbClr val="005599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48" name="Text 46"/>
          <p:cNvSpPr/>
          <p:nvPr/>
        </p:nvSpPr>
        <p:spPr>
          <a:xfrm>
            <a:off x="4709160" y="3767328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NoSQL  (nicht-relational)</a:t>
            </a:r>
            <a:endParaRPr lang="en-US" sz="1200" dirty="0"/>
          </a:p>
        </p:txBody>
      </p:sp>
      <p:sp>
        <p:nvSpPr>
          <p:cNvPr id="49" name="Text 47"/>
          <p:cNvSpPr/>
          <p:nvPr/>
        </p:nvSpPr>
        <p:spPr>
          <a:xfrm>
            <a:off x="4709160" y="4041648"/>
            <a:ext cx="3931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Flexibles Schema  |  Hohe Skalierbarkeit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Ideal: Big Data, Echtzeit, schnelle Entwicklung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vs. NoSQL – Detailvergleich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Einstieg Datenbanken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6 von 15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74320" y="822960"/>
            <a:ext cx="2926080" cy="384048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1" name="Text 9"/>
          <p:cNvSpPr/>
          <p:nvPr/>
        </p:nvSpPr>
        <p:spPr>
          <a:xfrm>
            <a:off x="274320" y="822960"/>
            <a:ext cx="2926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Kriterium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246120" y="822960"/>
            <a:ext cx="2697480" cy="384048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3246120" y="822960"/>
            <a:ext cx="2697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(relational)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989320" y="822960"/>
            <a:ext cx="2834640" cy="384048"/>
          </a:xfrm>
          <a:prstGeom prst="rect">
            <a:avLst/>
          </a:prstGeom>
          <a:solidFill>
            <a:srgbClr val="006644"/>
          </a:solidFill>
          <a:ln/>
        </p:spPr>
      </p:sp>
      <p:sp>
        <p:nvSpPr>
          <p:cNvPr id="15" name="Text 13"/>
          <p:cNvSpPr/>
          <p:nvPr/>
        </p:nvSpPr>
        <p:spPr>
          <a:xfrm>
            <a:off x="5989320" y="82296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NoSQL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74320" y="1243584"/>
            <a:ext cx="292608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347472" y="1243584"/>
            <a:ext cx="2788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3246120" y="1243584"/>
            <a:ext cx="269748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3310128" y="1243584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 definiert, wenig flexibel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989320" y="1243584"/>
            <a:ext cx="283464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6053328" y="1243584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Dynamisch, sehr flexibel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274320" y="1737360"/>
            <a:ext cx="2926080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3" name="Text 21"/>
          <p:cNvSpPr/>
          <p:nvPr/>
        </p:nvSpPr>
        <p:spPr>
          <a:xfrm>
            <a:off x="347472" y="1737360"/>
            <a:ext cx="2788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Skalierung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3246120" y="1737360"/>
            <a:ext cx="2697480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5" name="Text 23"/>
          <p:cNvSpPr/>
          <p:nvPr/>
        </p:nvSpPr>
        <p:spPr>
          <a:xfrm>
            <a:off x="3310128" y="173736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Vertikal (mehr RAM/CPU)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989320" y="1737360"/>
            <a:ext cx="2834640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7" name="Text 25"/>
          <p:cNvSpPr/>
          <p:nvPr/>
        </p:nvSpPr>
        <p:spPr>
          <a:xfrm>
            <a:off x="6053328" y="1737360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Horizontal (mehr Server)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74320" y="2231136"/>
            <a:ext cx="292608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Text 27"/>
          <p:cNvSpPr/>
          <p:nvPr/>
        </p:nvSpPr>
        <p:spPr>
          <a:xfrm>
            <a:off x="347472" y="2231136"/>
            <a:ext cx="2788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Konsistenz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3246120" y="2231136"/>
            <a:ext cx="269748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1" name="Text 29"/>
          <p:cNvSpPr/>
          <p:nvPr/>
        </p:nvSpPr>
        <p:spPr>
          <a:xfrm>
            <a:off x="3310128" y="2231136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ACID – stark konsistent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5989320" y="2231136"/>
            <a:ext cx="283464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Text 31"/>
          <p:cNvSpPr/>
          <p:nvPr/>
        </p:nvSpPr>
        <p:spPr>
          <a:xfrm>
            <a:off x="6053328" y="2231136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Eventually Consistent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74320" y="2724912"/>
            <a:ext cx="2926080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5" name="Text 33"/>
          <p:cNvSpPr/>
          <p:nvPr/>
        </p:nvSpPr>
        <p:spPr>
          <a:xfrm>
            <a:off x="347472" y="2724912"/>
            <a:ext cx="2788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Abfragesprache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>
            <a:off x="3246120" y="2724912"/>
            <a:ext cx="2697480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7" name="Text 35"/>
          <p:cNvSpPr/>
          <p:nvPr/>
        </p:nvSpPr>
        <p:spPr>
          <a:xfrm>
            <a:off x="3310128" y="272491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Standardisiertes SQL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5989320" y="2724912"/>
            <a:ext cx="2834640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9" name="Text 37"/>
          <p:cNvSpPr/>
          <p:nvPr/>
        </p:nvSpPr>
        <p:spPr>
          <a:xfrm>
            <a:off x="6053328" y="2724912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Verschiedene APIs &amp; Sprachen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274320" y="3218688"/>
            <a:ext cx="292608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1" name="Text 39"/>
          <p:cNvSpPr/>
          <p:nvPr/>
        </p:nvSpPr>
        <p:spPr>
          <a:xfrm>
            <a:off x="347472" y="3218688"/>
            <a:ext cx="2788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Datenstruktur</a:t>
            </a:r>
            <a:endParaRPr lang="en-US" sz="1150" dirty="0"/>
          </a:p>
        </p:txBody>
      </p:sp>
      <p:sp>
        <p:nvSpPr>
          <p:cNvPr id="42" name="Shape 40"/>
          <p:cNvSpPr/>
          <p:nvPr/>
        </p:nvSpPr>
        <p:spPr>
          <a:xfrm>
            <a:off x="3246120" y="3218688"/>
            <a:ext cx="269748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3" name="Text 41"/>
          <p:cNvSpPr/>
          <p:nvPr/>
        </p:nvSpPr>
        <p:spPr>
          <a:xfrm>
            <a:off x="3310128" y="3218688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Tabellen, Zeilen, Spalten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5989320" y="3218688"/>
            <a:ext cx="283464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5" name="Text 43"/>
          <p:cNvSpPr/>
          <p:nvPr/>
        </p:nvSpPr>
        <p:spPr>
          <a:xfrm>
            <a:off x="6053328" y="3218688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Dokumente, KV, Graphen …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274320" y="3712464"/>
            <a:ext cx="2926080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7" name="Text 45"/>
          <p:cNvSpPr/>
          <p:nvPr/>
        </p:nvSpPr>
        <p:spPr>
          <a:xfrm>
            <a:off x="347472" y="3712464"/>
            <a:ext cx="2788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Stärke</a:t>
            </a:r>
            <a:endParaRPr lang="en-US" sz="1150" dirty="0"/>
          </a:p>
        </p:txBody>
      </p:sp>
      <p:sp>
        <p:nvSpPr>
          <p:cNvPr id="48" name="Shape 46"/>
          <p:cNvSpPr/>
          <p:nvPr/>
        </p:nvSpPr>
        <p:spPr>
          <a:xfrm>
            <a:off x="3246120" y="3712464"/>
            <a:ext cx="2697480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9" name="Text 47"/>
          <p:cNvSpPr/>
          <p:nvPr/>
        </p:nvSpPr>
        <p:spPr>
          <a:xfrm>
            <a:off x="3310128" y="3712464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Komplexe Joins, Transaktionen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5989320" y="3712464"/>
            <a:ext cx="2834640" cy="45720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51" name="Text 49"/>
          <p:cNvSpPr/>
          <p:nvPr/>
        </p:nvSpPr>
        <p:spPr>
          <a:xfrm>
            <a:off x="6053328" y="3712464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Data, Geschwindigkeit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274320" y="4206240"/>
            <a:ext cx="292608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3" name="Text 51"/>
          <p:cNvSpPr/>
          <p:nvPr/>
        </p:nvSpPr>
        <p:spPr>
          <a:xfrm>
            <a:off x="347472" y="4206240"/>
            <a:ext cx="2788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</a:t>
            </a:r>
            <a:endParaRPr lang="en-US" sz="1150" dirty="0"/>
          </a:p>
        </p:txBody>
      </p:sp>
      <p:sp>
        <p:nvSpPr>
          <p:cNvPr id="54" name="Shape 52"/>
          <p:cNvSpPr/>
          <p:nvPr/>
        </p:nvSpPr>
        <p:spPr>
          <a:xfrm>
            <a:off x="3246120" y="4206240"/>
            <a:ext cx="269748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5" name="Text 53"/>
          <p:cNvSpPr/>
          <p:nvPr/>
        </p:nvSpPr>
        <p:spPr>
          <a:xfrm>
            <a:off x="3310128" y="420624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Banking, ERP, E-Commerce</a:t>
            </a:r>
            <a:endParaRPr lang="en-US" sz="1100" dirty="0"/>
          </a:p>
        </p:txBody>
      </p:sp>
      <p:sp>
        <p:nvSpPr>
          <p:cNvPr id="56" name="Shape 54"/>
          <p:cNvSpPr/>
          <p:nvPr/>
        </p:nvSpPr>
        <p:spPr>
          <a:xfrm>
            <a:off x="5989320" y="4206240"/>
            <a:ext cx="283464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7" name="Text 55"/>
          <p:cNvSpPr/>
          <p:nvPr/>
        </p:nvSpPr>
        <p:spPr>
          <a:xfrm>
            <a:off x="6053328" y="4206240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Media, IoT, Real-time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relationale Modell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Einstieg Datenbanken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7 von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weitesten verbreitet – Grundlage von MySQL, PostgreSQL, Oracle, MS SQL Server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097280"/>
            <a:ext cx="1097280" cy="393192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29184" y="1097280"/>
            <a:ext cx="10058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KundenID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1417320" y="1097280"/>
            <a:ext cx="1828800" cy="393192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1472184" y="1097280"/>
            <a:ext cx="17373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91840" y="1097280"/>
            <a:ext cx="2560320" cy="393192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3346704" y="1097280"/>
            <a:ext cx="24688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897880" y="1097280"/>
            <a:ext cx="914400" cy="393192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5952744" y="1097280"/>
            <a:ext cx="8229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PLZ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274320" y="1508760"/>
            <a:ext cx="1097280" cy="39319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0" name="Text 18"/>
          <p:cNvSpPr/>
          <p:nvPr/>
        </p:nvSpPr>
        <p:spPr>
          <a:xfrm>
            <a:off x="329184" y="1508760"/>
            <a:ext cx="10058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1417320" y="1508760"/>
            <a:ext cx="1828800" cy="39319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2" name="Text 20"/>
          <p:cNvSpPr/>
          <p:nvPr/>
        </p:nvSpPr>
        <p:spPr>
          <a:xfrm>
            <a:off x="1472184" y="1508760"/>
            <a:ext cx="17373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Müller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3291840" y="1508760"/>
            <a:ext cx="2560320" cy="39319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4" name="Text 22"/>
          <p:cNvSpPr/>
          <p:nvPr/>
        </p:nvSpPr>
        <p:spPr>
          <a:xfrm>
            <a:off x="3346704" y="1508760"/>
            <a:ext cx="24688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max@email.de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5897880" y="1508760"/>
            <a:ext cx="914400" cy="39319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6" name="Text 24"/>
          <p:cNvSpPr/>
          <p:nvPr/>
        </p:nvSpPr>
        <p:spPr>
          <a:xfrm>
            <a:off x="5952744" y="1508760"/>
            <a:ext cx="8229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23560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274320" y="1920240"/>
            <a:ext cx="1097280" cy="39319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8" name="Text 26"/>
          <p:cNvSpPr/>
          <p:nvPr/>
        </p:nvSpPr>
        <p:spPr>
          <a:xfrm>
            <a:off x="329184" y="1920240"/>
            <a:ext cx="10058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1417320" y="1920240"/>
            <a:ext cx="1828800" cy="39319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1472184" y="1920240"/>
            <a:ext cx="17373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 Schmidt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3291840" y="1920240"/>
            <a:ext cx="2560320" cy="39319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3346704" y="1920240"/>
            <a:ext cx="24688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a.schmidt@web.de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5897880" y="1920240"/>
            <a:ext cx="914400" cy="39319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5952744" y="1920240"/>
            <a:ext cx="8229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20095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274320" y="2331720"/>
            <a:ext cx="1097280" cy="39319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6" name="Text 34"/>
          <p:cNvSpPr/>
          <p:nvPr/>
        </p:nvSpPr>
        <p:spPr>
          <a:xfrm>
            <a:off x="329184" y="2331720"/>
            <a:ext cx="10058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1417320" y="2331720"/>
            <a:ext cx="1828800" cy="39319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1472184" y="2331720"/>
            <a:ext cx="17373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Peter Braun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3291840" y="2331720"/>
            <a:ext cx="2560320" cy="39319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0" name="Text 38"/>
          <p:cNvSpPr/>
          <p:nvPr/>
        </p:nvSpPr>
        <p:spPr>
          <a:xfrm>
            <a:off x="3346704" y="2331720"/>
            <a:ext cx="24688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p.braun@gmx.de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5897880" y="2331720"/>
            <a:ext cx="914400" cy="39319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2" name="Text 40"/>
          <p:cNvSpPr/>
          <p:nvPr/>
        </p:nvSpPr>
        <p:spPr>
          <a:xfrm>
            <a:off x="5952744" y="2331720"/>
            <a:ext cx="8229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23552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6949440" y="1097280"/>
            <a:ext cx="1828800" cy="39319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44" name="Text 42"/>
          <p:cNvSpPr/>
          <p:nvPr/>
        </p:nvSpPr>
        <p:spPr>
          <a:xfrm>
            <a:off x="6995160" y="1115568"/>
            <a:ext cx="1737360" cy="3931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Spalte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(Attribut)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6949440" y="1527048"/>
            <a:ext cx="1828800" cy="123444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46" name="Text 44"/>
          <p:cNvSpPr/>
          <p:nvPr/>
        </p:nvSpPr>
        <p:spPr>
          <a:xfrm>
            <a:off x="6995160" y="1572768"/>
            <a:ext cx="17373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Zeile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(Datensatz /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Tupel)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274320" y="1536192"/>
            <a:ext cx="65836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Tabelle (Relation)</a:t>
            </a:r>
            <a:endParaRPr lang="en-US" sz="950" dirty="0"/>
          </a:p>
        </p:txBody>
      </p:sp>
      <p:sp>
        <p:nvSpPr>
          <p:cNvPr id="48" name="Shape 46"/>
          <p:cNvSpPr/>
          <p:nvPr/>
        </p:nvSpPr>
        <p:spPr>
          <a:xfrm>
            <a:off x="274320" y="3273552"/>
            <a:ext cx="2743200" cy="347472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49" name="Text 47"/>
          <p:cNvSpPr/>
          <p:nvPr/>
        </p:nvSpPr>
        <p:spPr>
          <a:xfrm>
            <a:off x="347472" y="3273552"/>
            <a:ext cx="2633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Primärschlüssel (PK)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274320" y="3639312"/>
            <a:ext cx="274320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51" name="Text 49"/>
          <p:cNvSpPr/>
          <p:nvPr/>
        </p:nvSpPr>
        <p:spPr>
          <a:xfrm>
            <a:off x="347472" y="3657600"/>
            <a:ext cx="263347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Eindeutiger Bezeichner jedes Datensatzes → KundenID</a:t>
            </a:r>
            <a:endParaRPr lang="en-US" sz="1050" dirty="0"/>
          </a:p>
        </p:txBody>
      </p:sp>
      <p:sp>
        <p:nvSpPr>
          <p:cNvPr id="52" name="Shape 50"/>
          <p:cNvSpPr/>
          <p:nvPr/>
        </p:nvSpPr>
        <p:spPr>
          <a:xfrm>
            <a:off x="3200400" y="3273552"/>
            <a:ext cx="2743200" cy="347472"/>
          </a:xfrm>
          <a:prstGeom prst="rect">
            <a:avLst/>
          </a:prstGeom>
          <a:solidFill>
            <a:srgbClr val="0066AA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53" name="Text 51"/>
          <p:cNvSpPr/>
          <p:nvPr/>
        </p:nvSpPr>
        <p:spPr>
          <a:xfrm>
            <a:off x="3273552" y="3273552"/>
            <a:ext cx="2633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Fremdschlüssel (FK)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3200400" y="3639312"/>
            <a:ext cx="274320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55" name="Text 53"/>
          <p:cNvSpPr/>
          <p:nvPr/>
        </p:nvSpPr>
        <p:spPr>
          <a:xfrm>
            <a:off x="3273552" y="3657600"/>
            <a:ext cx="263347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Verknüpfung mit anderer Tabelle → BestellungID</a:t>
            </a:r>
            <a:endParaRPr lang="en-US" sz="1050" dirty="0"/>
          </a:p>
        </p:txBody>
      </p:sp>
      <p:sp>
        <p:nvSpPr>
          <p:cNvPr id="56" name="Shape 54"/>
          <p:cNvSpPr/>
          <p:nvPr/>
        </p:nvSpPr>
        <p:spPr>
          <a:xfrm>
            <a:off x="6126480" y="3273552"/>
            <a:ext cx="2743200" cy="347472"/>
          </a:xfrm>
          <a:prstGeom prst="rect">
            <a:avLst/>
          </a:prstGeom>
          <a:solidFill>
            <a:srgbClr val="0077AA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57" name="Text 55"/>
          <p:cNvSpPr/>
          <p:nvPr/>
        </p:nvSpPr>
        <p:spPr>
          <a:xfrm>
            <a:off x="6199632" y="3273552"/>
            <a:ext cx="2633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Eindeutigkeit</a:t>
            </a:r>
            <a:endParaRPr lang="en-US" sz="1100" dirty="0"/>
          </a:p>
        </p:txBody>
      </p:sp>
      <p:sp>
        <p:nvSpPr>
          <p:cNvPr id="58" name="Shape 56"/>
          <p:cNvSpPr/>
          <p:nvPr/>
        </p:nvSpPr>
        <p:spPr>
          <a:xfrm>
            <a:off x="6126480" y="3639312"/>
            <a:ext cx="274320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59" name="Text 57"/>
          <p:cNvSpPr/>
          <p:nvPr/>
        </p:nvSpPr>
        <p:spPr>
          <a:xfrm>
            <a:off x="6199632" y="3657600"/>
            <a:ext cx="263347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zwei Datensätze dürfen denselben PK haben</a:t>
            </a:r>
            <a:endParaRPr lang="en-US" sz="1050" dirty="0"/>
          </a:p>
        </p:txBody>
      </p:sp>
      <p:sp>
        <p:nvSpPr>
          <p:cNvPr id="60" name="Shape 58"/>
          <p:cNvSpPr/>
          <p:nvPr/>
        </p:nvSpPr>
        <p:spPr>
          <a:xfrm>
            <a:off x="274320" y="4315968"/>
            <a:ext cx="8503920" cy="411480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1" name="Text 59"/>
          <p:cNvSpPr/>
          <p:nvPr/>
        </p:nvSpPr>
        <p:spPr>
          <a:xfrm>
            <a:off x="365760" y="4315968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Referentielle Integrität: </a:t>
            </a: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Fremdschlüssel darf nur auf existierende Primärschlüssel verweisen – die Datenbank erzwingt dies automatisch.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DBMS – Datenbankmanagementsystem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Einstieg Datenbanken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8 von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DBMS ist die Software, die zwischen Anwendung und Datenbank sitzt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286000" y="1051560"/>
            <a:ext cx="4572000" cy="868680"/>
          </a:xfrm>
          <a:prstGeom prst="rect">
            <a:avLst/>
          </a:prstGeom>
          <a:solidFill>
            <a:srgbClr val="F0A500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331720" y="1097280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Anwendungsebene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331720" y="1463040"/>
            <a:ext cx="44805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/ Website / API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389120" y="1901952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595959"/>
                </a:solidFill>
              </a:rPr>
              <a:t>↕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2286000" y="2130552"/>
            <a:ext cx="4572000" cy="868680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2331720" y="2176272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DBMS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331720" y="2542032"/>
            <a:ext cx="44805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MySQL · PostgreSQL · Oracle · MariaDB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389120" y="2980944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595959"/>
                </a:solidFill>
              </a:rPr>
              <a:t>↕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2286000" y="3209544"/>
            <a:ext cx="4572000" cy="868680"/>
          </a:xfrm>
          <a:prstGeom prst="rect">
            <a:avLst/>
          </a:prstGeom>
          <a:solidFill>
            <a:srgbClr val="0066AA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2331720" y="3255264"/>
            <a:ext cx="4480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Datenbankebene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2331720" y="3621024"/>
            <a:ext cx="44805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Physische Speicherung auf Festplatte / SSD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274320" y="1051560"/>
            <a:ext cx="1828800" cy="3200400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320040" y="1078992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DBMS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47472" y="1609344"/>
            <a:ext cx="1691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Datenzugriff und -verwaltung (CRUD)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347472" y="2103120"/>
            <a:ext cx="1691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Zugriffsrechte und Benutzerverwaltung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347472" y="2596896"/>
            <a:ext cx="1691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Transaktionsverwaltung (ACID)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347472" y="3090672"/>
            <a:ext cx="1691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Backup &amp; Recovery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347472" y="3584448"/>
            <a:ext cx="1691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Optimierung von Abfragen (Query Optimizer)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7040880" y="1051560"/>
            <a:ext cx="1828800" cy="32004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7086600" y="1078992"/>
            <a:ext cx="173736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Bekannte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DBMS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7086600" y="1554480"/>
            <a:ext cx="1737360" cy="420624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2" name="Text 30"/>
          <p:cNvSpPr/>
          <p:nvPr/>
        </p:nvSpPr>
        <p:spPr>
          <a:xfrm>
            <a:off x="7114032" y="1563624"/>
            <a:ext cx="168249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MySQL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Source SQL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7086600" y="2048256"/>
            <a:ext cx="1737360" cy="420624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4" name="Text 32"/>
          <p:cNvSpPr/>
          <p:nvPr/>
        </p:nvSpPr>
        <p:spPr>
          <a:xfrm>
            <a:off x="7114032" y="2057400"/>
            <a:ext cx="168249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PostgreSQL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Source SQL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7086600" y="2542032"/>
            <a:ext cx="1737360" cy="420624"/>
          </a:xfrm>
          <a:prstGeom prst="rect">
            <a:avLst/>
          </a:prstGeom>
          <a:solidFill>
            <a:srgbClr val="CC4400"/>
          </a:solidFill>
          <a:ln/>
        </p:spPr>
      </p:sp>
      <p:sp>
        <p:nvSpPr>
          <p:cNvPr id="36" name="Text 34"/>
          <p:cNvSpPr/>
          <p:nvPr/>
        </p:nvSpPr>
        <p:spPr>
          <a:xfrm>
            <a:off x="7114032" y="2551176"/>
            <a:ext cx="168249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Oracle DB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SQL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7086600" y="3035808"/>
            <a:ext cx="1737360" cy="420624"/>
          </a:xfrm>
          <a:prstGeom prst="rect">
            <a:avLst/>
          </a:prstGeom>
          <a:solidFill>
            <a:srgbClr val="006633"/>
          </a:solidFill>
          <a:ln/>
        </p:spPr>
      </p:sp>
      <p:sp>
        <p:nvSpPr>
          <p:cNvPr id="38" name="Text 36"/>
          <p:cNvSpPr/>
          <p:nvPr/>
        </p:nvSpPr>
        <p:spPr>
          <a:xfrm>
            <a:off x="7114032" y="3044952"/>
            <a:ext cx="168249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MongoDB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NoSQL Dokument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7086600" y="3529584"/>
            <a:ext cx="1737360" cy="420624"/>
          </a:xfrm>
          <a:prstGeom prst="rect">
            <a:avLst/>
          </a:prstGeom>
          <a:solidFill>
            <a:srgbClr val="990000"/>
          </a:solidFill>
          <a:ln/>
        </p:spPr>
      </p:sp>
      <p:sp>
        <p:nvSpPr>
          <p:cNvPr id="40" name="Text 38"/>
          <p:cNvSpPr/>
          <p:nvPr/>
        </p:nvSpPr>
        <p:spPr>
          <a:xfrm>
            <a:off x="7114032" y="3538728"/>
            <a:ext cx="168249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Redis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NoSQL Key-Value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CRUD – Die vier Grundoperationen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Einstieg Datenbanken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9 von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CRUD = Create, Read, Update, Delete – Basis jeder Datenbankinteraktion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28600" y="1051560"/>
            <a:ext cx="1965960" cy="594360"/>
          </a:xfrm>
          <a:prstGeom prst="rect">
            <a:avLst/>
          </a:prstGeom>
          <a:solidFill>
            <a:srgbClr val="006633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28600" y="1051560"/>
            <a:ext cx="502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731520" y="1051560"/>
            <a:ext cx="144475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(Erstellen)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28600" y="1673352"/>
            <a:ext cx="1965960" cy="1508760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01752" y="1719072"/>
            <a:ext cx="182880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INSERT INTO kunden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(name, email)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VALUES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('Max Müller', 'max@example.de');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28600" y="3209544"/>
            <a:ext cx="1965960" cy="71323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17" name="Text 15"/>
          <p:cNvSpPr/>
          <p:nvPr/>
        </p:nvSpPr>
        <p:spPr>
          <a:xfrm>
            <a:off x="320040" y="3227832"/>
            <a:ext cx="18288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Neuen Account anlegen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Bestellung aufgeben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423160" y="1051560"/>
            <a:ext cx="1965960" cy="594360"/>
          </a:xfrm>
          <a:prstGeom prst="rect">
            <a:avLst/>
          </a:prstGeom>
          <a:solidFill>
            <a:srgbClr val="0066AA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2423160" y="1051560"/>
            <a:ext cx="502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2926080" y="1051560"/>
            <a:ext cx="144475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(Lesen)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2423160" y="1673352"/>
            <a:ext cx="1965960" cy="1508760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2496312" y="1719072"/>
            <a:ext cx="182880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 *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kunden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stadt = 'Lübeck';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2423160" y="3209544"/>
            <a:ext cx="1965960" cy="71323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24" name="Text 22"/>
          <p:cNvSpPr/>
          <p:nvPr/>
        </p:nvSpPr>
        <p:spPr>
          <a:xfrm>
            <a:off x="2514600" y="3227832"/>
            <a:ext cx="18288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Produktliste anzeigen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 laden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4617720" y="1051560"/>
            <a:ext cx="1965960" cy="594360"/>
          </a:xfrm>
          <a:prstGeom prst="rect">
            <a:avLst/>
          </a:prstGeom>
          <a:solidFill>
            <a:srgbClr val="CC7700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617720" y="1051560"/>
            <a:ext cx="502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5120640" y="1051560"/>
            <a:ext cx="144475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Update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(Ändern)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617720" y="1673352"/>
            <a:ext cx="1965960" cy="1508760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4690872" y="1719072"/>
            <a:ext cx="182880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UPDATE kunden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 email = 'neu@example.de'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 = 1;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4617720" y="3209544"/>
            <a:ext cx="1965960" cy="71323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1" name="Text 29"/>
          <p:cNvSpPr/>
          <p:nvPr/>
        </p:nvSpPr>
        <p:spPr>
          <a:xfrm>
            <a:off x="4709160" y="3227832"/>
            <a:ext cx="18288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 bearbeiten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Preis aktualisieren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6812280" y="1051560"/>
            <a:ext cx="1965960" cy="594360"/>
          </a:xfrm>
          <a:prstGeom prst="rect">
            <a:avLst/>
          </a:prstGeom>
          <a:solidFill>
            <a:srgbClr val="CC2200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6812280" y="1051560"/>
            <a:ext cx="502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3000" dirty="0"/>
          </a:p>
        </p:txBody>
      </p:sp>
      <p:sp>
        <p:nvSpPr>
          <p:cNvPr id="34" name="Text 32"/>
          <p:cNvSpPr/>
          <p:nvPr/>
        </p:nvSpPr>
        <p:spPr>
          <a:xfrm>
            <a:off x="7315200" y="1051560"/>
            <a:ext cx="144475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(Löschen)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812280" y="1673352"/>
            <a:ext cx="1965960" cy="1508760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6885432" y="1719072"/>
            <a:ext cx="1828800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DELETE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FROM kunden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WHERE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 = 1;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6812280" y="3209544"/>
            <a:ext cx="1965960" cy="713232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38" name="Text 36"/>
          <p:cNvSpPr/>
          <p:nvPr/>
        </p:nvSpPr>
        <p:spPr>
          <a:xfrm>
            <a:off x="6903720" y="3227832"/>
            <a:ext cx="18288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 löschen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Artikel entfernen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228600" y="4041648"/>
            <a:ext cx="8503920" cy="384048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320040" y="4041648"/>
            <a:ext cx="8321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HTTP-Mapping: POST → Create  |  GET → Read  |  PUT/PATCH → Update  |  DELETE → Delete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ACID – Transaktionseigenschaften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Einstieg Datenbanken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10 von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Transaktion ist eine Folge von Datenbankoperationen, die als Einheit behandelt wird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143000"/>
            <a:ext cx="594360" cy="804672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74320" y="1143000"/>
            <a:ext cx="5943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3200" dirty="0"/>
          </a:p>
        </p:txBody>
      </p:sp>
      <p:sp>
        <p:nvSpPr>
          <p:cNvPr id="13" name="Shape 11"/>
          <p:cNvSpPr/>
          <p:nvPr/>
        </p:nvSpPr>
        <p:spPr>
          <a:xfrm>
            <a:off x="914400" y="1143000"/>
            <a:ext cx="2011680" cy="804672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969264" y="1143000"/>
            <a:ext cx="19202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Atomicity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(Atomarität)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2971800" y="1143000"/>
            <a:ext cx="3108960" cy="804672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3044952" y="1179576"/>
            <a:ext cx="299923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oder nichts – eine Transaktion wird komplett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ausgeführt oder komplett zurückgerollt (ROLLBACK)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126480" y="1143000"/>
            <a:ext cx="2651760" cy="804672"/>
          </a:xfrm>
          <a:prstGeom prst="rect">
            <a:avLst/>
          </a:prstGeom>
          <a:solidFill>
            <a:srgbClr val="D6E4F0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6199632" y="1179576"/>
            <a:ext cx="254203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Banküberweisung: Abbuchung UND Gutschrift</a:t>
            </a:r>
            <a:endParaRPr lang="en-US" sz="1000" dirty="0"/>
          </a:p>
          <a:p>
            <a:pPr marL="0" indent="0">
              <a:buNone/>
            </a:pPr>
            <a:r>
              <a:rPr lang="en-US" sz="10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müssen klappen – oder beide scheitern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274320" y="2057400"/>
            <a:ext cx="594360" cy="804672"/>
          </a:xfrm>
          <a:prstGeom prst="rect">
            <a:avLst/>
          </a:prstGeom>
          <a:solidFill>
            <a:srgbClr val="005599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274320" y="2057400"/>
            <a:ext cx="5943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3200" dirty="0"/>
          </a:p>
        </p:txBody>
      </p:sp>
      <p:sp>
        <p:nvSpPr>
          <p:cNvPr id="21" name="Shape 19"/>
          <p:cNvSpPr/>
          <p:nvPr/>
        </p:nvSpPr>
        <p:spPr>
          <a:xfrm>
            <a:off x="914400" y="2057400"/>
            <a:ext cx="2011680" cy="804672"/>
          </a:xfrm>
          <a:prstGeom prst="rect">
            <a:avLst/>
          </a:prstGeom>
          <a:solidFill>
            <a:srgbClr val="005599"/>
          </a:solidFill>
          <a:ln/>
        </p:spPr>
      </p:sp>
      <p:sp>
        <p:nvSpPr>
          <p:cNvPr id="22" name="Text 20"/>
          <p:cNvSpPr/>
          <p:nvPr/>
        </p:nvSpPr>
        <p:spPr>
          <a:xfrm>
            <a:off x="969264" y="2057400"/>
            <a:ext cx="19202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Consistency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(Konsistenz)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971800" y="2057400"/>
            <a:ext cx="3108960" cy="804672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3044952" y="2093976"/>
            <a:ext cx="299923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Datenbank wechselt von einem gültigen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Zustand in den nächsten – Regeln bleiben erhalten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126480" y="2057400"/>
            <a:ext cx="2651760" cy="804672"/>
          </a:xfrm>
          <a:prstGeom prst="rect">
            <a:avLst/>
          </a:prstGeom>
          <a:solidFill>
            <a:srgbClr val="D6E4F0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6199632" y="2093976"/>
            <a:ext cx="254203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Konto kann (wenn so definiert) nie unter 0 €</a:t>
            </a:r>
            <a:endParaRPr lang="en-US" sz="1000" dirty="0"/>
          </a:p>
          <a:p>
            <a:pPr marL="0" indent="0">
              <a:buNone/>
            </a:pPr>
            <a:r>
              <a:rPr lang="en-US" sz="10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fallen – die Datenbank erzwingt die Regel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274320" y="2971800"/>
            <a:ext cx="594360" cy="804672"/>
          </a:xfrm>
          <a:prstGeom prst="rect">
            <a:avLst/>
          </a:prstGeom>
          <a:solidFill>
            <a:srgbClr val="0066AA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274320" y="2971800"/>
            <a:ext cx="5943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3200" dirty="0"/>
          </a:p>
        </p:txBody>
      </p:sp>
      <p:sp>
        <p:nvSpPr>
          <p:cNvPr id="29" name="Shape 27"/>
          <p:cNvSpPr/>
          <p:nvPr/>
        </p:nvSpPr>
        <p:spPr>
          <a:xfrm>
            <a:off x="914400" y="2971800"/>
            <a:ext cx="2011680" cy="80467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0" name="Text 28"/>
          <p:cNvSpPr/>
          <p:nvPr/>
        </p:nvSpPr>
        <p:spPr>
          <a:xfrm>
            <a:off x="969264" y="2971800"/>
            <a:ext cx="19202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Isolation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(Isolation)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2971800" y="2971800"/>
            <a:ext cx="3108960" cy="804672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3044952" y="3008376"/>
            <a:ext cx="299923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Gleichzeitige Transaktionen beeinflussen sich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– jede läuft als wäre sie allein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6126480" y="2971800"/>
            <a:ext cx="2651760" cy="804672"/>
          </a:xfrm>
          <a:prstGeom prst="rect">
            <a:avLst/>
          </a:prstGeom>
          <a:solidFill>
            <a:srgbClr val="D6E4F0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6199632" y="3008376"/>
            <a:ext cx="254203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Nutzer buchen letzten Kinositz gleichzeitig</a:t>
            </a:r>
            <a:endParaRPr lang="en-US" sz="1000" dirty="0"/>
          </a:p>
          <a:p>
            <a:pPr marL="0" indent="0">
              <a:buNone/>
            </a:pPr>
            <a:r>
              <a:rPr lang="en-US" sz="10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nur einer bekommt ihn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274320" y="3886200"/>
            <a:ext cx="594360" cy="804672"/>
          </a:xfrm>
          <a:prstGeom prst="rect">
            <a:avLst/>
          </a:prstGeom>
          <a:solidFill>
            <a:srgbClr val="0088BB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274320" y="3886200"/>
            <a:ext cx="5943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3200" dirty="0"/>
          </a:p>
        </p:txBody>
      </p:sp>
      <p:sp>
        <p:nvSpPr>
          <p:cNvPr id="37" name="Shape 35"/>
          <p:cNvSpPr/>
          <p:nvPr/>
        </p:nvSpPr>
        <p:spPr>
          <a:xfrm>
            <a:off x="914400" y="3886200"/>
            <a:ext cx="2011680" cy="804672"/>
          </a:xfrm>
          <a:prstGeom prst="rect">
            <a:avLst/>
          </a:prstGeom>
          <a:solidFill>
            <a:srgbClr val="0088BB"/>
          </a:solidFill>
          <a:ln/>
        </p:spPr>
      </p:sp>
      <p:sp>
        <p:nvSpPr>
          <p:cNvPr id="38" name="Text 36"/>
          <p:cNvSpPr/>
          <p:nvPr/>
        </p:nvSpPr>
        <p:spPr>
          <a:xfrm>
            <a:off x="969264" y="3886200"/>
            <a:ext cx="19202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Durability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(Dauerhaftigkeit)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2971800" y="3886200"/>
            <a:ext cx="3108960" cy="804672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40" name="Text 38"/>
          <p:cNvSpPr/>
          <p:nvPr/>
        </p:nvSpPr>
        <p:spPr>
          <a:xfrm>
            <a:off x="3044952" y="3922776"/>
            <a:ext cx="299923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Bestätigte Änderungen (COMMIT) gehen nie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verloren – auch nicht bei Stromausfall oder Absturz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6126480" y="3886200"/>
            <a:ext cx="2651760" cy="804672"/>
          </a:xfrm>
          <a:prstGeom prst="rect">
            <a:avLst/>
          </a:prstGeom>
          <a:solidFill>
            <a:srgbClr val="D6E4F0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42" name="Text 40"/>
          <p:cNvSpPr/>
          <p:nvPr/>
        </p:nvSpPr>
        <p:spPr>
          <a:xfrm>
            <a:off x="6199632" y="3922776"/>
            <a:ext cx="254203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Systemabsturz: Alle bestätigten Buchungen</a:t>
            </a:r>
            <a:endParaRPr lang="en-US" sz="1000" dirty="0"/>
          </a:p>
          <a:p>
            <a:pPr marL="0" indent="0">
              <a:buNone/>
            </a:pPr>
            <a:r>
              <a:rPr lang="en-US" sz="10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sind beim Neustart noch vollständig vorhanden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Datenmodelle im Vergleich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Einstieg Datenbanken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11 von 15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74320" y="914400"/>
            <a:ext cx="4023360" cy="384048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65760" y="914400"/>
            <a:ext cx="3886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Hierarchisches Modell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74320" y="1298448"/>
            <a:ext cx="4023360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365760" y="1353312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Struktur: Baumstruktur: 1 Elternteil, n Kinder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65760" y="1691640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66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Schnelle Navigation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65760" y="1938528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C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Unflexibel, n:m schwierig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194560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 Dateisystem, XML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617720" y="914400"/>
            <a:ext cx="4023360" cy="384048"/>
          </a:xfrm>
          <a:prstGeom prst="rect">
            <a:avLst/>
          </a:prstGeom>
          <a:solidFill>
            <a:srgbClr val="005599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4709160" y="914400"/>
            <a:ext cx="3886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Netzwerkmodell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617720" y="1298448"/>
            <a:ext cx="4023360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4709160" y="1353312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Struktur: Kinder können mehrere Eltern haben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709160" y="1691640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66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Flexibler als hierarchisch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709160" y="1938528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C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Komplex, schwer wartbar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4709160" y="2194560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 Ältere Mainframe-DBs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74320" y="2834640"/>
            <a:ext cx="4023360" cy="384048"/>
          </a:xfrm>
          <a:prstGeom prst="rect">
            <a:avLst/>
          </a:prstGeom>
          <a:solidFill>
            <a:srgbClr val="0066AA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365760" y="2834640"/>
            <a:ext cx="3886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Relationales Modell ★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274320" y="3218688"/>
            <a:ext cx="4023360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365760" y="3273552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Struktur: Tabellen mit Zeilen/Spalten, FK-Verknüpfungen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65760" y="3611880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66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Flexibel, SQL, ACID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365760" y="3858768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C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Joins bei großen Daten langsam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365760" y="4114800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 MySQL, PostgreSQL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617720" y="2834640"/>
            <a:ext cx="4023360" cy="384048"/>
          </a:xfrm>
          <a:prstGeom prst="rect">
            <a:avLst/>
          </a:prstGeom>
          <a:solidFill>
            <a:srgbClr val="0088BB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4709160" y="2834640"/>
            <a:ext cx="3886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Objektorientiertes Modell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4617720" y="3218688"/>
            <a:ext cx="4023360" cy="141732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4709160" y="3273552"/>
            <a:ext cx="38404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Struktur: Daten als Objekte mit Methoden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4709160" y="3611880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0066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Passt zu OOP-Sprachen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4709160" y="3858768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C2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✗ Wenig verbreitet, komplex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4709160" y="4114800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 db4o, ObjectDB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274320" y="4617720"/>
            <a:ext cx="8503920" cy="18288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9" name="Text 37"/>
          <p:cNvSpPr/>
          <p:nvPr/>
        </p:nvSpPr>
        <p:spPr>
          <a:xfrm>
            <a:off x="365760" y="4617720"/>
            <a:ext cx="8321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★ Das relationale Modell ist heute in über 70 % aller Unternehmen im Einsatz – Fokus dieser Veranstaltung!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 – Entity-Relationship-Modell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Einstieg Datenbanken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12 von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Grafische Darstellung der Datenbankstruktur – Entitäten, Attribute und Beziehungen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" y="1188720"/>
            <a:ext cx="2377440" cy="685800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57200" y="118872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Entität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1947672"/>
            <a:ext cx="237744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530352" y="2002536"/>
            <a:ext cx="2249424" cy="1261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Objekt der realen Welt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Kunde, Produkt, Bestellung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Symbol: Rechteck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383280" y="1188720"/>
            <a:ext cx="2377440" cy="685800"/>
          </a:xfrm>
          <a:prstGeom prst="line">
            <a:avLst/>
          </a:prstGeom>
          <a:solidFill>
            <a:srgbClr val="0066AA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3383280" y="118872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383280" y="1947672"/>
            <a:ext cx="237744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3456432" y="2002536"/>
            <a:ext cx="2249424" cy="1261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Eigenschaft einer Entität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Kundenname, Preis, Datum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Symbol: Oval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 rot="2700000">
            <a:off x="6858000" y="1252728"/>
            <a:ext cx="1280160" cy="548640"/>
          </a:xfrm>
          <a:prstGeom prst="rect">
            <a:avLst/>
          </a:prstGeom>
          <a:solidFill>
            <a:srgbClr val="0088BB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309360" y="1216152"/>
            <a:ext cx="23774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Beziehung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309360" y="1947672"/>
            <a:ext cx="2377440" cy="13716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382512" y="2002536"/>
            <a:ext cx="2249424" cy="1261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Verbindung zwischen Entitäten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'kauft', 'gehört zu'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Symbol: Raute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274320" y="3520440"/>
            <a:ext cx="8503920" cy="32004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4" name="Text 22"/>
          <p:cNvSpPr/>
          <p:nvPr/>
        </p:nvSpPr>
        <p:spPr>
          <a:xfrm>
            <a:off x="365760" y="3520440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Mini-Beispiel: Kunde kauft Produkt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57200" y="3931920"/>
            <a:ext cx="1828800" cy="658368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457200" y="3931920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2331720" y="4261104"/>
            <a:ext cx="1188720" cy="0"/>
          </a:xfrm>
          <a:prstGeom prst="line">
            <a:avLst/>
          </a:prstGeom>
          <a:noFill/>
          <a:ln w="25400">
            <a:solidFill>
              <a:srgbClr val="59595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331720" y="409651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 rot="2700000">
            <a:off x="3291840" y="4023360"/>
            <a:ext cx="1188720" cy="502920"/>
          </a:xfrm>
          <a:prstGeom prst="rect">
            <a:avLst/>
          </a:prstGeom>
          <a:solidFill>
            <a:srgbClr val="0088BB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3108960" y="3995928"/>
            <a:ext cx="16002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kauft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4261104"/>
            <a:ext cx="1188720" cy="0"/>
          </a:xfrm>
          <a:prstGeom prst="line">
            <a:avLst/>
          </a:prstGeom>
          <a:noFill/>
          <a:ln w="25400">
            <a:solidFill>
              <a:srgbClr val="595959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760720" y="409651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6035040" y="3931920"/>
            <a:ext cx="1828800" cy="658368"/>
          </a:xfrm>
          <a:prstGeom prst="rect">
            <a:avLst/>
          </a:prstGeom>
          <a:solidFill>
            <a:srgbClr val="0066AA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34" name="Text 32"/>
          <p:cNvSpPr/>
          <p:nvPr/>
        </p:nvSpPr>
        <p:spPr>
          <a:xfrm>
            <a:off x="6035040" y="3931920"/>
            <a:ext cx="1828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274320" y="4645152"/>
            <a:ext cx="8595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Kardinalität 1:n → Ein Kunde kann n Produkte kaufen, ein Produkt kann von n Kunden gekauft werden (n:m)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– Was haben wir gelernt?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Einstieg Datenbanken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13 von 15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274320" y="914400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74320" y="914400"/>
            <a:ext cx="91440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969264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🗄️  Datenbank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1316736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Strukturierte Datenverwaltung durch ein DBMS – zentral, konsistent, mehrbenutzer-fähig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663440" y="914400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663440" y="914400"/>
            <a:ext cx="91440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6" name="Text 14"/>
          <p:cNvSpPr/>
          <p:nvPr/>
        </p:nvSpPr>
        <p:spPr>
          <a:xfrm>
            <a:off x="4846320" y="969264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📊  Datenbanktypen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846320" y="1316736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(relational: Tabellen) vs. NoSQL (Dokument, Key-Value, Graph) – je nach Anwendungsfall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274320" y="1993392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274320" y="1993392"/>
            <a:ext cx="91440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0" name="Text 18"/>
          <p:cNvSpPr/>
          <p:nvPr/>
        </p:nvSpPr>
        <p:spPr>
          <a:xfrm>
            <a:off x="457200" y="2048256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🔄  CRUD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57200" y="2395728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· Read · Update · Delete – die vier Grundoperationen jeder Datenbankinteraktion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663440" y="1993392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663440" y="1993392"/>
            <a:ext cx="91440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4" name="Text 22"/>
          <p:cNvSpPr/>
          <p:nvPr/>
        </p:nvSpPr>
        <p:spPr>
          <a:xfrm>
            <a:off x="4846320" y="2048256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🧪  ACID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846320" y="2395728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Atomicity · Consistency · Isolation · Durability – Garantien für sichere Transaktionen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274320" y="3072384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274320" y="3072384"/>
            <a:ext cx="91440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8" name="Text 26"/>
          <p:cNvSpPr/>
          <p:nvPr/>
        </p:nvSpPr>
        <p:spPr>
          <a:xfrm>
            <a:off x="457200" y="3127248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📐  Relationales Modell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3474720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Tabellen, PK/FK, referentielle Integrität – Grundlage von MySQL, PostgreSQL, Oracle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663440" y="3072384"/>
            <a:ext cx="42062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4663440" y="3072384"/>
            <a:ext cx="91440" cy="9144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2" name="Text 30"/>
          <p:cNvSpPr/>
          <p:nvPr/>
        </p:nvSpPr>
        <p:spPr>
          <a:xfrm>
            <a:off x="4846320" y="3127248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🔗  ERM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4846320" y="3474720"/>
            <a:ext cx="39319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Entity-Relationship-Modell: grafische Planung der Datenbankstruktur vor der Implementierung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109728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Ausblick – Nächstes Thema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274320" y="658368"/>
            <a:ext cx="8412480" cy="27432"/>
          </a:xfrm>
          <a:prstGeom prst="rect">
            <a:avLst/>
          </a:prstGeom>
          <a:solidFill>
            <a:srgbClr val="CCE0F0"/>
          </a:solidFill>
          <a:ln/>
        </p:spPr>
      </p:sp>
      <p:sp>
        <p:nvSpPr>
          <p:cNvPr id="6" name="Shape 4"/>
          <p:cNvSpPr/>
          <p:nvPr/>
        </p:nvSpPr>
        <p:spPr>
          <a:xfrm>
            <a:off x="274320" y="4864608"/>
            <a:ext cx="8595360" cy="0"/>
          </a:xfrm>
          <a:prstGeom prst="line">
            <a:avLst/>
          </a:prstGeom>
          <a:noFill/>
          <a:ln w="6350">
            <a:solidFill>
              <a:srgbClr val="CCE0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999999"/>
                </a:solidFill>
              </a:rPr>
              <a:t>Vor- / Nachname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0" y="489204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999999"/>
                </a:solidFill>
              </a:rPr>
              <a:t>Einstieg Datenbanken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7772400" y="4892040"/>
            <a:ext cx="10972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99999"/>
                </a:solidFill>
              </a:rPr>
              <a:t>14 von 15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274320" y="777240"/>
            <a:ext cx="8595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 nächstes: Datenmodellierung – ERM, Normalisierung &amp; relationales Schema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74320" y="1234440"/>
            <a:ext cx="594360" cy="685800"/>
          </a:xfrm>
          <a:prstGeom prst="rect">
            <a:avLst/>
          </a:prstGeom>
          <a:solidFill>
            <a:srgbClr val="003366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74320" y="1234440"/>
            <a:ext cx="594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914400" y="1234440"/>
            <a:ext cx="7863840" cy="6858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914400" y="1234440"/>
            <a:ext cx="73152" cy="6858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15" name="Text 13"/>
          <p:cNvSpPr/>
          <p:nvPr/>
        </p:nvSpPr>
        <p:spPr>
          <a:xfrm>
            <a:off x="1097280" y="1271016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 erstellen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097280" y="1600200"/>
            <a:ext cx="6675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Entitäten, Attribute und Beziehungen aus einer Aufgabenbeschreibung ableiten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74320" y="2084832"/>
            <a:ext cx="594360" cy="685800"/>
          </a:xfrm>
          <a:prstGeom prst="rect">
            <a:avLst/>
          </a:prstGeom>
          <a:solidFill>
            <a:srgbClr val="0066AA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274320" y="2084832"/>
            <a:ext cx="594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600" dirty="0"/>
          </a:p>
        </p:txBody>
      </p:sp>
      <p:sp>
        <p:nvSpPr>
          <p:cNvPr id="19" name="Shape 17"/>
          <p:cNvSpPr/>
          <p:nvPr/>
        </p:nvSpPr>
        <p:spPr>
          <a:xfrm>
            <a:off x="914400" y="2084832"/>
            <a:ext cx="7863840" cy="6858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914400" y="2084832"/>
            <a:ext cx="73152" cy="68580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21" name="Text 19"/>
          <p:cNvSpPr/>
          <p:nvPr/>
        </p:nvSpPr>
        <p:spPr>
          <a:xfrm>
            <a:off x="1097280" y="2121408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Normalisierung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097280" y="2450592"/>
            <a:ext cx="6675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1NF → 2NF → 3NF: Redundanzen eliminieren, Anomalien vermeiden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274320" y="2935224"/>
            <a:ext cx="594360" cy="685800"/>
          </a:xfrm>
          <a:prstGeom prst="rect">
            <a:avLst/>
          </a:prstGeom>
          <a:solidFill>
            <a:srgbClr val="0088BB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274320" y="2935224"/>
            <a:ext cx="594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914400" y="2935224"/>
            <a:ext cx="7863840" cy="6858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914400" y="2935224"/>
            <a:ext cx="73152" cy="685800"/>
          </a:xfrm>
          <a:prstGeom prst="rect">
            <a:avLst/>
          </a:prstGeom>
          <a:solidFill>
            <a:srgbClr val="0088BB"/>
          </a:solidFill>
          <a:ln/>
        </p:spPr>
      </p:sp>
      <p:sp>
        <p:nvSpPr>
          <p:cNvPr id="27" name="Text 25"/>
          <p:cNvSpPr/>
          <p:nvPr/>
        </p:nvSpPr>
        <p:spPr>
          <a:xfrm>
            <a:off x="1097280" y="29718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88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Relationales Schema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097280" y="3300984"/>
            <a:ext cx="6675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ERM in Tabellen umwandeln, PKs und FKs festlegen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274320" y="3785616"/>
            <a:ext cx="594360" cy="685800"/>
          </a:xfrm>
          <a:prstGeom prst="rect">
            <a:avLst/>
          </a:prstGeom>
          <a:solidFill>
            <a:srgbClr val="006644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274320" y="3785616"/>
            <a:ext cx="594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600" dirty="0"/>
          </a:p>
        </p:txBody>
      </p:sp>
      <p:sp>
        <p:nvSpPr>
          <p:cNvPr id="31" name="Shape 29"/>
          <p:cNvSpPr/>
          <p:nvPr/>
        </p:nvSpPr>
        <p:spPr>
          <a:xfrm>
            <a:off x="914400" y="3785616"/>
            <a:ext cx="7863840" cy="685800"/>
          </a:xfrm>
          <a:prstGeom prst="rect">
            <a:avLst/>
          </a:prstGeom>
          <a:solidFill>
            <a:srgbClr val="FFFFFF"/>
          </a:solidFill>
          <a:ln/>
          <a:effectLst>
            <a:outerShdw blurRad="63500" dist="25400" dir="8100000" algn="bl" rotWithShape="0">
              <a:srgbClr val="000000">
                <a:alpha val="11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914400" y="3785616"/>
            <a:ext cx="73152" cy="685800"/>
          </a:xfrm>
          <a:prstGeom prst="rect">
            <a:avLst/>
          </a:prstGeom>
          <a:solidFill>
            <a:srgbClr val="006644"/>
          </a:solidFill>
          <a:ln/>
        </p:spPr>
      </p:sp>
      <p:sp>
        <p:nvSpPr>
          <p:cNvPr id="33" name="Text 31"/>
          <p:cNvSpPr/>
          <p:nvPr/>
        </p:nvSpPr>
        <p:spPr>
          <a:xfrm>
            <a:off x="1097280" y="382219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66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SQL-Implementierung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1097280" y="4151376"/>
            <a:ext cx="6675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TABLE, Constraints, ALTER TABLE – die Theorie in die Praxis umsetzen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91440"/>
            <a:ext cx="8412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&amp; Diskussion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365760" y="132588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F  |  Lernfeld 5
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65760" y="169164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Einstieg Datenbanken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65760" y="224028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799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Nächstes Thema: ERM, Normalisierung &amp; relationales Schema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65760" y="3063240"/>
            <a:ext cx="8412480" cy="5029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306324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für nächste Stunde: Welche Tabellen bräuchte ein Online-Shop? Skizziere die Entitäten!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4754880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4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|  Standort Lübeck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1555</Words>
  <Application>Microsoft Office PowerPoint</Application>
  <PresentationFormat>Bildschirmpräsentation (16:9)</PresentationFormat>
  <Paragraphs>414</Paragraphs>
  <Slides>15</Slides>
  <Notes>15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9" baseType="lpstr">
      <vt:lpstr>Arial</vt:lpstr>
      <vt:lpstr>Calibri</vt:lpstr>
      <vt:lpstr>Consolas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Johannes Högner</cp:lastModifiedBy>
  <cp:revision>1</cp:revision>
  <dcterms:created xsi:type="dcterms:W3CDTF">2026-04-15T11:28:07Z</dcterms:created>
  <dcterms:modified xsi:type="dcterms:W3CDTF">2026-04-21T05:40:36Z</dcterms:modified>
</cp:coreProperties>
</file>