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3794760"/>
            <a:ext cx="8942832" cy="134874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FIAE / FISI · Modul 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8229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Unternehmensorganisation,</a:t>
            </a:r>
            <a:endParaRPr lang="en-US" sz="3800" dirty="0"/>
          </a:p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&amp; DSGVO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457200" y="3858768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Aufbau-/Ablauforganisation · Make or Buy · Outsourcing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Service Management · SLA/OLA/UC · DSGVO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Inhaltsübersicht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Inhaltsübersicht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371600"/>
            <a:ext cx="310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0408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Aufbau- &amp; Ablauforganisation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04088" y="1261872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Linien/Stab/Matrix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Prozessdokumentation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15468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5468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0" y="1371600"/>
            <a:ext cx="310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63016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 / Outsourcing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30168" y="1261872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Entscheidungskriterien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8076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8076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26480" y="1371600"/>
            <a:ext cx="310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55624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&amp; Service Lifecycle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56248" y="1261872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ITIL?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Phasen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Dimensionen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2860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860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3355848"/>
            <a:ext cx="310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0408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· OLA · UC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04088" y="324612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Vertragstypen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 &amp; KPIs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15468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15468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00400" y="3355848"/>
            <a:ext cx="310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363016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Incident/Problem/Change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630168" y="324612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Incident-Prozess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Change-Typen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08076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8076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126480" y="3355848"/>
            <a:ext cx="310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36" name="Text 34"/>
          <p:cNvSpPr/>
          <p:nvPr/>
        </p:nvSpPr>
        <p:spPr>
          <a:xfrm>
            <a:off x="655624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– Organisationsseite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556248" y="3246120"/>
            <a:ext cx="2286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&amp; Grundsätze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Was ist Unternehmensorganisation?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22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438912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= die Gesamtheit aller dauerhaften Regelungen und Strukturen eines Unternehmens.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28600" y="1316736"/>
            <a:ext cx="416052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316736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353312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Aufbauorganisation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645920"/>
            <a:ext cx="3959352" cy="19751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macht was? → Stellen &amp; Abteilungen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Dargestellt im Organigramm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Hierarchie und Weisungsbefugnis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 Sicht auf das Unternehmen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Entscheidung: Linien / Stab / Matrix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316736"/>
            <a:ext cx="416052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63440" y="1316736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353312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Ablauforganisation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73168" y="1645920"/>
            <a:ext cx="3959352" cy="19751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wird es gemacht? → Prozesse &amp; Abläufe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Wann, in welcher Reihenfolge?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Dynamische Sicht auf das Unternehmen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Dargestellt in Fluss-/Prozessdiagrammen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für ITIL-Prozesse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5760" y="3785616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Sichten ergänzen sich – Aufbauorganisation gibt den Rahmen, Ablauforganisation füllt ihn.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Aufbauorganisation – Strukturformen im Vergleich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Aufbauorganisation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Linienorganisation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633472" cy="2980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 Hierarchie, ein Vorgesetzter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 Kommunikationswege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Klare Verantwortlichkeiten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Einfach zu verstehen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Wenig flexibel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Lange Entscheidungswege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72968" y="795528"/>
            <a:ext cx="28346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72968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64408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Stablinienorganisation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82696" y="1124712"/>
            <a:ext cx="2633472" cy="2980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 + beratende Stabsstellen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 ohne Weisungsbefugnis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Expertise ohne Hierarchiebruch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Entlastet Linienmanager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Stab kann Linie unterlaufen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Kompetenzstreitigkeiten möglich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17336" y="795528"/>
            <a:ext cx="28346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17336" y="795528"/>
            <a:ext cx="2834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08776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Matrixorganisation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27064" y="1124712"/>
            <a:ext cx="2633472" cy="2980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Doppelte Unterstellung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 + Projekt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Flexible Ressourcennutzung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Fachübergreifende Zusammenarbeit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Konflikte zwischen Vorgesetzten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Hoher Kommunikationsaufwand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760" y="427024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Merkhilfe: Linien = Befehlskette  |  Stab = Berater  |  Matrix = zwei Chefs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Ablauforganisation – Prozesse &amp; Dokumentation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Ablauforganisation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53035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5303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Prozessdokumentation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5102352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Flussdiagramm (z.B. UML-Aktivitätsdiagramm, EPK)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BPMN – Business Process Model and Notation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Abläufe reproduzierbar, messbar und optimierbar machen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669280" y="795528"/>
            <a:ext cx="32461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69280" y="795528"/>
            <a:ext cx="32461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60720" y="832104"/>
            <a:ext cx="3063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Schlüsselbegriffe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779008" y="1124712"/>
            <a:ext cx="3044952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 = Folge von Aktivitäten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→ Aktivität → Output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Prozesskette / Wertschöpfung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28600" y="2624328"/>
            <a:ext cx="868680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2743200"/>
            <a:ext cx="1508760" cy="11887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2743200"/>
            <a:ext cx="150876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erfassen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874520" y="3218688"/>
            <a:ext cx="210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084832" y="2743200"/>
            <a:ext cx="1508760" cy="11887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84832" y="2743200"/>
            <a:ext cx="150876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593592" y="3218688"/>
            <a:ext cx="210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803904" y="2743200"/>
            <a:ext cx="1508760" cy="11887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803904" y="2743200"/>
            <a:ext cx="150876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durchführen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312664" y="3218688"/>
            <a:ext cx="210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522976" y="2743200"/>
            <a:ext cx="1508760" cy="11887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522976" y="2743200"/>
            <a:ext cx="150876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031736" y="3218688"/>
            <a:ext cx="210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242048" y="2743200"/>
            <a:ext cx="1508760" cy="11887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242048" y="2743200"/>
            <a:ext cx="150876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Abschluss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74320" y="4197096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Prozessschritte sind wiederholbar und messbar – Basis für Qualitätssicherung und ITIL.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 &amp; Outsourcing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Eigenentwicklung vs. Fremdbezug – Strategische IT-Entscheidungen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22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 – Die Entscheidung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22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Soll eine Leistung selbst erbracht (Make) oder eingekauft werden (Buy)?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41605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61872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– Eigenfertigung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91056"/>
            <a:ext cx="3959352" cy="2267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Kontrolle über Prozess &amp; Qualität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von Know-how &amp; Betriebsgeheimnissen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Langfristig ggf. kostengünstiger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Kompetenzaufbau im Unternehmen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Flexibel bei spezifischen Anforderungen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Höhere Anfangsinvestitionen (CAPEX)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63440" y="1261872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– Fremdbezug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73168" y="1591056"/>
            <a:ext cx="3959352" cy="2267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Nutzung von externem Spezialisten-Know-how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Geringere Anfangsinvestition (CAPEX→OPEX)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Schnellere Verfügbarkeit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Konzentration auf Kernkompetenzen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Abhängigkeit vom Anbieter (Vendor Lock-in)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Sicherheits- &amp; Datenschutzrisiken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5760" y="40233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Entscheidungskriterien: Kosten · Qualität · Kernkompetenz · Sicherheit · Strategische Bedeutung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Outsourcing – Formen &amp; Risiken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Outsourcing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IT-Outsourcing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633472" cy="1929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von Servern, Netzwerk, Helpdesk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Services: Provider übernimmt Betrieb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Cloud-Modelle: IaaS / PaaS / SaaS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regelt Qualitätsversprechen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72968" y="795528"/>
            <a:ext cx="28346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72968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64408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Outtasking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82696" y="1124712"/>
            <a:ext cx="2633472" cy="1929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Aufgaben ausgelagert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vollständiges Outsourcing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 Backup, Monitoring, Patchmanagement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Kontrollverlust über den Gesamtprozess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17336" y="795528"/>
            <a:ext cx="28346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17336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08776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Offshoring / Nearshoring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27064" y="1124712"/>
            <a:ext cx="2633472" cy="1929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Off: Verlagerung ins Ausland (Kostenersparnis)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Near: Nachbarland (weniger Zeitdifferenz)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Risiken: Sprache, Kultur, Zeitzone, DSGVO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Nearshoring: EU-Datenschutz einfacher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3218688"/>
            <a:ext cx="8686800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3218688"/>
            <a:ext cx="868680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325526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Risiken beim Outsourcing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8328" y="3547872"/>
            <a:ext cx="8485632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(DSGVO): AVV zwingend erforderlich!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Lock-in: hohe Abhängigkeit vom Anbieter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Qualitätsverlust bei mangelnder Steuerung und Kontrolle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Wissensverlust im eigenen Unternehmen langfristig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&amp; IT Service Management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 Infrastructure Library – Best-Practice-Rahmenwerk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22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ITIL? – Grundlagen &amp; Konzepte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Grundlagen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22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= Best-Practice-Rahmenwerk für IT-Service-Management (ITSM)  ·  Aktuelle Version: ITIL 4 (2019)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416052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61872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von ITIL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91056"/>
            <a:ext cx="3959352" cy="1472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IT-Services an Geschäftszielen ausrichten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und Effizienz steigern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kalkulierbar und transparent machen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Kundenorientierung und Servicequalität stärken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63440" y="1261872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2984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ITIL-Begriffe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73168" y="1591056"/>
            <a:ext cx="3959352" cy="1472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Service: Nutzen für den Kunden schaffen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Provider: Erbringer des Service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Consumer: Empfänger des Service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= Outcome – Kosten – Risiken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5760" y="3218688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4: 4 Dimensionen des Service Managements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28600" y="3547872"/>
            <a:ext cx="2011680" cy="80467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28600" y="3547872"/>
            <a:ext cx="2011680" cy="804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Organisationen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Menschen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404872" y="3547872"/>
            <a:ext cx="2011680" cy="80467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404872" y="3547872"/>
            <a:ext cx="2011680" cy="804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Technologie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81144" y="3547872"/>
            <a:ext cx="2011680" cy="80467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81144" y="3547872"/>
            <a:ext cx="2011680" cy="804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Lieferanten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757416" y="3547872"/>
            <a:ext cx="2011680" cy="80467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57416" y="3547872"/>
            <a:ext cx="2011680" cy="804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Wertströme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Prozesse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Service Lifecycle (v3-Modell) – IHK-relevant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Service Lifecycle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22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v3-Modell ist IHK-prüfungsrelevant und im Berufsalltag noch weit verbreitet.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28600" y="1188720"/>
            <a:ext cx="169164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188720"/>
            <a:ext cx="1691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252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17904"/>
            <a:ext cx="1490472" cy="2843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 &amp; Geschäftsziele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Services?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Finanzmanagement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Management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965960" y="1188720"/>
            <a:ext cx="169164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65960" y="1188720"/>
            <a:ext cx="1691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57400" y="12252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075688" y="1517904"/>
            <a:ext cx="1490472" cy="2843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entwerfen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SLA-Design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Kapazitätsplanung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IT-Sicherheitsmanagement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703320" y="1188720"/>
            <a:ext cx="169164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03320" y="1188720"/>
            <a:ext cx="1691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794760" y="12252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813048" y="1517904"/>
            <a:ext cx="1490472" cy="2843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Überführung in Betrieb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&amp; Release Mgmt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CMDB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Testen &amp; Validieren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440680" y="1188720"/>
            <a:ext cx="169164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40680" y="1188720"/>
            <a:ext cx="16916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532120" y="12252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550408" y="1517904"/>
            <a:ext cx="1490472" cy="2843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Täglicher IT-Betrieb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&amp; Problem Mgmt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Fulfillment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Management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7178040" y="1188720"/>
            <a:ext cx="169164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178040" y="1188720"/>
            <a:ext cx="1691640" cy="29260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69480" y="12252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Continual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287768" y="1517904"/>
            <a:ext cx="1490472" cy="2843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Laufende Verbesserung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PDCA-Zyklus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KPI-Messung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Serviceberichte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65760" y="4517136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CSI verbessert alle anderen Phasen kontinuierlich – der Lifecycle ist ein Kreislauf.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· OLA · UC – Vertragstypen im IT Service Management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/ OLA / UC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– Service Level Agreement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633472" cy="3209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Extern: IT-Provider ↔ Kunde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Regelt: Verfügbarkeit, Reaktionszeit, Qualität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99,5% Uptime, Reaktion &lt; 2h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Verletzung: Pönalen / Gutschriften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Messbare KPIs zwingend erforderlich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72968" y="795528"/>
            <a:ext cx="2834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72968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64408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 – Operational Level Agreement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82696" y="1124712"/>
            <a:ext cx="2633472" cy="3209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Intern: zwischen IT-Abteilungen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Unterstützt die SLA-Erfüllung intern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Netzwerk-Team liefert in 30 min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externe Rechtskraft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 muss zum SLA passen!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17336" y="795528"/>
            <a:ext cx="2834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17336" y="795528"/>
            <a:ext cx="2834640" cy="2926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08776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 – Underpinning Contract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27064" y="1124712"/>
            <a:ext cx="2633472" cy="3209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Extern: IT-Provider ↔ Lieferant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 für SLA-Leistungen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Hardware-Lieferant, Cloud-Anbieter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 externe Rechtskraft (Kaufvertrag, AGB)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 ≤ OLA ≤ SLA (Hierarchie!)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65760" y="44805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Hierarchie: SLA (Kundenzusage) → wird intern durch OLA + extern durch UC abgesichert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Management – Störungen systematisch beheben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/ Problem / Change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13 von 22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= ungeplante Unterbrechung oder Qualitätsminderung eines IT-Service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16152"/>
            <a:ext cx="1572768" cy="129844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1216152"/>
            <a:ext cx="1572768" cy="12984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erkennen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801368" y="171907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965960" y="1216152"/>
            <a:ext cx="1572768" cy="129844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65960" y="1216152"/>
            <a:ext cx="1572768" cy="12984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Einordnen &amp;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priorisieren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538728" y="171907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703320" y="1216152"/>
            <a:ext cx="1572768" cy="12984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03320" y="1216152"/>
            <a:ext cx="1572768" cy="12984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&amp;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Workaround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276088" y="171907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40680" y="1216152"/>
            <a:ext cx="1572768" cy="129844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40680" y="1216152"/>
            <a:ext cx="1572768" cy="12984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umsetzen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013448" y="171907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78040" y="1216152"/>
            <a:ext cx="1572768" cy="129844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78040" y="1216152"/>
            <a:ext cx="1572768" cy="12984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Review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28600" y="2633472"/>
            <a:ext cx="416052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8600" y="2633472"/>
            <a:ext cx="416052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0040" y="26700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Prioritäten (Beispiel)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38328" y="2962656"/>
            <a:ext cx="3959352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– Kritisch: Komplettausfall → sofort eskalieren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– Hoch: stark eingeschränkt → &lt; 2 Stunden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– Mittel: Teilausfall → &lt; 8 Stunden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– Niedrig: kosmetisch → nächster Werktag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663440" y="2633472"/>
            <a:ext cx="4160520" cy="15727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63440" y="2633472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54880" y="2670048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Abgrenzung: Incident ↔ Problem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773168" y="2962656"/>
            <a:ext cx="3959352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Incident: einzelne Störung, schnell beheben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Ursache mehrerer Incidents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Error: Fehler mit dokumentiertem Workaround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Management löst die eigentliche Ursache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Management &amp; Change Management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/ Problem / Change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14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206240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2062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Management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4005072" cy="2999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Reaktiv: Ursache wiederholter Incidents analysieren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Proaktiv: Fehler verhindern, bevor sie auftreten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 Analysis (RCA) durchführen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Error Database (KEDB) pflegen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Workarounds dokumentieren und kommunizieren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Anzahl &amp; Auswirkung von Incidents dauerhaft reduzieren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206240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2062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Management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4005072" cy="2999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Kontrolliertes Einführen von Änderungen am IT-System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Change: bekannt, risikoarm, vorab genehmigt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Change: RFC → CAB-Prüfung → Genehmigung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Change: dringend, vereinfachter Prozess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RFC (Request for Change) = formeller Änderungsantrag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 (Change Advisory Board) = Genehmigungsgremium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65760" y="4279392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Incident löscht den Brand – Problem beseitigt die Ursache – Change schützt das Gebäude.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– Datenschutz-Grundverordnung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organisatorische Perspektive für IT-Fachkräfte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15 von 22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– Grundlagen &amp; Rollen (Art. 4, 24, 28, 37)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16 von 22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8404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gilt seit Mai 2018 EU-weit. Verstöße: bis zu 4% des globalen Jahresumsatzes oder 20 Mio. €.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61872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61872"/>
            <a:ext cx="42062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Verantwortlicher (Art. 4 Nr. 7)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91056"/>
            <a:ext cx="4005072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Legt Zweck &amp; Mittel der Verarbeitung fest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Trägt die Hauptverantwortung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 das Unternehmen / die Behörde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Rechenschaftspflicht: Art. 5 Abs. 2 DSGVO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63440" y="1261872"/>
            <a:ext cx="42062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129844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Auftragsverarbeiter (Art. 28)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73168" y="1591056"/>
            <a:ext cx="4005072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Verarbeitet Daten im Auftrag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Weisungsgebunden an Verantwortlichen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 Cloud-Provider, Rechenzentrum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 zwingend notwendig!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28600" y="3090672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28600" y="3090672"/>
            <a:ext cx="42062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0040" y="312724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Datenschutzbeauftragter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38328" y="3419856"/>
            <a:ext cx="4005072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 ab 20 Personen (§38 BDSG)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Berät, überwacht, meldet Verstöße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Ansprechpartner für Aufsichtsbehörden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Besonderer Kündigungsschutz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3090672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63440" y="3090672"/>
            <a:ext cx="4206240" cy="2926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54880" y="312724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Betroffene Person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773168" y="3419856"/>
            <a:ext cx="4005072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Natürliche Person, deren Daten verarbeitet werden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Rechte: Auskunft, Berichtigung, Löschung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auf Datenportabilität (Art. 20)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auf Widerspruch (Art. 21)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 – Auftragsverarbeitungsvertrag &amp; TOM (Art. 28, 32)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17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5303520" cy="2606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5303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 – Mindestinhalt nach Art. 28 DSGVO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5102352" cy="22037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Gegenstand, Dauer und Art der Verarbeitung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Kategorien betroffener Personen &amp; Datenkategorien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Weisungen des Verantwortlichen sind bindend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Unterauftragnehmer nur mit Genehmigung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Rückkehr / Löschung der Daten nach Auftrag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Praxisbeispiel: AVV mit AWS, Azure, Microsoft 365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669280" y="795528"/>
            <a:ext cx="3246120" cy="26060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69280" y="795528"/>
            <a:ext cx="32461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60720" y="832104"/>
            <a:ext cx="3063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ist ein AVV nötig?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779008" y="1124712"/>
            <a:ext cx="3044952" cy="22037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bei Auftragsverarbeitung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Cloud-Nutzung (SaaS, IaaS, PaaS)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Externe Dienstleister mit Datenzugriff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Externe IT-Wartung &amp; Fernwartung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AVV bei eigenständiger Verarbeitung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28600" y="3493008"/>
            <a:ext cx="8686800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3493008"/>
            <a:ext cx="8686800" cy="29260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352958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– Technisch-Organisatorische Maßnahmen (Art. 32 DSGVO)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3822192"/>
            <a:ext cx="8485632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Zutrittskontrolle: Serverraum gesichert (Schlüssel, Badge)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Zugangskontrolle: Passwort, Multi-Faktor-Authentifizierung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Zugriffskontrolle: Berechtigungskonzept, RBAC, Need-to-know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Übertragungskontrolle: Verschlüsselung (TLS, E2E)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Verfügbarkeitskontrolle: Backup, RAID, Failover-System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Trennungsgebot: Mandantentrennung, keine Datenvermischung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– 6 Grundsätze der Datenverarbeitung (Art. 5)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18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Rechtmäßigkeit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65760" y="1179576"/>
            <a:ext cx="2560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Einwilligung, Vertrag, gesetzliche Pflicht oder berechtigtes Interesse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54680" y="795528"/>
            <a:ext cx="28346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4680" y="795528"/>
            <a:ext cx="283464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612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Zweckbindung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91840" y="1179576"/>
            <a:ext cx="2560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nur für festgelegten, eindeutigen, legitimen Zweck verwenden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0760" y="795528"/>
            <a:ext cx="28346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795528"/>
            <a:ext cx="283464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7220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Datensparsamkeit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17920" y="1179576"/>
            <a:ext cx="2560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die wirklich notwendigen Daten erheben (Privacy by Design)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2560320"/>
            <a:ext cx="28346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560320"/>
            <a:ext cx="283464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59689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Richtigkeit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65760" y="2944368"/>
            <a:ext cx="2560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müssen korrekt und aktuell sein; Berichtigung auf Anfrage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54680" y="2560320"/>
            <a:ext cx="28346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54680" y="2560320"/>
            <a:ext cx="283464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46120" y="259689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Speicherbegrenzung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291840" y="2944368"/>
            <a:ext cx="2560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 oder anonymisieren nach Zweckerfüllung / Ablauf der Frist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080760" y="2560320"/>
            <a:ext cx="28346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80760" y="2560320"/>
            <a:ext cx="283464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72200" y="259689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 &amp;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Vertraulichkeit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217920" y="2944368"/>
            <a:ext cx="2560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durch geeignete TOM (Art. 32)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65760" y="4279392"/>
            <a:ext cx="8412480" cy="384048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88900" tIns="88900" rIns="88900" bIns="889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Rechenschaftspflicht (Art. 5 Abs. 2): Das Unternehmen muss die Einhaltung aller Grundsätze nachweisen können!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– Das Wichtigste im Überblick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19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Aufbau-/Ablauforganisation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633472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= Struktur (Organigramm) → Linien/Stab/Matrix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 = Prozess → Flussdiagramm, BPMN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5468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468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612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or Buy / Outsourcing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64408" y="1124712"/>
            <a:ext cx="2633472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Kernkompetenz selbst, Rest ggf. auslagern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Risiken: Lock-in, DSGVO, Qualitätsverlust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076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7220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&amp; Service Lifecycle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190488" y="1124712"/>
            <a:ext cx="2633472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Strategy→Design→Transition→Operation→CSI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(extern) / OLA (intern) / UC (Lieferant)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Incident/Problem/Change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8328" y="2935224"/>
            <a:ext cx="2633472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Incident: Störung schnell beheben (P1–P4)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Ursache (RCA), Change: RFC → CAB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5468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5468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4612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– Rollen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264408" y="2935224"/>
            <a:ext cx="2633472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Verantwortlicher, Auftragsverarbeiter, DSB, Betroffener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 Pflicht bei Auftragsverarbeitung!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08076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8076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7220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– Maßnahmen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190488" y="2935224"/>
            <a:ext cx="2633472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Grundsätze Art. 5 einhalten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TOM: Zutritt/Zugang/Zugriff/Übertragung/Verfügbarkeit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IHK-Prüfungstipps – Was regelmäßig gefragt wird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IHK-Vorbereitung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20 von 22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86868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IHK-Aufgabenstellungen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8485632" cy="3209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 Sie drei Unterschiede zwischen Aufbau- und Ablauforganisation.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Unternehmen kauft eine SaaS-Lösung. Welche DSGVO-Dokumente sind zwingend notwendig?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Beschreiben Sie den Unterschied zwischen einem Incident und einem Problem.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99,9 % Verfügbarkeit pro Monat – wie viele Minuten Ausfallzeit sind erlaubt?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Organisationsform eignet sich für ein Projektteam aus verschiedenen Abteilungen?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 Sie drei TOM nach Art. 32 DSGVO für ein IT-System.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 Sie den Begriff 'Vendor Lock-in' im Outsourcing-Kontext.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regelt ein OLA und wie unterscheidet es sich von einem SLA?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65760" y="4480560"/>
            <a:ext cx="8412480" cy="274320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76200" tIns="76200" rIns="76200" bIns="762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Immer Fachbegriffe verwenden! Nicht 'Vertrag' – sondern 'AVV', 'SLA', 'OLA', 'RFC', 'CAB' …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+ Service Management + Datenschutz = Fundament jeder professionellen IT-Abteilung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21 von 22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2801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Ihre Aufmerksamkeit!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286000" y="2926080"/>
            <a:ext cx="4572000" cy="365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3035808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/ FISI · Modul E – Unternehmensorganisation, ITIL &amp; DSGVO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  ·  Seite 22 von 22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Unternehmensorganisation, ITIL &amp; DSGVO</dc:title>
  <dc:subject>PptxGenJS Presentation</dc:subject>
  <dc:creator>PptxGenJS</dc:creator>
  <cp:lastModifiedBy>PptxGenJS</cp:lastModifiedBy>
  <cp:revision>1</cp:revision>
  <dcterms:created xsi:type="dcterms:W3CDTF">2026-03-31T09:46:25Z</dcterms:created>
  <dcterms:modified xsi:type="dcterms:W3CDTF">2026-03-31T09:46:25Z</dcterms:modified>
</cp:coreProperties>
</file>