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949440" y="-914400"/>
            <a:ext cx="3474720" cy="3474720"/>
          </a:xfrm>
          <a:prstGeom prst="ellipse">
            <a:avLst/>
          </a:prstGeom>
          <a:solidFill>
            <a:srgbClr val="004E88">
              <a:alpha val="20000"/>
            </a:srgbClr>
          </a:solidFill>
          <a:ln w="12700">
            <a:solidFill>
              <a:srgbClr val="004E88">
                <a:alpha val="2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457200"/>
            <a:ext cx="1828800" cy="347472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4572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 4  ·  Modul D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960120"/>
            <a:ext cx="82296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Schutzbedarfsanalyse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502920" y="1719072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5BA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eigenen Arbeitsbereich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02920" y="2377440"/>
            <a:ext cx="2926080" cy="3657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514600"/>
            <a:ext cx="8229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&amp; FISI  ·  bfw – Unternehmen für Bildung  ·  Standort Lübeck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3017520"/>
            <a:ext cx="4572000" cy="7498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2920" y="3017520"/>
            <a:ext cx="4572000" cy="749808"/>
          </a:xfrm>
          <a:prstGeom prst="rect">
            <a:avLst/>
          </a:prstGeom>
          <a:noFill/>
          <a:ln/>
        </p:spPr>
        <p:txBody>
          <a:bodyPr wrap="square" lIns="177800" tIns="177800" rIns="177800" bIns="17780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🏥  Szenario: MedZentrum Lübeck GmbH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 4 – Schutzbedarfsanalyse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1 von 15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1115568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1155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877824" y="1024128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87552" y="1024128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vs. Datensicherheit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65760" y="1865376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18653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77824" y="1773936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987552" y="1773936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Bedrohungen zur IT-Sicherheit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65760" y="2615184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77824" y="2523744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987552" y="2523744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Gängige Cyberangriffe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65760" y="3364992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5760" y="33649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77824" y="3273552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987552" y="3273552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Angriffsvektoren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65760" y="4114800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6576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77824" y="4023360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987552" y="4023360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Schutzziele – CIA-Triade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754880" y="1115568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754880" y="11155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266944" y="1024128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5376672" y="1024128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Rechtliche Grundlagen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754880" y="1865376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54880" y="18653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5266944" y="1773936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5376672" y="1773936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Schutzmaßnahmen (TOM)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4754880" y="2615184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75488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266944" y="2523744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5376672" y="2523744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Schutzbedarfsanalyse – Methodik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4754880" y="3364992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754880" y="33649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266944" y="3273552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5376672" y="3273552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Gruppenarbeit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 4 – Schutzbedarfsanalyse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2 von 15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 – MedZentrum Lübeck GmbH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1005840"/>
            <a:ext cx="201168" cy="347472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051560"/>
            <a:ext cx="4114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Unternehmen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1481328"/>
            <a:ext cx="41148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Ambulantes Gesundheitszentrum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Arztpraxen (verschiedene Fachrichtungen)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Physiotherapie + Zentrallabor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Mitarbeitende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Tägl. Verarbeitung sensibler Patientendaten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40080" y="3840480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4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Deine Rolle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416052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IT-Fachkraft (FIAE/FISI): Vollständige IT-Sicherheitsanalyse durchführen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20640" y="1005840"/>
            <a:ext cx="3749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IT-Systeme im MedZentrum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120640" y="1481328"/>
            <a:ext cx="1783080" cy="585216"/>
          </a:xfrm>
          <a:prstGeom prst="rect">
            <a:avLst/>
          </a:prstGeom>
          <a:solidFill>
            <a:srgbClr val="E8F5F4"/>
          </a:solidFill>
          <a:ln w="12700">
            <a:solidFill>
              <a:srgbClr val="CCDDD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5175504" y="1481328"/>
            <a:ext cx="168249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🖥️  Praxisverwaltungssystem (PVS)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6995160" y="1481328"/>
            <a:ext cx="1783080" cy="585216"/>
          </a:xfrm>
          <a:prstGeom prst="rect">
            <a:avLst/>
          </a:prstGeom>
          <a:solidFill>
            <a:srgbClr val="EEF5FB"/>
          </a:solidFill>
          <a:ln w="12700">
            <a:solidFill>
              <a:srgbClr val="CCDDD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7050024" y="1481328"/>
            <a:ext cx="168249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🔬  Laborsoftware / LIMS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120640" y="2157984"/>
            <a:ext cx="1783080" cy="585216"/>
          </a:xfrm>
          <a:prstGeom prst="rect">
            <a:avLst/>
          </a:prstGeom>
          <a:solidFill>
            <a:srgbClr val="E8F5F4"/>
          </a:solidFill>
          <a:ln w="12700">
            <a:solidFill>
              <a:srgbClr val="CCDDD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175504" y="2157984"/>
            <a:ext cx="168249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📧  E-Mail &amp; Kommunikation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6995160" y="2157984"/>
            <a:ext cx="1783080" cy="585216"/>
          </a:xfrm>
          <a:prstGeom prst="rect">
            <a:avLst/>
          </a:prstGeom>
          <a:solidFill>
            <a:srgbClr val="EEF5FB"/>
          </a:solidFill>
          <a:ln w="12700">
            <a:solidFill>
              <a:srgbClr val="CCDDD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050024" y="2157984"/>
            <a:ext cx="168249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☁️  Cloud-Backup (extern)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120640" y="2834640"/>
            <a:ext cx="1783080" cy="585216"/>
          </a:xfrm>
          <a:prstGeom prst="rect">
            <a:avLst/>
          </a:prstGeom>
          <a:solidFill>
            <a:srgbClr val="E8F5F4"/>
          </a:solidFill>
          <a:ln w="12700">
            <a:solidFill>
              <a:srgbClr val="CCDDD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175504" y="2834640"/>
            <a:ext cx="168249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📡  WLAN (Praxis + Patienten)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6995160" y="2834640"/>
            <a:ext cx="1783080" cy="585216"/>
          </a:xfrm>
          <a:prstGeom prst="rect">
            <a:avLst/>
          </a:prstGeom>
          <a:solidFill>
            <a:srgbClr val="EEF5FB"/>
          </a:solidFill>
          <a:ln w="12700">
            <a:solidFill>
              <a:srgbClr val="CCDDD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7050024" y="2834640"/>
            <a:ext cx="168249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📱  Tablets für Ärzte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5120640" y="3511296"/>
            <a:ext cx="1783080" cy="585216"/>
          </a:xfrm>
          <a:prstGeom prst="rect">
            <a:avLst/>
          </a:prstGeom>
          <a:solidFill>
            <a:srgbClr val="E8F5F4"/>
          </a:solidFill>
          <a:ln w="12700">
            <a:solidFill>
              <a:srgbClr val="CCDDD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5175504" y="3511296"/>
            <a:ext cx="168249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🔒  Serverraum &amp; NAS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6995160" y="3511296"/>
            <a:ext cx="1783080" cy="585216"/>
          </a:xfrm>
          <a:prstGeom prst="rect">
            <a:avLst/>
          </a:prstGeom>
          <a:solidFill>
            <a:srgbClr val="EEF5FB"/>
          </a:solidFill>
          <a:ln w="12700">
            <a:solidFill>
              <a:srgbClr val="CCDDDC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7050024" y="3511296"/>
            <a:ext cx="168249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💊  Medikamentenverwaltung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 / Szenario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3 von 15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Datenschutz vs. Datensicherheit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1005840"/>
            <a:ext cx="4160520" cy="3566160"/>
          </a:xfrm>
          <a:prstGeom prst="rect">
            <a:avLst/>
          </a:prstGeom>
          <a:solidFill>
            <a:srgbClr val="EBF8FF"/>
          </a:solidFill>
          <a:ln w="12700">
            <a:solidFill>
              <a:srgbClr val="004E88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005840"/>
            <a:ext cx="4160520" cy="50292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05840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⚖️  DATENSCHUTZ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38912" y="1572768"/>
            <a:ext cx="393192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 der Person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Personenbezogene Daten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Informationelle Selbstbestimmung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Rechtsgrundlage: DSGVO, BDSG, SGB V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Frage: Wer darf was mit meinen Daten tun?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Einwilligung für Patientendaten (Art. 9)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63440" y="1005840"/>
            <a:ext cx="4160520" cy="3566160"/>
          </a:xfrm>
          <a:prstGeom prst="rect">
            <a:avLst/>
          </a:prstGeom>
          <a:solidFill>
            <a:srgbClr val="F0FDF4"/>
          </a:solidFill>
          <a:ln w="12700">
            <a:solidFill>
              <a:srgbClr val="1E7E3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1005840"/>
            <a:ext cx="4160520" cy="502920"/>
          </a:xfrm>
          <a:prstGeom prst="rect">
            <a:avLst/>
          </a:prstGeom>
          <a:solidFill>
            <a:srgbClr val="1E7E34"/>
          </a:solidFill>
          <a:ln w="12700">
            <a:solidFill>
              <a:srgbClr val="1E7E3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1005840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🔒  DATENSICHERHEIT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773168" y="1572768"/>
            <a:ext cx="393192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 der Daten (alle, nicht nur personenbez.)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Technische &amp; org. Maßnahmen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CIA – Vertraulichkeit, Integrität, Verfügbarkeit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Rechtsgrundlage: BSI-Gesetz, ISO 27001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Frage: Wie sichere ich Daten technisch ab?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Verschlüsselung der Patientendatenbank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– Datenschutz vs. Datensicherheit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4 von 15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Bedrohungen zur IT-Sicherheit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2029968" cy="475488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005840"/>
            <a:ext cx="2029968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👤 Mensch (intern)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74320" y="1481328"/>
            <a:ext cx="2029968" cy="3090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65760" y="1536192"/>
            <a:ext cx="1847088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&amp; Fahrlässigkeit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Sabotage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Datendiebstahl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Falsch versendete Befunde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450592" y="1005840"/>
            <a:ext cx="2029968" cy="47548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450592" y="1005840"/>
            <a:ext cx="2029968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Mensch (extern)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450592" y="1481328"/>
            <a:ext cx="2029968" cy="3090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542032" y="1536192"/>
            <a:ext cx="1847088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Hacker &amp; Cracker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Organ. Kriminalität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Staatl. Angreifer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Skript-Kiddies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626864" y="1005840"/>
            <a:ext cx="2029968" cy="475488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26864" y="1005840"/>
            <a:ext cx="2029968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⚙️ Technisch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626864" y="1481328"/>
            <a:ext cx="2029968" cy="3090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718304" y="1536192"/>
            <a:ext cx="1847088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Hardwareausfall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Softwarefehler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Stromausfall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Überhitzung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803136" y="1005840"/>
            <a:ext cx="2029968" cy="475488"/>
          </a:xfrm>
          <a:prstGeom prst="rect">
            <a:avLst/>
          </a:prstGeom>
          <a:solidFill>
            <a:srgbClr val="595959"/>
          </a:solidFill>
          <a:ln w="12700">
            <a:solidFill>
              <a:srgbClr val="59595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03136" y="1005840"/>
            <a:ext cx="2029968" cy="4754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��️ Höhere Gewalt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803136" y="1481328"/>
            <a:ext cx="2029968" cy="3090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894576" y="1536192"/>
            <a:ext cx="1847088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/ Feuer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Hochwasser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Blitzschlag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Rohrbruch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74320" y="457200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004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📌  BSI-Grundschutz definiert 47 elementare Gefährdungen (G 0.1–G 0.47)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– Bedrohungen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5 von 15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Gängige Cyberangriffe (BSI-Lagebericht)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4224528" cy="1133856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05840"/>
            <a:ext cx="164592" cy="113385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0352" y="1280160"/>
            <a:ext cx="502920" cy="502920"/>
          </a:xfrm>
          <a:prstGeom prst="ellipse">
            <a:avLst/>
          </a:prstGeom>
          <a:solidFill>
            <a:srgbClr val="C0392B">
              <a:alpha val="20000"/>
            </a:srgbClr>
          </a:solidFill>
          <a:ln w="12700">
            <a:solidFill>
              <a:srgbClr val="C0392B">
                <a:alpha val="5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52144" y="1078992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Phishing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152144" y="1408176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Täuschende E-Mails/Links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0352" y="1865376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004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🏥  Gefälschte KV-Mail an Assistentin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709160" y="1005840"/>
            <a:ext cx="4224528" cy="1133856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1005840"/>
            <a:ext cx="164592" cy="113385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965192" y="1280160"/>
            <a:ext cx="502920" cy="502920"/>
          </a:xfrm>
          <a:prstGeom prst="ellipse">
            <a:avLst/>
          </a:prstGeom>
          <a:solidFill>
            <a:srgbClr val="C0392B">
              <a:alpha val="20000"/>
            </a:srgbClr>
          </a:solidFill>
          <a:ln w="12700">
            <a:solidFill>
              <a:srgbClr val="C0392B">
                <a:alpha val="5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586984" y="1078992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Ransomware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586984" y="1408176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Datenverschlüsselung → Lösegeld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965192" y="1865376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004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🏥  PVS ausgefallen, Betrieb gestoppt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274320" y="2240280"/>
            <a:ext cx="4224528" cy="1133856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74320" y="2240280"/>
            <a:ext cx="164592" cy="113385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30352" y="2514600"/>
            <a:ext cx="502920" cy="502920"/>
          </a:xfrm>
          <a:prstGeom prst="ellipse">
            <a:avLst/>
          </a:prstGeom>
          <a:solidFill>
            <a:srgbClr val="C0392B">
              <a:alpha val="20000"/>
            </a:srgbClr>
          </a:solidFill>
          <a:ln w="12700">
            <a:solidFill>
              <a:srgbClr val="C0392B">
                <a:alpha val="5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52144" y="2313432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Engineering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1152144" y="2642616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Psycholog. Manipulation von MA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30352" y="3099816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004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🏥  Falscher IT-Support ruft an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709160" y="2240280"/>
            <a:ext cx="4224528" cy="1133856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709160" y="2240280"/>
            <a:ext cx="164592" cy="1133856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65192" y="2514600"/>
            <a:ext cx="502920" cy="502920"/>
          </a:xfrm>
          <a:prstGeom prst="ellipse">
            <a:avLst/>
          </a:prstGeom>
          <a:solidFill>
            <a:srgbClr val="D97706">
              <a:alpha val="20000"/>
            </a:srgbClr>
          </a:solidFill>
          <a:ln w="12700">
            <a:solidFill>
              <a:srgbClr val="D97706">
                <a:alpha val="50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586984" y="2313432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Man-in-the-Middle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5586984" y="2642616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Einschalten in Kommunikation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965192" y="3099816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004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🏥  Abhören im Patienten-WLAN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274320" y="3474720"/>
            <a:ext cx="4224528" cy="1133856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274320" y="3474720"/>
            <a:ext cx="164592" cy="1133856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30352" y="3749040"/>
            <a:ext cx="502920" cy="502920"/>
          </a:xfrm>
          <a:prstGeom prst="ellipse">
            <a:avLst/>
          </a:prstGeom>
          <a:solidFill>
            <a:srgbClr val="D97706">
              <a:alpha val="20000"/>
            </a:srgbClr>
          </a:solidFill>
          <a:ln w="12700">
            <a:solidFill>
              <a:srgbClr val="D97706">
                <a:alpha val="50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152144" y="3547872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SQL-Injection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1152144" y="3877056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Schadcode in Eingabefelder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30352" y="4334256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004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🏥  Zugriff auf gesamte Patientendatenbank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4709160" y="3474720"/>
            <a:ext cx="4224528" cy="1133856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4709160" y="3474720"/>
            <a:ext cx="164592" cy="1133856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965192" y="3749040"/>
            <a:ext cx="502920" cy="502920"/>
          </a:xfrm>
          <a:prstGeom prst="ellipse">
            <a:avLst/>
          </a:prstGeom>
          <a:solidFill>
            <a:srgbClr val="D97706">
              <a:alpha val="20000"/>
            </a:srgbClr>
          </a:solidFill>
          <a:ln w="12700">
            <a:solidFill>
              <a:srgbClr val="D97706">
                <a:alpha val="50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586984" y="3547872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DDoS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5586984" y="3877056"/>
            <a:ext cx="3200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Überlastung durch Massenanfragen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965192" y="4334256"/>
            <a:ext cx="3749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004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🏥  Online-Terminbuchung nicht erreichbar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– Cyberangriffe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6 von 15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Angriffsvektoren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Angriffsvektoren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65760" y="960120"/>
            <a:ext cx="84124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BA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Angriffsvektor = Weg / Kanal, über den ein Angreifer in ein System eindringt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28600" y="1389888"/>
            <a:ext cx="1627632" cy="1408176"/>
          </a:xfrm>
          <a:prstGeom prst="rect">
            <a:avLst/>
          </a:prstGeom>
          <a:solidFill>
            <a:srgbClr val="0066AA"/>
          </a:solidFill>
          <a:ln w="12700">
            <a:solidFill>
              <a:srgbClr val="C0392B">
                <a:alpha val="5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28600" y="1389888"/>
            <a:ext cx="1627632" cy="914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28600" y="1517904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📧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228600" y="2029968"/>
            <a:ext cx="1627632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28600" y="2432304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🔴 Hoch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1975104" y="1389888"/>
            <a:ext cx="1627632" cy="1408176"/>
          </a:xfrm>
          <a:prstGeom prst="rect">
            <a:avLst/>
          </a:prstGeom>
          <a:solidFill>
            <a:srgbClr val="0066AA"/>
          </a:solidFill>
          <a:ln w="12700">
            <a:solidFill>
              <a:srgbClr val="C0392B">
                <a:alpha val="5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1975104" y="1389888"/>
            <a:ext cx="1627632" cy="914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975104" y="1517904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🌐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975104" y="2029968"/>
            <a:ext cx="1627632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/ Browser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975104" y="2432304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🔴 Hoch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3721608" y="1389888"/>
            <a:ext cx="1627632" cy="1408176"/>
          </a:xfrm>
          <a:prstGeom prst="rect">
            <a:avLst/>
          </a:prstGeom>
          <a:solidFill>
            <a:srgbClr val="0066AA"/>
          </a:solidFill>
          <a:ln w="12700">
            <a:solidFill>
              <a:srgbClr val="C0392B">
                <a:alpha val="5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3721608" y="1389888"/>
            <a:ext cx="1627632" cy="914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721608" y="1517904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📶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3721608" y="2029968"/>
            <a:ext cx="1627632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WLAN / Netzwerk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721608" y="2432304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🔴 Hoch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5468112" y="1389888"/>
            <a:ext cx="1627632" cy="1408176"/>
          </a:xfrm>
          <a:prstGeom prst="rect">
            <a:avLst/>
          </a:prstGeom>
          <a:solidFill>
            <a:srgbClr val="0066AA"/>
          </a:solidFill>
          <a:ln w="12700">
            <a:solidFill>
              <a:srgbClr val="C0392B">
                <a:alpha val="5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5468112" y="1389888"/>
            <a:ext cx="1627632" cy="914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68112" y="1517904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📦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5468112" y="2029968"/>
            <a:ext cx="1627632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Software-Lücken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468112" y="2432304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🔴 Hoch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7214616" y="1389888"/>
            <a:ext cx="1627632" cy="1408176"/>
          </a:xfrm>
          <a:prstGeom prst="rect">
            <a:avLst/>
          </a:prstGeom>
          <a:solidFill>
            <a:srgbClr val="0066AA"/>
          </a:solidFill>
          <a:ln w="12700">
            <a:solidFill>
              <a:srgbClr val="C0392B">
                <a:alpha val="5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7214616" y="1389888"/>
            <a:ext cx="1627632" cy="914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214616" y="1517904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🎭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7214616" y="2029968"/>
            <a:ext cx="1627632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Engineering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214616" y="2432304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🔴 Hoch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228600" y="2944368"/>
            <a:ext cx="1627632" cy="1408176"/>
          </a:xfrm>
          <a:prstGeom prst="rect">
            <a:avLst/>
          </a:prstGeom>
          <a:solidFill>
            <a:srgbClr val="0066AA"/>
          </a:solidFill>
          <a:ln w="12700">
            <a:solidFill>
              <a:srgbClr val="D97706">
                <a:alpha val="5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228600" y="2944368"/>
            <a:ext cx="1627632" cy="9144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28600" y="3072384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💾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228600" y="3584448"/>
            <a:ext cx="1627632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USB / Wechselmedien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228600" y="3986784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🟡 Mittel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1975104" y="2944368"/>
            <a:ext cx="1627632" cy="1408176"/>
          </a:xfrm>
          <a:prstGeom prst="rect">
            <a:avLst/>
          </a:prstGeom>
          <a:solidFill>
            <a:srgbClr val="0066AA"/>
          </a:solidFill>
          <a:ln w="12700">
            <a:solidFill>
              <a:srgbClr val="D97706">
                <a:alpha val="5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1975104" y="2944368"/>
            <a:ext cx="1627632" cy="9144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975104" y="3072384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🏠</a:t>
            </a:r>
            <a:endParaRPr lang="en-US" sz="2200" dirty="0"/>
          </a:p>
        </p:txBody>
      </p:sp>
      <p:sp>
        <p:nvSpPr>
          <p:cNvPr id="42" name="Text 40"/>
          <p:cNvSpPr/>
          <p:nvPr/>
        </p:nvSpPr>
        <p:spPr>
          <a:xfrm>
            <a:off x="1975104" y="3584448"/>
            <a:ext cx="1627632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VPN / Fernzugriff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1975104" y="3986784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🟡 Mittel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3721608" y="2944368"/>
            <a:ext cx="1627632" cy="1408176"/>
          </a:xfrm>
          <a:prstGeom prst="rect">
            <a:avLst/>
          </a:prstGeom>
          <a:solidFill>
            <a:srgbClr val="0066AA"/>
          </a:solidFill>
          <a:ln w="12700">
            <a:solidFill>
              <a:srgbClr val="D97706">
                <a:alpha val="5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3721608" y="2944368"/>
            <a:ext cx="1627632" cy="9144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721608" y="3072384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🚚</a:t>
            </a:r>
            <a:endParaRPr lang="en-US" sz="2200" dirty="0"/>
          </a:p>
        </p:txBody>
      </p:sp>
      <p:sp>
        <p:nvSpPr>
          <p:cNvPr id="47" name="Text 45"/>
          <p:cNvSpPr/>
          <p:nvPr/>
        </p:nvSpPr>
        <p:spPr>
          <a:xfrm>
            <a:off x="3721608" y="3584448"/>
            <a:ext cx="1627632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Lieferkette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3721608" y="3986784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🟡 Mittel</a:t>
            </a:r>
            <a:endParaRPr lang="en-US" sz="950" dirty="0"/>
          </a:p>
        </p:txBody>
      </p:sp>
      <p:sp>
        <p:nvSpPr>
          <p:cNvPr id="49" name="Shape 47"/>
          <p:cNvSpPr/>
          <p:nvPr/>
        </p:nvSpPr>
        <p:spPr>
          <a:xfrm>
            <a:off x="5468112" y="2944368"/>
            <a:ext cx="1627632" cy="1408176"/>
          </a:xfrm>
          <a:prstGeom prst="rect">
            <a:avLst/>
          </a:prstGeom>
          <a:solidFill>
            <a:srgbClr val="0066AA"/>
          </a:solidFill>
          <a:ln w="12700">
            <a:solidFill>
              <a:srgbClr val="E07B39">
                <a:alpha val="5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0" name="Shape 48"/>
          <p:cNvSpPr/>
          <p:nvPr/>
        </p:nvSpPr>
        <p:spPr>
          <a:xfrm>
            <a:off x="5468112" y="2944368"/>
            <a:ext cx="1627632" cy="91440"/>
          </a:xfrm>
          <a:prstGeom prst="rect">
            <a:avLst/>
          </a:prstGeom>
          <a:solidFill>
            <a:srgbClr val="E07B39"/>
          </a:solidFill>
          <a:ln w="12700">
            <a:solidFill>
              <a:srgbClr val="E07B39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468112" y="3072384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🚪</a:t>
            </a:r>
            <a:endParaRPr lang="en-US" sz="2200" dirty="0"/>
          </a:p>
        </p:txBody>
      </p:sp>
      <p:sp>
        <p:nvSpPr>
          <p:cNvPr id="52" name="Text 50"/>
          <p:cNvSpPr/>
          <p:nvPr/>
        </p:nvSpPr>
        <p:spPr>
          <a:xfrm>
            <a:off x="5468112" y="3584448"/>
            <a:ext cx="1627632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Physisch. Zugang</a:t>
            </a:r>
            <a:endParaRPr lang="en-US" sz="1000" dirty="0"/>
          </a:p>
        </p:txBody>
      </p:sp>
      <p:sp>
        <p:nvSpPr>
          <p:cNvPr id="53" name="Text 51"/>
          <p:cNvSpPr/>
          <p:nvPr/>
        </p:nvSpPr>
        <p:spPr>
          <a:xfrm>
            <a:off x="5468112" y="3986784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🟠 M-Hoch</a:t>
            </a:r>
            <a:endParaRPr lang="en-US" sz="950" dirty="0"/>
          </a:p>
        </p:txBody>
      </p:sp>
      <p:sp>
        <p:nvSpPr>
          <p:cNvPr id="54" name="Shape 52"/>
          <p:cNvSpPr/>
          <p:nvPr/>
        </p:nvSpPr>
        <p:spPr>
          <a:xfrm>
            <a:off x="7214616" y="2944368"/>
            <a:ext cx="1627632" cy="1408176"/>
          </a:xfrm>
          <a:prstGeom prst="rect">
            <a:avLst/>
          </a:prstGeom>
          <a:solidFill>
            <a:srgbClr val="0066AA"/>
          </a:solidFill>
          <a:ln w="12700">
            <a:solidFill>
              <a:srgbClr val="D97706">
                <a:alpha val="5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5" name="Shape 53"/>
          <p:cNvSpPr/>
          <p:nvPr/>
        </p:nvSpPr>
        <p:spPr>
          <a:xfrm>
            <a:off x="7214616" y="2944368"/>
            <a:ext cx="1627632" cy="9144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7214616" y="3072384"/>
            <a:ext cx="16276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📱</a:t>
            </a:r>
            <a:endParaRPr lang="en-US" sz="2200" dirty="0"/>
          </a:p>
        </p:txBody>
      </p:sp>
      <p:sp>
        <p:nvSpPr>
          <p:cNvPr id="57" name="Text 55"/>
          <p:cNvSpPr/>
          <p:nvPr/>
        </p:nvSpPr>
        <p:spPr>
          <a:xfrm>
            <a:off x="7214616" y="3584448"/>
            <a:ext cx="1627632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Mobilgeräte</a:t>
            </a:r>
            <a:endParaRPr lang="en-US" sz="1000" dirty="0"/>
          </a:p>
        </p:txBody>
      </p:sp>
      <p:sp>
        <p:nvSpPr>
          <p:cNvPr id="58" name="Text 56"/>
          <p:cNvSpPr/>
          <p:nvPr/>
        </p:nvSpPr>
        <p:spPr>
          <a:xfrm>
            <a:off x="7214616" y="3986784"/>
            <a:ext cx="1627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🟡 Mittel</a:t>
            </a:r>
            <a:endParaRPr lang="en-US" sz="950" dirty="0"/>
          </a:p>
        </p:txBody>
      </p:sp>
      <p:sp>
        <p:nvSpPr>
          <p:cNvPr id="59" name="Shape 57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61" name="Text 59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– Angriffsvektoren</a:t>
            </a:r>
            <a:endParaRPr lang="en-US" sz="850" dirty="0"/>
          </a:p>
        </p:txBody>
      </p:sp>
      <p:sp>
        <p:nvSpPr>
          <p:cNvPr id="62" name="Text 60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7 von 15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Schutzziele – CIA-Triade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1005840"/>
            <a:ext cx="2697480" cy="3657600"/>
          </a:xfrm>
          <a:prstGeom prst="rect">
            <a:avLst/>
          </a:prstGeom>
          <a:solidFill>
            <a:srgbClr val="E0F5F3"/>
          </a:solidFill>
          <a:ln w="12700">
            <a:solidFill>
              <a:srgbClr val="004E88">
                <a:alpha val="7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307592" y="1078992"/>
            <a:ext cx="713232" cy="713232"/>
          </a:xfrm>
          <a:prstGeom prst="ellipse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07592" y="1078992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320040" y="1883664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4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Vertraulichkeit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20040" y="2212848"/>
            <a:ext cx="2697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Confidentiality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48056" y="2542032"/>
            <a:ext cx="2450592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autorisierte Personen haben Zugriff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Verletzt: Unbefugter liest Patientenakte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Maßnahme: RBAC, Verschlüsselung, MFA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00400" y="1005840"/>
            <a:ext cx="2697480" cy="3657600"/>
          </a:xfrm>
          <a:prstGeom prst="rect">
            <a:avLst/>
          </a:prstGeom>
          <a:solidFill>
            <a:srgbClr val="F3EFFE"/>
          </a:solidFill>
          <a:ln w="12700">
            <a:solidFill>
              <a:srgbClr val="5E3A8C">
                <a:alpha val="7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187952" y="1078992"/>
            <a:ext cx="713232" cy="713232"/>
          </a:xfrm>
          <a:prstGeom prst="ellipse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87952" y="1078992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200400" y="1883664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E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Integrität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200400" y="2212848"/>
            <a:ext cx="2697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Integrity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328416" y="2542032"/>
            <a:ext cx="2450592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sind korrekt &amp; unverändert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Verletzt: Laborwert in DB verfälscht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Maßnahme: Signaturen, Checksummen, Logging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080760" y="1005840"/>
            <a:ext cx="2697480" cy="3657600"/>
          </a:xfrm>
          <a:prstGeom prst="rect">
            <a:avLst/>
          </a:prstGeom>
          <a:solidFill>
            <a:srgbClr val="FFFBEB"/>
          </a:solidFill>
          <a:ln w="12700">
            <a:solidFill>
              <a:srgbClr val="D97706">
                <a:alpha val="7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7068312" y="1078992"/>
            <a:ext cx="713232" cy="713232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068312" y="1078992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6080760" y="1883664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080760" y="2212848"/>
            <a:ext cx="2697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Availability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208776" y="2542032"/>
            <a:ext cx="2450592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Systeme bei Bedarf erreichbar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Verletzt: PVS nach Ransomware ausgefallen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Maßnahme: Backup, USV, Failover, RAID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– Schutzziele (CIA)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8 von 15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Rechtliche Grundlagen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4224528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05840"/>
            <a:ext cx="1005840" cy="80467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005840"/>
            <a:ext cx="1005840" cy="8046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353312" y="1005840"/>
            <a:ext cx="30175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9 – Gesundheitsdaten = Sonderkategorie, erhöhter Schutz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736592" y="1005840"/>
            <a:ext cx="4224528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36592" y="1005840"/>
            <a:ext cx="1005840" cy="80467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36592" y="1005840"/>
            <a:ext cx="1005840" cy="8046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BDSG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815584" y="1005840"/>
            <a:ext cx="30175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DSB-Pflicht ab 20 MA mit Datenzugriff (§ 38)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74320" y="1901952"/>
            <a:ext cx="4224528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" y="1901952"/>
            <a:ext cx="1005840" cy="804672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1901952"/>
            <a:ext cx="1005840" cy="8046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BSI-Gesetz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353312" y="1901952"/>
            <a:ext cx="30175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Gesundheitswesen = KRITIS – erweiterte Meldepflichten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736592" y="1901952"/>
            <a:ext cx="4224528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736592" y="1901952"/>
            <a:ext cx="1005840" cy="804672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736592" y="1901952"/>
            <a:ext cx="1005840" cy="8046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SGB V § 75a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815584" y="1901952"/>
            <a:ext cx="30175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KBV-Richtlinie – konkrete IT-Anforderungen für Praxen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74320" y="2798064"/>
            <a:ext cx="4224528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274320" y="2798064"/>
            <a:ext cx="1005840" cy="804672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" y="2798064"/>
            <a:ext cx="1005840" cy="8046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27001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353312" y="2798064"/>
            <a:ext cx="30175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Internat. Norm für ISMS – Zertifizierungsgrundlage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736592" y="2798064"/>
            <a:ext cx="4224528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736592" y="2798064"/>
            <a:ext cx="1005840" cy="804672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36592" y="2798064"/>
            <a:ext cx="1005840" cy="8046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NIS2-Richtlinie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815584" y="2798064"/>
            <a:ext cx="30175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2022/2555 – Erweit. Meldepflichten größerer Einrichtungen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74320" y="3694176"/>
            <a:ext cx="4224528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274320" y="3694176"/>
            <a:ext cx="1005840" cy="804672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74320" y="3694176"/>
            <a:ext cx="1005840" cy="8046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StGB §§ 202a ff.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1353312" y="3694176"/>
            <a:ext cx="30175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Ausspähen von Daten, Computersabotage → Strafbarkeit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736592" y="3694176"/>
            <a:ext cx="4224528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4736592" y="3694176"/>
            <a:ext cx="1005840" cy="804672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736592" y="3694176"/>
            <a:ext cx="1005840" cy="8046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TTDSG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5815584" y="3694176"/>
            <a:ext cx="30175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bei elek. Kommunikation (E-Mail, VoIP)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274320" y="4590288"/>
            <a:ext cx="8595360" cy="256032"/>
          </a:xfrm>
          <a:prstGeom prst="rect">
            <a:avLst/>
          </a:prstGeom>
          <a:solidFill>
            <a:srgbClr val="FEF2F2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29184" y="4590288"/>
            <a:ext cx="84856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DSGVO Art. 83: Bußgelder bis zu 20 Mio. € oder 4 % des weltweiten Jahresumsatzes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– Rechtliche Grundlagen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9 von 15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 Schutzmaßnahmen – Technisch (TOM)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987552"/>
            <a:ext cx="8595360" cy="310896"/>
          </a:xfrm>
          <a:prstGeom prst="rect">
            <a:avLst/>
          </a:prstGeom>
          <a:solidFill>
            <a:srgbClr val="FEF9C3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47472" y="987552"/>
            <a:ext cx="84124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Art. 32 DSGVO: Geeignete TOM sind gesetzlich vorgeschrieben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74320" y="1389888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74320" y="1389888"/>
            <a:ext cx="2743200" cy="9144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" y="1499616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🔒  Verschlüsselung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47472" y="1847088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AES-256, TLS 1.3 – Festplatten, Übertragung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154680" y="1389888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154680" y="1389888"/>
            <a:ext cx="2743200" cy="9144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27832" y="1499616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🧱  Firewall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227832" y="1847088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Next-Gen Firewall, Regelwerk, DMZ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035040" y="1389888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035040" y="1389888"/>
            <a:ext cx="2743200" cy="9144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08192" y="1499616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  IDS / IPS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108192" y="1847088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Anomalieerkennung, Angriffserkennung im Netz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74320" y="2468880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274320" y="2468880"/>
            <a:ext cx="2743200" cy="9144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7472" y="2578608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💾  Backup (3-2-1-Regel)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47472" y="2926080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Kopien, 2 Medien, 1 offline/extern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154680" y="2468880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3154680" y="2468880"/>
            <a:ext cx="2743200" cy="9144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27832" y="2578608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👤  Zugriffskontrolle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227832" y="2926080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RBAC – rollenbasierte Rechtevergabe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035040" y="2468880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035040" y="2468880"/>
            <a:ext cx="2743200" cy="9144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108192" y="2578608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🔑  MFA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108192" y="2926080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Multi-Faktor-Authentifizierung (Passwort + Token)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274320" y="3547872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274320" y="3547872"/>
            <a:ext cx="2743200" cy="9144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47472" y="3657600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🔄  Patch-Management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347472" y="4005072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Regelmäßige Updates – OS, Anwendungen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154680" y="3547872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3154680" y="3547872"/>
            <a:ext cx="2743200" cy="9144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227832" y="3657600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🏷️  Netzsegmentierung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3227832" y="4005072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VLANs: Praxis / Labor / Gast-WLAN getrennt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6035040" y="3547872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6035040" y="3547872"/>
            <a:ext cx="2743200" cy="9144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108192" y="3657600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🛡️  Antivirus / EDR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6108192" y="4005072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Verhaltensanalyse, Endpunkterkennung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– TOM (Technisch)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10 von 15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 Schutzmaßnahmen – Organisatorisch (TOM)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987552"/>
            <a:ext cx="8595360" cy="310896"/>
          </a:xfrm>
          <a:prstGeom prst="rect">
            <a:avLst/>
          </a:prstGeom>
          <a:solidFill>
            <a:srgbClr val="FEF9C3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47472" y="987552"/>
            <a:ext cx="84124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Technische Maßnahmen allein reichen nicht – der Mensch ist das schwächste Glied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74320" y="1389888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74320" y="1389888"/>
            <a:ext cx="2743200" cy="91440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" y="1499616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📄  IT-Richtlinien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47472" y="1847088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Passwortpolitik, Clean-Desk, Nutzungsregeln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154680" y="1389888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154680" y="1389888"/>
            <a:ext cx="2743200" cy="91440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27832" y="1499616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🎓  Awareness-Training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227832" y="1847088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Jährl. Pflichtschulung + Phishing-Simulationen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035040" y="1389888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035040" y="1389888"/>
            <a:ext cx="2743200" cy="91440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08192" y="1499616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👔  Datenschutzbeauftragter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108192" y="1847088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DSB: intern od. extern, DSGVO-Überwachung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74320" y="2468880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274320" y="2468880"/>
            <a:ext cx="2743200" cy="91440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7472" y="2578608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🚪  Zutrittskontrolle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47472" y="2926080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Chip-Karte Serverraum, Kamera, Besucherbuch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154680" y="2468880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3154680" y="2468880"/>
            <a:ext cx="2743200" cy="91440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27832" y="2578608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  Incident-Response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227832" y="2926080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Notfallplan: Wen kontaktieren bei Vorfall?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035040" y="2468880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035040" y="2468880"/>
            <a:ext cx="2743200" cy="91440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108192" y="2578608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📝  Logging / Audit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108192" y="2926080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Zugriffe protokollieren, regelmäßig auswerten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274320" y="3547872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274320" y="3547872"/>
            <a:ext cx="2743200" cy="91440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47472" y="3657600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🗑️  Löschkonzept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347472" y="4005072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Fristen: Patientenakten 10 J. (§ 10 MBO-Ä)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154680" y="3547872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3154680" y="3547872"/>
            <a:ext cx="2743200" cy="91440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227832" y="3657600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📜  AVV (Art. 28 DSGVO)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3227832" y="4005072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Vertrag mit jedem Datenverarbeitungsdienstleister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6035040" y="3547872"/>
            <a:ext cx="2743200" cy="987552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6035040" y="3547872"/>
            <a:ext cx="2743200" cy="91440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108192" y="3657600"/>
            <a:ext cx="259689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📖  BCM / Notfallhandbuch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6108192" y="4005072"/>
            <a:ext cx="259689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 bei IT-Ausfall sicherstellen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– TOM (Organisatorisch)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11 von 15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 Schutzbedarfsanalyse – Methodik (BSI 200-2)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56032" y="1152144"/>
            <a:ext cx="457200" cy="45720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56032" y="11521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48056" y="1627632"/>
            <a:ext cx="54864" cy="27432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9536" y="1005840"/>
            <a:ext cx="7955280" cy="676656"/>
          </a:xfrm>
          <a:prstGeom prst="rect">
            <a:avLst/>
          </a:prstGeom>
          <a:solidFill>
            <a:srgbClr val="0066AA"/>
          </a:solidFill>
          <a:ln w="12700">
            <a:solidFill>
              <a:srgbClr val="004E88">
                <a:alpha val="4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9536" y="1005840"/>
            <a:ext cx="109728" cy="67665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42416" y="1042416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Strukturanalyse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42416" y="1353312"/>
            <a:ext cx="6675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IT-Systeme, Anwendungen, Infos erfassen  ·  Ergebnis: IT-Inventarliste / Netzplan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56032" y="1920240"/>
            <a:ext cx="457200" cy="45720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6032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48056" y="2395728"/>
            <a:ext cx="54864" cy="27432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9536" y="1773936"/>
            <a:ext cx="7955280" cy="676656"/>
          </a:xfrm>
          <a:prstGeom prst="rect">
            <a:avLst/>
          </a:prstGeom>
          <a:solidFill>
            <a:srgbClr val="0066AA"/>
          </a:solidFill>
          <a:ln w="12700">
            <a:solidFill>
              <a:srgbClr val="004E88">
                <a:alpha val="4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59536" y="1773936"/>
            <a:ext cx="109728" cy="67665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42416" y="1810512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Schutzbedarfsfeststellung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42416" y="2121408"/>
            <a:ext cx="6675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Asset: C / I / A bewerten  ·  Kategorien: Normal / Hoch / Sehr hoch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56032" y="2688336"/>
            <a:ext cx="457200" cy="45720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56032" y="26883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48056" y="3163824"/>
            <a:ext cx="54864" cy="27432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59536" y="2542032"/>
            <a:ext cx="7955280" cy="676656"/>
          </a:xfrm>
          <a:prstGeom prst="rect">
            <a:avLst/>
          </a:prstGeom>
          <a:solidFill>
            <a:srgbClr val="0066AA"/>
          </a:solidFill>
          <a:ln w="12700">
            <a:solidFill>
              <a:srgbClr val="004E88">
                <a:alpha val="40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59536" y="2542032"/>
            <a:ext cx="109728" cy="67665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42416" y="257860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Risikoanalyse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042416" y="2889504"/>
            <a:ext cx="6675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Bedrohung × Eintrittswkt. × Schaden  ·  Ergebnis: priorisierte Risikoliste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56032" y="3456432"/>
            <a:ext cx="457200" cy="45720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56032" y="34564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48056" y="3931920"/>
            <a:ext cx="54864" cy="274320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59536" y="3310128"/>
            <a:ext cx="7955280" cy="676656"/>
          </a:xfrm>
          <a:prstGeom prst="rect">
            <a:avLst/>
          </a:prstGeom>
          <a:solidFill>
            <a:srgbClr val="0066AA"/>
          </a:solidFill>
          <a:ln w="12700">
            <a:solidFill>
              <a:srgbClr val="004E88">
                <a:alpha val="40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59536" y="3310128"/>
            <a:ext cx="109728" cy="67665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42416" y="3346704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Maßnahmenplanung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042416" y="3657600"/>
            <a:ext cx="6675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Geeignete TOM je Risiko auswählen  ·  Verantwortliche &amp; Fristen festlegen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256032" y="4224528"/>
            <a:ext cx="457200" cy="45720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56032" y="42245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59536" y="4078224"/>
            <a:ext cx="7955280" cy="676656"/>
          </a:xfrm>
          <a:prstGeom prst="rect">
            <a:avLst/>
          </a:prstGeom>
          <a:solidFill>
            <a:srgbClr val="0066AA"/>
          </a:solidFill>
          <a:ln w="12700">
            <a:solidFill>
              <a:srgbClr val="004E88">
                <a:alpha val="40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59536" y="4078224"/>
            <a:ext cx="109728" cy="67665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42416" y="4114800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Umsetzung &amp; Überprüfung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1042416" y="4425696"/>
            <a:ext cx="6675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 implementieren  ·  Regelmäßige Audits &amp; Nachbesserung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– Schutzbedarfsanalyse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12 von 15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 Schutzbedarfskategorien &amp; Maximumprinzip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1005840"/>
            <a:ext cx="2651760" cy="2286000"/>
          </a:xfrm>
          <a:prstGeom prst="rect">
            <a:avLst/>
          </a:prstGeom>
          <a:solidFill>
            <a:srgbClr val="EEF5FB"/>
          </a:solidFill>
          <a:ln w="12700">
            <a:solidFill>
              <a:srgbClr val="1E7E34">
                <a:alpha val="7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005840"/>
            <a:ext cx="2651760" cy="457200"/>
          </a:xfrm>
          <a:prstGeom prst="rect">
            <a:avLst/>
          </a:prstGeom>
          <a:solidFill>
            <a:srgbClr val="1E7E34"/>
          </a:solidFill>
          <a:ln w="12700">
            <a:solidFill>
              <a:srgbClr val="1E7E3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058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🟢  NORMAL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1480" y="1517904"/>
            <a:ext cx="2487168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Grundschutz-Maßnahmen ausreichend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Schaden: begrenzt &amp; überschaubar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Internes Telefonbuch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154680" y="1005840"/>
            <a:ext cx="2651760" cy="2286000"/>
          </a:xfrm>
          <a:prstGeom prst="rect">
            <a:avLst/>
          </a:prstGeom>
          <a:solidFill>
            <a:srgbClr val="EEF5FB"/>
          </a:solidFill>
          <a:ln w="12700">
            <a:solidFill>
              <a:srgbClr val="D97706">
                <a:alpha val="7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154680" y="1005840"/>
            <a:ext cx="2651760" cy="45720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54680" y="10058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🟡  HOCH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246120" y="1517904"/>
            <a:ext cx="2487168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Deutlich erhöhter Schutzbedarf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Schaden: erheblich für Org. oder Person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Patientenstammdaten, E-Mail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989320" y="1005840"/>
            <a:ext cx="2651760" cy="2286000"/>
          </a:xfrm>
          <a:prstGeom prst="rect">
            <a:avLst/>
          </a:prstGeom>
          <a:solidFill>
            <a:srgbClr val="EEF5FB"/>
          </a:solidFill>
          <a:ln w="12700">
            <a:solidFill>
              <a:srgbClr val="C0392B">
                <a:alpha val="70000"/>
              </a:srgbClr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5989320" y="1005840"/>
            <a:ext cx="2651760" cy="4572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89320" y="10058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🔴  SEHR HOCH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080760" y="1517904"/>
            <a:ext cx="2487168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Außergewöhnl. hoher Schutzbedarf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Schaden: existenzbedrohend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HIV-Status, psychiatrische Diagnosen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3401568"/>
            <a:ext cx="8503920" cy="13716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3456432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BA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📐  Maximumprinzip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02920" y="384048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Gesamtschutzbedarf = Max(</a:t>
            </a:r>
            <a:pPr indent="0" marL="0">
              <a:buNone/>
            </a:pPr>
            <a:r>
              <a:rPr lang="en-US" sz="1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pPr indent="0" marL="0">
              <a:buNone/>
            </a:pPr>
            <a:r>
              <a:rPr lang="en-US" sz="1200" b="1" dirty="0">
                <a:solidFill>
                  <a:srgbClr val="5E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pPr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02920" y="4169664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Terminkalender – C: Normal | I: Hoch | A: Hoch  →  Gesamt: HOCH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– Schutzbedarfskategorien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13 von 15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 Gruppenarbeit – Eure eigene Schutzbedarfsanalyse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5120640" cy="36576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4E88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274320" y="1005840"/>
            <a:ext cx="51206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BA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Eure Aufgabe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02336" y="1463040"/>
            <a:ext cx="48463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Firma &amp; Aufgaben beschreiben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Mind. 8 Assets inventarisieren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Bedrohungen je Asset identifizieren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Angriffsvektoren benennen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Schutzbedarf (C / I / A) bewerten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Maximumprinzip → Gesamtschutz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Mind. 5 Risiken priorisieren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Geeignete TOM vorschlagen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präsentieren (5–10 Min.)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577840" y="1005840"/>
            <a:ext cx="3291840" cy="36576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4E88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577840" y="1005840"/>
            <a:ext cx="32918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BA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Mögliche Firmen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577840" y="1444752"/>
            <a:ext cx="3291840" cy="402336"/>
          </a:xfrm>
          <a:prstGeom prst="rect">
            <a:avLst/>
          </a:prstGeom>
          <a:solidFill>
            <a:srgbClr val="004E88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87568" y="1444752"/>
            <a:ext cx="307238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🏥 Arztpraxis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577840" y="1847088"/>
            <a:ext cx="3291840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87568" y="1847088"/>
            <a:ext cx="307238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⚖️ Anwaltskanzlei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577840" y="2249424"/>
            <a:ext cx="3291840" cy="402336"/>
          </a:xfrm>
          <a:prstGeom prst="rect">
            <a:avLst/>
          </a:prstGeom>
          <a:solidFill>
            <a:srgbClr val="004E88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687568" y="2249424"/>
            <a:ext cx="307238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🏫 Grundschule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577840" y="2651760"/>
            <a:ext cx="3291840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687568" y="2651760"/>
            <a:ext cx="307238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🔧 Kfz-Werkstatt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577840" y="3054096"/>
            <a:ext cx="3291840" cy="402336"/>
          </a:xfrm>
          <a:prstGeom prst="rect">
            <a:avLst/>
          </a:prstGeom>
          <a:solidFill>
            <a:srgbClr val="004E88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687568" y="3054096"/>
            <a:ext cx="307238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🛒 Online-Shop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577840" y="3456432"/>
            <a:ext cx="3291840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687568" y="3456432"/>
            <a:ext cx="307238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🏗️ Baubetrieb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577840" y="3858768"/>
            <a:ext cx="3291840" cy="402336"/>
          </a:xfrm>
          <a:prstGeom prst="rect">
            <a:avLst/>
          </a:prstGeom>
          <a:solidFill>
            <a:srgbClr val="004E88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687568" y="3858768"/>
            <a:ext cx="307238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🏦 Finanzberatung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577840" y="4261104"/>
            <a:ext cx="3291840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687568" y="4261104"/>
            <a:ext cx="307238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📦 Logistik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– Gruppenarbeit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14 von 15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0" y="2560320"/>
            <a:ext cx="3657600" cy="3657600"/>
          </a:xfrm>
          <a:prstGeom prst="ellipse">
            <a:avLst/>
          </a:prstGeom>
          <a:solidFill>
            <a:srgbClr val="004E88">
              <a:alpha val="12000"/>
            </a:srgbClr>
          </a:solidFill>
          <a:ln w="12700">
            <a:solidFill>
              <a:srgbClr val="004E88">
                <a:alpha val="1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5720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BA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2920" y="768096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Wichtigste auf einen Blick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71323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(Recht) ≠ Datensicherheit (Technik) – aber untrennbar verbunden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CIA-Triade: Vertraulichkeit · Integrität · Verfügbarkeit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Bedrohungen kommen von innen, außen, technisch und durch höhere Gewalt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Rechtlicher Rahmen: DSGVO, BSI-Gesetz, ISO 27001, NIS2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= technische + organisatorische Maßnahmen – immer beide Seiten!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Schutzbedarfsanalyse = strukturiertes Vorgehen nach BSI 200-2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Maximumprinzip: Gesamtschutz = Max(C, I, A)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4617720"/>
            <a:ext cx="8046720" cy="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4297680"/>
            <a:ext cx="6858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A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– Fragen &amp; Diskussion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/ Verabschiedung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24.03.2026  |  Seite 15 von 15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LF4 – Schutzbedarfsanalyse im eigenen Arbeitsbereich</dc:title>
  <dc:subject>PptxGenJS Presentation</dc:subject>
  <dc:creator>PptxGenJS</dc:creator>
  <cp:lastModifiedBy>PptxGenJS</cp:lastModifiedBy>
  <cp:revision>1</cp:revision>
  <dcterms:created xsi:type="dcterms:W3CDTF">2026-03-24T08:09:57Z</dcterms:created>
  <dcterms:modified xsi:type="dcterms:W3CDTF">2026-03-24T08:09:57Z</dcterms:modified>
</cp:coreProperties>
</file>