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0" y="457200"/>
            <a:ext cx="2011680" cy="4114800"/>
          </a:xfrm>
          <a:prstGeom prst="rect">
            <a:avLst/>
          </a:prstGeom>
          <a:solidFill>
            <a:srgbClr val="1B2A3B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040880" y="640080"/>
            <a:ext cx="1645920" cy="36576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040880" y="1188720"/>
            <a:ext cx="1645920" cy="36576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0" y="1737360"/>
            <a:ext cx="1645920" cy="36576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040880" y="2286000"/>
            <a:ext cx="1645920" cy="36576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040880" y="2834640"/>
            <a:ext cx="1645920" cy="36576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40880" y="3383280"/>
            <a:ext cx="1645920" cy="36576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548640"/>
            <a:ext cx="6400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00B4D8"/>
                </a:solidFill>
                <a:effectLst>
                  <a:glow rad="127000">
                    <a:srgbClr val="00B4D8">
                      <a:alpha val="40000"/>
                    </a:srgbClr>
                  </a:glow>
                </a:effectLst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RAM</a:t>
            </a:r>
            <a:endParaRPr lang="en-US" sz="9600" dirty="0"/>
          </a:p>
        </p:txBody>
      </p:sp>
      <p:sp>
        <p:nvSpPr>
          <p:cNvPr id="11" name="Text 9"/>
          <p:cNvSpPr/>
          <p:nvPr/>
        </p:nvSpPr>
        <p:spPr>
          <a:xfrm>
            <a:off x="457200" y="219456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Arbeitsspeicher – Grundlagen &amp; Technik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57200" y="2880360"/>
            <a:ext cx="5943600" cy="36576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108960"/>
            <a:ext cx="201168" cy="20116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49808" y="30632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SRAM vs. DRAM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493008"/>
            <a:ext cx="201168" cy="20116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" y="3447288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DDR-Generationen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" y="3877056"/>
            <a:ext cx="201168" cy="20116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9808" y="383133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Channel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4261104"/>
            <a:ext cx="201168" cy="20116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49808" y="4215384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32-Bit vs. 64-Bit Adressierung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4800600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Berufsfortbildungswerk  |  FIAE / FISI Grundlagen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74320" y="987552"/>
            <a:ext cx="502920" cy="438912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87552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996696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RAM?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1234440"/>
            <a:ext cx="7863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Definition, Eigenschaften, Speicherhierarchie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1467612"/>
            <a:ext cx="8595360" cy="13716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568196"/>
            <a:ext cx="502920" cy="438912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568196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60120" y="15773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SRAM vs. DRAM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60120" y="1815084"/>
            <a:ext cx="7863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Technologie, Aufbau, Vor- und Nachteile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74320" y="2048256"/>
            <a:ext cx="8595360" cy="13716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2148840"/>
            <a:ext cx="502920" cy="438912"/>
          </a:xfrm>
          <a:prstGeom prst="rect">
            <a:avLst/>
          </a:prstGeom>
          <a:solidFill>
            <a:srgbClr val="48CAE4"/>
          </a:solidFill>
          <a:ln w="12700">
            <a:solidFill>
              <a:srgbClr val="48CAE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2148840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60120" y="2157984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8C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DDR-Generationen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60120" y="2395728"/>
            <a:ext cx="7863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SDR bis DDR5: Takt, Transferrate, Spannung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4320" y="2628900"/>
            <a:ext cx="8595360" cy="13716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20" y="2729484"/>
            <a:ext cx="502920" cy="438912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2729484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60120" y="2738628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Channel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60120" y="2976372"/>
            <a:ext cx="7863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Busbreite, Konfiguration, Single / Dual / Quad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3209544"/>
            <a:ext cx="8595360" cy="13716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74320" y="3310128"/>
            <a:ext cx="502920" cy="438912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74320" y="3310128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60120" y="3319272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32-Bit vs. 64-Bit Adressierung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60120" y="3557016"/>
            <a:ext cx="7863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Maximaler RAM, Adressen, Praxisbeispiele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790188"/>
            <a:ext cx="8595360" cy="13716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74320" y="3890772"/>
            <a:ext cx="502920" cy="438912"/>
          </a:xfrm>
          <a:prstGeom prst="rect">
            <a:avLst/>
          </a:prstGeom>
          <a:solidFill>
            <a:srgbClr val="B0C4DE"/>
          </a:solidFill>
          <a:ln w="12700">
            <a:solidFill>
              <a:srgbClr val="B0C4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4320" y="3890772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960120" y="3899916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Konzepte &amp; Begriffe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960120" y="4137660"/>
            <a:ext cx="7863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PAE, ECC, LPDDR, Taktrate vs. Latenz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74320" y="4370832"/>
            <a:ext cx="8595360" cy="13716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274320" y="4471416"/>
            <a:ext cx="502920" cy="438912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74320" y="4471416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960120" y="448056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960120" y="4718304"/>
            <a:ext cx="7863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Kernthemen auf einen Blick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Was ist RAM?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8412480" cy="1005840"/>
          </a:xfrm>
          <a:prstGeom prst="rect">
            <a:avLst/>
          </a:prstGeom>
          <a:solidFill>
            <a:srgbClr val="162436"/>
          </a:solidFill>
          <a:ln w="19050">
            <a:solidFill>
              <a:srgbClr val="00B4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097280"/>
            <a:ext cx="804672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 </a:t>
            </a:r>
            <a:pPr indent="0" marL="0">
              <a:buNone/>
            </a:pPr>
            <a:r>
              <a:rPr lang="en-US" sz="1500" i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(Random Access Memory)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ist der flüchtige Hauptspeicher eines Computers.
</a:t>
            </a:r>
            <a:pPr indent="0" marL="0">
              <a:buNone/>
            </a:pPr>
            <a:r>
              <a:rPr lang="en-US" sz="15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speichert temporär Daten und Programme, auf die die CPU direkt und sehr schnell zugreifen kann.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65760" y="2331720"/>
            <a:ext cx="2651760" cy="1463040"/>
          </a:xfrm>
          <a:prstGeom prst="rect">
            <a:avLst/>
          </a:prstGeom>
          <a:solidFill>
            <a:srgbClr val="162436"/>
          </a:solidFill>
          <a:ln w="25400">
            <a:solidFill>
              <a:srgbClr val="F4A2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2331720"/>
            <a:ext cx="2651760" cy="54864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4231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Flüchtig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278892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 geht bei Stromverlust verloren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00400" y="2331720"/>
            <a:ext cx="2651760" cy="1463040"/>
          </a:xfrm>
          <a:prstGeom prst="rect">
            <a:avLst/>
          </a:prstGeom>
          <a:solidFill>
            <a:srgbClr val="162436"/>
          </a:solidFill>
          <a:ln w="2540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00400" y="2331720"/>
            <a:ext cx="2651760" cy="54864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24231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291840" y="278892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 schneller als HDD/SSD-Speicher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35040" y="2331720"/>
            <a:ext cx="2651760" cy="1463040"/>
          </a:xfrm>
          <a:prstGeom prst="rect">
            <a:avLst/>
          </a:prstGeom>
          <a:solidFill>
            <a:srgbClr val="162436"/>
          </a:solidFill>
          <a:ln w="25400">
            <a:solidFill>
              <a:srgbClr val="00B4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035040" y="2331720"/>
            <a:ext cx="2651760" cy="54864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26480" y="24231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adressierbar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126480" y="278892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greift wahlweise auf jede Speicheradresse zu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solidFill>
            <a:srgbClr val="1B2A3B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Speicherhierarchie: Register → Cache → RAM → SSD/HDD  (Geschwindigkeit ↓  |  Kapazität ↑)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SRAM vs. DRAM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3931920" cy="3840480"/>
          </a:xfrm>
          <a:prstGeom prst="rect">
            <a:avLst/>
          </a:prstGeom>
          <a:solidFill>
            <a:srgbClr val="162436"/>
          </a:solidFill>
          <a:ln w="2540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3931920" cy="45720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024128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SRAM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" y="15087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Random Access Memory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11480" y="1920240"/>
            <a:ext cx="155448" cy="155448"/>
          </a:xfrm>
          <a:prstGeom prst="ellipse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865376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Speichert Bits mit Flip-Flop-Schaltung (6 Transistoren)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1480" y="2350008"/>
            <a:ext cx="155448" cy="155448"/>
          </a:xfrm>
          <a:prstGeom prst="ellipse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295144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Refresh nötig → statisch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2779776"/>
            <a:ext cx="155448" cy="155448"/>
          </a:xfrm>
          <a:prstGeom prst="ellipse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724912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schnell (&lt; 1 ns Zugriffszeit)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3209544"/>
            <a:ext cx="155448" cy="155448"/>
          </a:xfrm>
          <a:prstGeom prst="ellipse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154680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Geringer Verbrauch im Betrieb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" y="3639312"/>
            <a:ext cx="155448" cy="155448"/>
          </a:xfrm>
          <a:prstGeom prst="ellipse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3584448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Teuer, geringe Speicherdichte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4069080"/>
            <a:ext cx="155448" cy="155448"/>
          </a:xfrm>
          <a:prstGeom prst="ellipse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4014216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Einsatz: CPU-Cache (L1, L2, L3)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937760" y="1005840"/>
            <a:ext cx="3931920" cy="3840480"/>
          </a:xfrm>
          <a:prstGeom prst="rect">
            <a:avLst/>
          </a:prstGeom>
          <a:solidFill>
            <a:srgbClr val="162436"/>
          </a:solidFill>
          <a:ln w="25400">
            <a:solidFill>
              <a:srgbClr val="00B4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937760" y="1005840"/>
            <a:ext cx="3931920" cy="4572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0" y="1024128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DRAM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5029200" y="15087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Random Access Memory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074920" y="1920240"/>
            <a:ext cx="155448" cy="15544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303520" y="1865376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Speichert Bits in Kondensatoren (1 Transistor)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074920" y="2350008"/>
            <a:ext cx="155448" cy="15544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303520" y="2295144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Benötigt ständigen Refresh (~ alle 64 ms)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074920" y="2779776"/>
            <a:ext cx="155448" cy="15544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303520" y="2724912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Langsamer als SRAM (10–60 ns)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074920" y="3209544"/>
            <a:ext cx="155448" cy="15544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303520" y="3154680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Günstiger, hohe Speicherdichte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5074920" y="3639312"/>
            <a:ext cx="155448" cy="15544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303520" y="3584448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Großer Hauptspeicher realisierbar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074920" y="4069080"/>
            <a:ext cx="155448" cy="155448"/>
          </a:xfrm>
          <a:prstGeom prst="ellipse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303520" y="4014216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Einsatz: Haupt-RAM (DDR, LPDDR …)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224528" y="2560320"/>
            <a:ext cx="694944" cy="694944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224528" y="2606040"/>
            <a:ext cx="69494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VS</a:t>
            </a:r>
            <a:endParaRPr lang="en-US" sz="1800" dirty="0"/>
          </a:p>
        </p:txBody>
      </p:sp>
      <p:sp>
        <p:nvSpPr>
          <p:cNvPr id="39" name="Shape 37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DDR-Generationen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DDR = Double Data Rate – überträgt Daten bei steigender UND fallender Taktflanke (= doppelte Bandbreite)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463040"/>
          <a:ext cx="8595360" cy="3383280"/>
        </p:xfrm>
        <a:graphic>
          <a:graphicData uri="http://schemas.openxmlformats.org/drawingml/2006/table">
            <a:tbl>
              <a:tblPr/>
              <a:tblGrid>
                <a:gridCol w="1371600"/>
                <a:gridCol w="731520"/>
                <a:gridCol w="1463040"/>
                <a:gridCol w="1645920"/>
                <a:gridCol w="1097280"/>
                <a:gridCol w="2286000"/>
              </a:tblGrid>
              <a:tr h="48332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Jahr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Bus-Takt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Transferrate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Spannung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Besonderheit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4D8"/>
                    </a:solidFill>
                  </a:tcPr>
                </a:tc>
              </a:tr>
              <a:tr h="48332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8CA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SDR SDRAM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100–133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0,8–1,1 GB/s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 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1× je Takt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</a:tr>
              <a:tr h="48332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8CA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DDR1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200–400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1,6–3,2 GB/s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 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2× je Takt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</a:tr>
              <a:tr h="48332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8CA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DDR2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400–1066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3,2–8,5 GB/s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 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4× internes Prefetch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</a:tr>
              <a:tr h="48332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8CA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DDR3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800–2133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6,4–17 GB/s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 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8× Prefetch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</a:tr>
              <a:tr h="48332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8CA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DDR4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1600–3200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12,8–25,6 GB/s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 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Groups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6"/>
                    </a:solidFill>
                  </a:tcPr>
                </a:tc>
              </a:tr>
              <a:tr h="48332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8CA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DDR5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3200–6400 MHz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25,6–51,2 GB/s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 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On-Die ECC, 2× 32-Bit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77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B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Dual Channel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8595360" cy="685800"/>
          </a:xfrm>
          <a:prstGeom prst="rect">
            <a:avLst/>
          </a:prstGeom>
          <a:solidFill>
            <a:srgbClr val="162436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3210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Channel verdoppelt die effektive Speicherbandbreite, indem zwei RAM-Module gleichzeitig über zwei 64-Bit-Kanäle angesprochen werden → 128 Bit effektive Busbreite.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749040" y="1828800"/>
            <a:ext cx="1645920" cy="640080"/>
          </a:xfrm>
          <a:prstGeom prst="rect">
            <a:avLst/>
          </a:prstGeom>
          <a:solidFill>
            <a:srgbClr val="0077B6"/>
          </a:solidFill>
          <a:ln w="25400">
            <a:solidFill>
              <a:srgbClr val="00B4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749040" y="18288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Controller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286000" y="2029968"/>
            <a:ext cx="1463040" cy="73152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40280" y="1828800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A  (64-Bit)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74320" y="1691640"/>
            <a:ext cx="1920240" cy="594360"/>
          </a:xfrm>
          <a:prstGeom prst="rect">
            <a:avLst/>
          </a:prstGeom>
          <a:solidFill>
            <a:srgbClr val="162436"/>
          </a:solidFill>
          <a:ln w="2540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69164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DIMM A1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2377440"/>
            <a:ext cx="1920240" cy="594360"/>
          </a:xfrm>
          <a:prstGeom prst="rect">
            <a:avLst/>
          </a:prstGeom>
          <a:solidFill>
            <a:srgbClr val="162436"/>
          </a:solidFill>
          <a:ln w="2540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74320" y="237744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DIMM A2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194560" y="1691640"/>
            <a:ext cx="91440" cy="128016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94960" y="2029968"/>
            <a:ext cx="1463040" cy="73152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94960" y="1828800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B  (64-Bit)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949440" y="1691640"/>
            <a:ext cx="1920240" cy="594360"/>
          </a:xfrm>
          <a:prstGeom prst="rect">
            <a:avLst/>
          </a:prstGeom>
          <a:solidFill>
            <a:srgbClr val="162436"/>
          </a:solidFill>
          <a:ln w="25400">
            <a:solidFill>
              <a:srgbClr val="00B4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949440" y="169164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DIMM B1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949440" y="2377440"/>
            <a:ext cx="1920240" cy="594360"/>
          </a:xfrm>
          <a:prstGeom prst="rect">
            <a:avLst/>
          </a:prstGeom>
          <a:solidFill>
            <a:srgbClr val="162436"/>
          </a:solidFill>
          <a:ln w="25400">
            <a:solidFill>
              <a:srgbClr val="00B4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949440" y="237744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DIMM B2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040880" y="1691640"/>
            <a:ext cx="91440" cy="128016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74320" y="3291840"/>
            <a:ext cx="2743200" cy="1463040"/>
          </a:xfrm>
          <a:prstGeom prst="rect">
            <a:avLst/>
          </a:prstGeom>
          <a:solidFill>
            <a:srgbClr val="162436"/>
          </a:solidFill>
          <a:ln w="25400">
            <a:solidFill>
              <a:srgbClr val="B0C4D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74320" y="3291840"/>
            <a:ext cx="2743200" cy="54864"/>
          </a:xfrm>
          <a:prstGeom prst="rect">
            <a:avLst/>
          </a:prstGeom>
          <a:solidFill>
            <a:srgbClr val="B0C4DE"/>
          </a:solidFill>
          <a:ln w="12700">
            <a:solidFill>
              <a:srgbClr val="B0C4D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36499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Channel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365760" y="373075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64-Bit Busbreite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Grundkonfiguration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227832" y="3291840"/>
            <a:ext cx="2743200" cy="1463040"/>
          </a:xfrm>
          <a:prstGeom prst="rect">
            <a:avLst/>
          </a:prstGeom>
          <a:solidFill>
            <a:srgbClr val="162436"/>
          </a:solidFill>
          <a:ln w="2540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227832" y="3291840"/>
            <a:ext cx="2743200" cy="54864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319272" y="336499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Channel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319272" y="373075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128-Bit effektiv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2× Bandbreite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81344" y="3291840"/>
            <a:ext cx="2743200" cy="1463040"/>
          </a:xfrm>
          <a:prstGeom prst="rect">
            <a:avLst/>
          </a:prstGeom>
          <a:solidFill>
            <a:srgbClr val="162436"/>
          </a:solidFill>
          <a:ln w="25400">
            <a:solidFill>
              <a:srgbClr val="F4A2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81344" y="3291840"/>
            <a:ext cx="2743200" cy="54864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272784" y="336499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 Channel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6272784" y="373075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256-Bit (Workstations)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Intel X299 / AMD TRX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32-Bit vs. 64-Bit Adressierung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74320" y="960120"/>
            <a:ext cx="3931920" cy="3840480"/>
          </a:xfrm>
          <a:prstGeom prst="rect">
            <a:avLst/>
          </a:prstGeom>
          <a:solidFill>
            <a:srgbClr val="162436"/>
          </a:solidFill>
          <a:ln w="25400">
            <a:solidFill>
              <a:srgbClr val="F4A2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960120"/>
            <a:ext cx="3931920" cy="50292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978408"/>
            <a:ext cx="3749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32-Bit Architektur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11480" y="1572768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Adressbits: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011680" y="1572768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1480" y="2048256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Max. Adressen: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011680" y="2048256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2³² = ~4,3 Mrd.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1480" y="2523744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Max. RAM: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011680" y="2523744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GB (theoretisch)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1480" y="2999232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Praxis: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011680" y="299923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3,5 GB (OS-Overhead)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11480" y="347472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011680" y="34747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XP 32-Bit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11480" y="3950208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Prozessoren: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011680" y="3950208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 Pentium 4, Athlon XP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937760" y="960120"/>
            <a:ext cx="3931920" cy="3840480"/>
          </a:xfrm>
          <a:prstGeom prst="rect">
            <a:avLst/>
          </a:prstGeom>
          <a:solidFill>
            <a:srgbClr val="162436"/>
          </a:solidFill>
          <a:ln w="2540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937760" y="960120"/>
            <a:ext cx="3931920" cy="50292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0" y="978408"/>
            <a:ext cx="3749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64-Bit Architektur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074920" y="1572768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Adressbits: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675120" y="1572768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 (aktuell 48 genutzt)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074920" y="2048256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Max. Adressen: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675120" y="2048256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2⁴⁸ = ~256 Billionen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074920" y="2523744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Max. RAM: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675120" y="2523744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256 TB (theoretisch)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074920" y="2999232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Praxis: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675120" y="2999232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GB bis 6 TB (Server)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074920" y="347472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675120" y="34747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10/11, Linux, macOS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074920" y="3950208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Prozessoren: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675120" y="3950208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 Core, AMD Ryzen, ARM64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224528" y="2423160"/>
            <a:ext cx="6949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→</a:t>
            </a:r>
            <a:endParaRPr lang="en-US" sz="2800" dirty="0"/>
          </a:p>
        </p:txBody>
      </p:sp>
      <p:sp>
        <p:nvSpPr>
          <p:cNvPr id="36" name="Shape 34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Weitere Konzepte &amp; Begriffe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8595360" cy="914400"/>
          </a:xfrm>
          <a:prstGeom prst="rect">
            <a:avLst/>
          </a:prstGeom>
          <a:solidFill>
            <a:srgbClr val="162436"/>
          </a:solidFill>
          <a:ln w="19050">
            <a:solidFill>
              <a:srgbClr val="F4A2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64008" cy="91440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042416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 – Physical Address Extension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13258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Erlaubt 32-Bit-Betriebssystemen via Hardware-Erweiterung bis zu 64 GB RAM zu adressieren. Der Prozessor nutzt dabei 36-Bit Phys. Adressen. Jeder Prozess bleibt auf 4 GB begrenzt.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2011680"/>
            <a:ext cx="8595360" cy="914400"/>
          </a:xfrm>
          <a:prstGeom prst="rect">
            <a:avLst/>
          </a:prstGeom>
          <a:solidFill>
            <a:srgbClr val="162436"/>
          </a:solidFill>
          <a:ln w="1905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2011680"/>
            <a:ext cx="64008" cy="91440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048256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ECC – Error Correcting Code RAM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23317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Spezieller RAM mit zusätzlichen Paritätsbits zur Erkennung und Korrektur von 1-Bit-Fehlern. Pflicht in Servern und Workstations; schützt vor Datenverfälschung durch Bitfehler.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3017520"/>
            <a:ext cx="8595360" cy="914400"/>
          </a:xfrm>
          <a:prstGeom prst="rect">
            <a:avLst/>
          </a:prstGeom>
          <a:solidFill>
            <a:srgbClr val="162436"/>
          </a:solidFill>
          <a:ln w="19050">
            <a:solidFill>
              <a:srgbClr val="48CAE4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3017520"/>
            <a:ext cx="64008" cy="914400"/>
          </a:xfrm>
          <a:prstGeom prst="rect">
            <a:avLst/>
          </a:prstGeom>
          <a:solidFill>
            <a:srgbClr val="48CAE4"/>
          </a:solidFill>
          <a:ln w="12700">
            <a:solidFill>
              <a:srgbClr val="48CA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054096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8C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LPDDR – Low Power DDR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33375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Energiesparvariante für Mobilgeräte und Laptops. Geringere Spannung (z. B. LPDDR5: 1,05 V), integriert direkt im SoC (on-package). Kein Austausch möglich.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4023360"/>
            <a:ext cx="8595360" cy="914400"/>
          </a:xfrm>
          <a:prstGeom prst="rect">
            <a:avLst/>
          </a:prstGeom>
          <a:solidFill>
            <a:srgbClr val="162436"/>
          </a:solidFill>
          <a:ln w="19050">
            <a:solidFill>
              <a:srgbClr val="B0C4DE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4023360"/>
            <a:ext cx="64008" cy="914400"/>
          </a:xfrm>
          <a:prstGeom prst="rect">
            <a:avLst/>
          </a:prstGeom>
          <a:solidFill>
            <a:srgbClr val="B0C4DE"/>
          </a:solidFill>
          <a:ln w="12700">
            <a:solidFill>
              <a:srgbClr val="B0C4D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59936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Taktrate vs. Latenz (CL-Wert)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43434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Höherer Takt = mehr Datendurchsatz; niedrigerer CL-Wert (z. B. CL14 vs. CL16) = kürzere Zugriffszeit. Beides ist relevant – hohe Taktrate mit hoher Latenz kann schlechter sein als gemäßigter Takt mit niedriger Latenz.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4008"/>
            <a:ext cx="9144000" cy="850392"/>
          </a:xfrm>
          <a:prstGeom prst="rect">
            <a:avLst/>
          </a:prstGeom>
          <a:solidFill>
            <a:srgbClr val="1B2A3B"/>
          </a:solidFill>
          <a:ln w="12700">
            <a:solidFill>
              <a:srgbClr val="1B2A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371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B4D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Zusammenfassung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4160520" cy="1234440"/>
          </a:xfrm>
          <a:prstGeom prst="rect">
            <a:avLst/>
          </a:prstGeom>
          <a:solidFill>
            <a:srgbClr val="162436"/>
          </a:solidFill>
          <a:ln w="1905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457200" cy="123444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4173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1078992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SRAM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1444752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teuer, 6 Transistoren/Bit, kein Refresh → CPU-Cache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320" y="2359152"/>
            <a:ext cx="4160520" cy="1234440"/>
          </a:xfrm>
          <a:prstGeom prst="rect">
            <a:avLst/>
          </a:prstGeom>
          <a:solidFill>
            <a:srgbClr val="162436"/>
          </a:solidFill>
          <a:ln w="19050">
            <a:solidFill>
              <a:srgbClr val="00B4D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2359152"/>
            <a:ext cx="457200" cy="123444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277063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2432304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2960" y="2798064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Günstig, dicht, Kondensator, benötigt Refresh → Haupt-RAM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74320" y="3712464"/>
            <a:ext cx="4160520" cy="1234440"/>
          </a:xfrm>
          <a:prstGeom prst="rect">
            <a:avLst/>
          </a:prstGeom>
          <a:solidFill>
            <a:srgbClr val="162436"/>
          </a:solidFill>
          <a:ln w="19050">
            <a:solidFill>
              <a:srgbClr val="48CAE4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274320" y="3712464"/>
            <a:ext cx="457200" cy="1234440"/>
          </a:xfrm>
          <a:prstGeom prst="rect">
            <a:avLst/>
          </a:prstGeom>
          <a:solidFill>
            <a:srgbClr val="48CAE4"/>
          </a:solidFill>
          <a:ln w="12700">
            <a:solidFill>
              <a:srgbClr val="48CA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320" y="4123944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2960" y="3785616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8CA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DDR-Generationen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2960" y="4151376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SDR → DDR1 → DDR2 → DDR3 → DDR4 → DDR5: je höher, desto schneller &amp; effizienter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1005840"/>
            <a:ext cx="4160520" cy="1234440"/>
          </a:xfrm>
          <a:prstGeom prst="rect">
            <a:avLst/>
          </a:prstGeom>
          <a:solidFill>
            <a:srgbClr val="162436"/>
          </a:solidFill>
          <a:ln w="19050">
            <a:solidFill>
              <a:srgbClr val="F4A2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709160" y="1005840"/>
            <a:ext cx="457200" cy="123444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09160" y="14173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257800" y="1078992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Channel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257800" y="1444752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 64-Bit = 128-Bit Busbreite → ~doppelte Bandbreite (Module paarweise gleich)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709160" y="2359152"/>
            <a:ext cx="4160520" cy="1234440"/>
          </a:xfrm>
          <a:prstGeom prst="rect">
            <a:avLst/>
          </a:prstGeom>
          <a:solidFill>
            <a:srgbClr val="162436"/>
          </a:solidFill>
          <a:ln w="19050">
            <a:solidFill>
              <a:srgbClr val="F4A26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09160" y="2359152"/>
            <a:ext cx="457200" cy="123444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09160" y="277063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257800" y="2432304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A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32-Bit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257800" y="2798064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Max. 4 GB adressierbar (2³²); in der Praxis oft &lt; 3,5 GB nutzbar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709160" y="3712464"/>
            <a:ext cx="4160520" cy="1234440"/>
          </a:xfrm>
          <a:prstGeom prst="rect">
            <a:avLst/>
          </a:prstGeom>
          <a:solidFill>
            <a:srgbClr val="162436"/>
          </a:solidFill>
          <a:ln w="19050">
            <a:solidFill>
              <a:srgbClr val="52B78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709160" y="3712464"/>
            <a:ext cx="457200" cy="123444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709160" y="4123944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257800" y="3785616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B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64-Bit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257800" y="4151376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2⁴⁸ Adressen → 256 TB; Standard heute; läuft auch 32-Bit-Software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0" y="5074920"/>
            <a:ext cx="9144000" cy="68580"/>
          </a:xfrm>
          <a:prstGeom prst="rect">
            <a:avLst/>
          </a:prstGeom>
          <a:solidFill>
            <a:srgbClr val="0077B6"/>
          </a:solidFill>
          <a:ln w="12700">
            <a:solidFill>
              <a:srgbClr val="0077B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589520" y="480974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8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65760" y="4818888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0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 – Arbeitsspeicher Grundlagen  |  bfw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 – Arbeitsspeicher Grundlagen</dc:title>
  <dc:subject>PptxGenJS Presentation</dc:subject>
  <dc:creator>bfw Bildungszentrum</dc:creator>
  <cp:lastModifiedBy>bfw Bildungszentrum</cp:lastModifiedBy>
  <cp:revision>1</cp:revision>
  <dcterms:created xsi:type="dcterms:W3CDTF">2026-02-19T06:26:39Z</dcterms:created>
  <dcterms:modified xsi:type="dcterms:W3CDTF">2026-02-19T06:26:39Z</dcterms:modified>
</cp:coreProperties>
</file>