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3" r:id="rId7"/>
    <p:sldId id="264" r:id="rId8"/>
    <p:sldId id="260" r:id="rId9"/>
    <p:sldId id="265" r:id="rId10"/>
    <p:sldId id="266" r:id="rId11"/>
    <p:sldId id="261" r:id="rId12"/>
    <p:sldId id="268" r:id="rId13"/>
    <p:sldId id="267" r:id="rId14"/>
    <p:sldId id="269" r:id="rId15"/>
    <p:sldId id="271" r:id="rId16"/>
    <p:sldId id="272" r:id="rId17"/>
    <p:sldId id="270" r:id="rId18"/>
    <p:sldId id="273" r:id="rId19"/>
    <p:sldId id="274" r:id="rId2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4" d="100"/>
          <a:sy n="114" d="100"/>
        </p:scale>
        <p:origin x="47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1ABD8DDA-7ABB-4EEE-A499-52865F13991B}" type="datetimeFigureOut">
              <a:rPr lang="de-DE" smtClean="0"/>
              <a:t>24.06.2024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92EEAAC-F40F-45FC-8441-1E60BD55A7F5}" type="slidenum">
              <a:rPr lang="de-DE" smtClean="0"/>
              <a:t>‹Nr.›</a:t>
            </a:fld>
            <a:endParaRPr lang="de-DE"/>
          </a:p>
        </p:txBody>
      </p:sp>
    </p:spTree>
    <p:extLst>
      <p:ext uri="{BB962C8B-B14F-4D97-AF65-F5344CB8AC3E}">
        <p14:creationId xmlns:p14="http://schemas.microsoft.com/office/powerpoint/2010/main" val="1100309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ABD8DDA-7ABB-4EEE-A499-52865F13991B}" type="datetimeFigureOut">
              <a:rPr lang="de-DE" smtClean="0"/>
              <a:t>24.06.2024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92EEAAC-F40F-45FC-8441-1E60BD55A7F5}" type="slidenum">
              <a:rPr lang="de-DE" smtClean="0"/>
              <a:t>‹Nr.›</a:t>
            </a:fld>
            <a:endParaRPr lang="de-DE"/>
          </a:p>
        </p:txBody>
      </p:sp>
    </p:spTree>
    <p:extLst>
      <p:ext uri="{BB962C8B-B14F-4D97-AF65-F5344CB8AC3E}">
        <p14:creationId xmlns:p14="http://schemas.microsoft.com/office/powerpoint/2010/main" val="2656147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umsplatzhalter 3"/>
          <p:cNvSpPr>
            <a:spLocks noGrp="1"/>
          </p:cNvSpPr>
          <p:nvPr>
            <p:ph type="dt" sz="half" idx="10"/>
          </p:nvPr>
        </p:nvSpPr>
        <p:spPr/>
        <p:txBody>
          <a:bodyPr/>
          <a:lstStyle/>
          <a:p>
            <a:fld id="{1ABD8DDA-7ABB-4EEE-A499-52865F13991B}" type="datetimeFigureOut">
              <a:rPr lang="de-DE" smtClean="0"/>
              <a:t>24.06.2024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92EEAAC-F40F-45FC-8441-1E60BD55A7F5}" type="slidenum">
              <a:rPr lang="de-DE" smtClean="0"/>
              <a:t>‹Nr.›</a:t>
            </a:fld>
            <a:endParaRPr lang="de-DE"/>
          </a:p>
        </p:txBody>
      </p:sp>
    </p:spTree>
    <p:extLst>
      <p:ext uri="{BB962C8B-B14F-4D97-AF65-F5344CB8AC3E}">
        <p14:creationId xmlns:p14="http://schemas.microsoft.com/office/powerpoint/2010/main" val="3850183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1ABD8DDA-7ABB-4EEE-A499-52865F13991B}" type="datetimeFigureOut">
              <a:rPr lang="de-DE" smtClean="0"/>
              <a:t>24.06.2024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92EEAAC-F40F-45FC-8441-1E60BD55A7F5}" type="slidenum">
              <a:rPr lang="de-DE" smtClean="0"/>
              <a:t>‹Nr.›</a:t>
            </a:fld>
            <a:endParaRPr lang="de-DE"/>
          </a:p>
        </p:txBody>
      </p:sp>
    </p:spTree>
    <p:extLst>
      <p:ext uri="{BB962C8B-B14F-4D97-AF65-F5344CB8AC3E}">
        <p14:creationId xmlns:p14="http://schemas.microsoft.com/office/powerpoint/2010/main" val="848565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1ABD8DDA-7ABB-4EEE-A499-52865F13991B}" type="datetimeFigureOut">
              <a:rPr lang="de-DE" smtClean="0"/>
              <a:t>24.06.2024</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092EEAAC-F40F-45FC-8441-1E60BD55A7F5}" type="slidenum">
              <a:rPr lang="de-DE" smtClean="0"/>
              <a:t>‹Nr.›</a:t>
            </a:fld>
            <a:endParaRPr lang="de-DE"/>
          </a:p>
        </p:txBody>
      </p:sp>
    </p:spTree>
    <p:extLst>
      <p:ext uri="{BB962C8B-B14F-4D97-AF65-F5344CB8AC3E}">
        <p14:creationId xmlns:p14="http://schemas.microsoft.com/office/powerpoint/2010/main" val="2501287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1ABD8DDA-7ABB-4EEE-A499-52865F13991B}" type="datetimeFigureOut">
              <a:rPr lang="de-DE" smtClean="0"/>
              <a:t>24.06.2024</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092EEAAC-F40F-45FC-8441-1E60BD55A7F5}" type="slidenum">
              <a:rPr lang="de-DE" smtClean="0"/>
              <a:t>‹Nr.›</a:t>
            </a:fld>
            <a:endParaRPr lang="de-DE"/>
          </a:p>
        </p:txBody>
      </p:sp>
    </p:spTree>
    <p:extLst>
      <p:ext uri="{BB962C8B-B14F-4D97-AF65-F5344CB8AC3E}">
        <p14:creationId xmlns:p14="http://schemas.microsoft.com/office/powerpoint/2010/main" val="154652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ABD8DDA-7ABB-4EEE-A499-52865F13991B}" type="datetimeFigureOut">
              <a:rPr lang="de-DE" smtClean="0"/>
              <a:t>24.06.2024</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092EEAAC-F40F-45FC-8441-1E60BD55A7F5}" type="slidenum">
              <a:rPr lang="de-DE" smtClean="0"/>
              <a:t>‹Nr.›</a:t>
            </a:fld>
            <a:endParaRPr lang="de-DE"/>
          </a:p>
        </p:txBody>
      </p:sp>
    </p:spTree>
    <p:extLst>
      <p:ext uri="{BB962C8B-B14F-4D97-AF65-F5344CB8AC3E}">
        <p14:creationId xmlns:p14="http://schemas.microsoft.com/office/powerpoint/2010/main" val="166066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1ABD8DDA-7ABB-4EEE-A499-52865F13991B}" type="datetimeFigureOut">
              <a:rPr lang="de-DE" smtClean="0"/>
              <a:t>24.06.2024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92EEAAC-F40F-45FC-8441-1E60BD55A7F5}" type="slidenum">
              <a:rPr lang="de-DE" smtClean="0"/>
              <a:t>‹Nr.›</a:t>
            </a:fld>
            <a:endParaRPr lang="de-DE"/>
          </a:p>
        </p:txBody>
      </p:sp>
    </p:spTree>
    <p:extLst>
      <p:ext uri="{BB962C8B-B14F-4D97-AF65-F5344CB8AC3E}">
        <p14:creationId xmlns:p14="http://schemas.microsoft.com/office/powerpoint/2010/main" val="23415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1ABD8DDA-7ABB-4EEE-A499-52865F13991B}" type="datetimeFigureOut">
              <a:rPr lang="de-DE" smtClean="0"/>
              <a:t>24.06.2024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92EEAAC-F40F-45FC-8441-1E60BD55A7F5}" type="slidenum">
              <a:rPr lang="de-DE" smtClean="0"/>
              <a:t>‹Nr.›</a:t>
            </a:fld>
            <a:endParaRPr lang="de-DE"/>
          </a:p>
        </p:txBody>
      </p:sp>
    </p:spTree>
    <p:extLst>
      <p:ext uri="{BB962C8B-B14F-4D97-AF65-F5344CB8AC3E}">
        <p14:creationId xmlns:p14="http://schemas.microsoft.com/office/powerpoint/2010/main" val="608963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ABD8DDA-7ABB-4EEE-A499-52865F13991B}" type="datetimeFigureOut">
              <a:rPr lang="de-DE" smtClean="0"/>
              <a:t>24.06.2024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92EEAAC-F40F-45FC-8441-1E60BD55A7F5}" type="slidenum">
              <a:rPr lang="de-DE" smtClean="0"/>
              <a:t>‹Nr.›</a:t>
            </a:fld>
            <a:endParaRPr lang="de-DE"/>
          </a:p>
        </p:txBody>
      </p:sp>
    </p:spTree>
    <p:extLst>
      <p:ext uri="{BB962C8B-B14F-4D97-AF65-F5344CB8AC3E}">
        <p14:creationId xmlns:p14="http://schemas.microsoft.com/office/powerpoint/2010/main" val="1882453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1ABD8DDA-7ABB-4EEE-A499-52865F13991B}" type="datetimeFigureOut">
              <a:rPr lang="de-DE" smtClean="0"/>
              <a:t>24.06.2024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92EEAAC-F40F-45FC-8441-1E60BD55A7F5}" type="slidenum">
              <a:rPr lang="de-DE" smtClean="0"/>
              <a:t>‹Nr.›</a:t>
            </a:fld>
            <a:endParaRPr lang="de-DE"/>
          </a:p>
        </p:txBody>
      </p:sp>
    </p:spTree>
    <p:extLst>
      <p:ext uri="{BB962C8B-B14F-4D97-AF65-F5344CB8AC3E}">
        <p14:creationId xmlns:p14="http://schemas.microsoft.com/office/powerpoint/2010/main" val="2104565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BD8DDA-7ABB-4EEE-A499-52865F13991B}" type="datetimeFigureOut">
              <a:rPr lang="de-DE" smtClean="0"/>
              <a:t>24.06.2024</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2EEAAC-F40F-45FC-8441-1E60BD55A7F5}" type="slidenum">
              <a:rPr lang="de-DE" smtClean="0"/>
              <a:t>‹Nr.›</a:t>
            </a:fld>
            <a:endParaRPr lang="de-DE"/>
          </a:p>
        </p:txBody>
      </p:sp>
    </p:spTree>
    <p:extLst>
      <p:ext uri="{BB962C8B-B14F-4D97-AF65-F5344CB8AC3E}">
        <p14:creationId xmlns:p14="http://schemas.microsoft.com/office/powerpoint/2010/main" val="2275484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gif"/><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de-DE" dirty="0" smtClean="0"/>
              <a:t/>
            </a:r>
            <a:br>
              <a:rPr lang="de-DE" dirty="0" smtClean="0"/>
            </a:br>
            <a:r>
              <a:rPr lang="de-DE" dirty="0" smtClean="0"/>
              <a:t>Rechnerstrukturen auf dem Prüfstand</a:t>
            </a:r>
            <a:endParaRPr lang="de-DE" dirty="0"/>
          </a:p>
        </p:txBody>
      </p:sp>
      <p:sp>
        <p:nvSpPr>
          <p:cNvPr id="3" name="Untertitel 2"/>
          <p:cNvSpPr>
            <a:spLocks noGrp="1"/>
          </p:cNvSpPr>
          <p:nvPr>
            <p:ph type="subTitle" idx="1"/>
          </p:nvPr>
        </p:nvSpPr>
        <p:spPr/>
        <p:txBody>
          <a:bodyPr/>
          <a:lstStyle/>
          <a:p>
            <a:endParaRPr lang="de-DE" dirty="0" smtClean="0"/>
          </a:p>
          <a:p>
            <a:r>
              <a:rPr lang="de-DE" dirty="0" smtClean="0"/>
              <a:t>von Neumann – Architektur</a:t>
            </a:r>
          </a:p>
          <a:p>
            <a:r>
              <a:rPr lang="de-DE" dirty="0" smtClean="0"/>
              <a:t>Harvard-Architektur</a:t>
            </a:r>
            <a:endParaRPr lang="de-DE" dirty="0"/>
          </a:p>
        </p:txBody>
      </p:sp>
    </p:spTree>
    <p:extLst>
      <p:ext uri="{BB962C8B-B14F-4D97-AF65-F5344CB8AC3E}">
        <p14:creationId xmlns:p14="http://schemas.microsoft.com/office/powerpoint/2010/main" val="25345909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Rechner als System</a:t>
            </a:r>
            <a:endParaRPr lang="de-DE" dirty="0"/>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7086893" cy="4351338"/>
          </a:xfrm>
        </p:spPr>
      </p:pic>
      <p:sp>
        <p:nvSpPr>
          <p:cNvPr id="5" name="Textfeld 4"/>
          <p:cNvSpPr txBox="1"/>
          <p:nvPr/>
        </p:nvSpPr>
        <p:spPr>
          <a:xfrm>
            <a:off x="8217074" y="1690688"/>
            <a:ext cx="3018773" cy="3139321"/>
          </a:xfrm>
          <a:prstGeom prst="rect">
            <a:avLst/>
          </a:prstGeom>
          <a:noFill/>
        </p:spPr>
        <p:txBody>
          <a:bodyPr wrap="square" rtlCol="0">
            <a:spAutoFit/>
          </a:bodyPr>
          <a:lstStyle/>
          <a:p>
            <a:r>
              <a:rPr lang="de-DE" dirty="0" smtClean="0"/>
              <a:t>Wenn man den Rechner als Blackbox betrachtet und schauen was er als Eingabe erhält und als Ausgabe zurückgibt, kommen wir zu dem Schluss dass die Eingabe und die Ausgabe nichts anderes als Daten sind und damit die Blackbox eine Datenverarbeitungsmaschine ist.</a:t>
            </a:r>
            <a:endParaRPr lang="de-DE" dirty="0"/>
          </a:p>
        </p:txBody>
      </p:sp>
    </p:spTree>
    <p:extLst>
      <p:ext uri="{BB962C8B-B14F-4D97-AF65-F5344CB8AC3E}">
        <p14:creationId xmlns:p14="http://schemas.microsoft.com/office/powerpoint/2010/main" val="3316981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Rechner vs. Mikrowelle</a:t>
            </a:r>
            <a:endParaRPr lang="de-DE" dirty="0"/>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576920"/>
            <a:ext cx="2143125" cy="2143125"/>
          </a:xfrm>
        </p:spPr>
      </p:pic>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8886" y="1576919"/>
            <a:ext cx="2143125" cy="2143125"/>
          </a:xfrm>
          <a:prstGeom prst="rect">
            <a:avLst/>
          </a:prstGeom>
        </p:spPr>
      </p:pic>
      <p:sp>
        <p:nvSpPr>
          <p:cNvPr id="8" name="Textfeld 7"/>
          <p:cNvSpPr txBox="1"/>
          <p:nvPr/>
        </p:nvSpPr>
        <p:spPr>
          <a:xfrm>
            <a:off x="838200" y="3808053"/>
            <a:ext cx="3594970" cy="1477328"/>
          </a:xfrm>
          <a:prstGeom prst="rect">
            <a:avLst/>
          </a:prstGeom>
          <a:noFill/>
        </p:spPr>
        <p:txBody>
          <a:bodyPr wrap="square" rtlCol="0">
            <a:spAutoFit/>
          </a:bodyPr>
          <a:lstStyle/>
          <a:p>
            <a:pPr marL="285750" indent="-285750">
              <a:buFont typeface="Arial" panose="020B0604020202020204" pitchFamily="34" charset="0"/>
              <a:buChar char="•"/>
            </a:pPr>
            <a:r>
              <a:rPr lang="de-DE" dirty="0" smtClean="0"/>
              <a:t>Haben eine feste und unveränderliche Anzahl von Programmen</a:t>
            </a:r>
          </a:p>
          <a:p>
            <a:endParaRPr lang="de-DE" dirty="0" smtClean="0"/>
          </a:p>
          <a:p>
            <a:pPr marL="285750" indent="-285750">
              <a:buFont typeface="Arial" panose="020B0604020202020204" pitchFamily="34" charset="0"/>
              <a:buChar char="•"/>
            </a:pPr>
            <a:r>
              <a:rPr lang="de-DE" dirty="0" smtClean="0"/>
              <a:t>Nicht programmierbar</a:t>
            </a:r>
            <a:endParaRPr lang="de-DE" dirty="0"/>
          </a:p>
        </p:txBody>
      </p:sp>
      <p:sp>
        <p:nvSpPr>
          <p:cNvPr id="9" name="Pfeil nach links und rechts 8"/>
          <p:cNvSpPr/>
          <p:nvPr/>
        </p:nvSpPr>
        <p:spPr>
          <a:xfrm>
            <a:off x="4020855" y="2392471"/>
            <a:ext cx="3569918" cy="60125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p:cNvSpPr txBox="1"/>
          <p:nvPr/>
        </p:nvSpPr>
        <p:spPr>
          <a:xfrm>
            <a:off x="6917041" y="3695504"/>
            <a:ext cx="3594970" cy="1200329"/>
          </a:xfrm>
          <a:prstGeom prst="rect">
            <a:avLst/>
          </a:prstGeom>
          <a:noFill/>
        </p:spPr>
        <p:txBody>
          <a:bodyPr wrap="square" rtlCol="0">
            <a:spAutoFit/>
          </a:bodyPr>
          <a:lstStyle/>
          <a:p>
            <a:pPr marL="285750" indent="-285750">
              <a:buFont typeface="Arial" panose="020B0604020202020204" pitchFamily="34" charset="0"/>
              <a:buChar char="•"/>
            </a:pPr>
            <a:r>
              <a:rPr lang="de-DE" dirty="0" smtClean="0"/>
              <a:t>Haben beliebig viele verschiedene Programme </a:t>
            </a:r>
          </a:p>
          <a:p>
            <a:endParaRPr lang="de-DE" dirty="0" smtClean="0"/>
          </a:p>
          <a:p>
            <a:pPr marL="285750" indent="-285750">
              <a:buFont typeface="Arial" panose="020B0604020202020204" pitchFamily="34" charset="0"/>
              <a:buChar char="•"/>
            </a:pPr>
            <a:r>
              <a:rPr lang="de-DE" dirty="0" smtClean="0"/>
              <a:t>sind programmierbar</a:t>
            </a:r>
            <a:endParaRPr lang="de-DE" dirty="0"/>
          </a:p>
        </p:txBody>
      </p:sp>
      <p:sp>
        <p:nvSpPr>
          <p:cNvPr id="11" name="Textfeld 10"/>
          <p:cNvSpPr txBox="1"/>
          <p:nvPr/>
        </p:nvSpPr>
        <p:spPr>
          <a:xfrm rot="20456386">
            <a:off x="4108538" y="2371826"/>
            <a:ext cx="3757808" cy="369332"/>
          </a:xfrm>
          <a:prstGeom prst="rect">
            <a:avLst/>
          </a:prstGeom>
          <a:noFill/>
        </p:spPr>
        <p:txBody>
          <a:bodyPr wrap="square" rtlCol="0">
            <a:spAutoFit/>
          </a:bodyPr>
          <a:lstStyle/>
          <a:p>
            <a:r>
              <a:rPr lang="de-DE" dirty="0" smtClean="0">
                <a:solidFill>
                  <a:srgbClr val="FF0000"/>
                </a:solidFill>
              </a:rPr>
              <a:t>Sind also flexibler als Mikrowellen</a:t>
            </a:r>
          </a:p>
        </p:txBody>
      </p:sp>
    </p:spTree>
    <p:extLst>
      <p:ext uri="{BB962C8B-B14F-4D97-AF65-F5344CB8AC3E}">
        <p14:creationId xmlns:p14="http://schemas.microsoft.com/office/powerpoint/2010/main" val="272519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9"/>
                                        </p:tgtEl>
                                      </p:cBhvr>
                                    </p:animEffect>
                                    <p:set>
                                      <p:cBhvr>
                                        <p:cTn id="7" dur="1" fill="hold">
                                          <p:stCondLst>
                                            <p:cond delay="19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Rechnerarchitektur</a:t>
            </a:r>
            <a:endParaRPr lang="de-DE" dirty="0"/>
          </a:p>
        </p:txBody>
      </p:sp>
      <p:sp>
        <p:nvSpPr>
          <p:cNvPr id="3" name="Inhaltsplatzhalter 2"/>
          <p:cNvSpPr>
            <a:spLocks noGrp="1"/>
          </p:cNvSpPr>
          <p:nvPr>
            <p:ph idx="1"/>
          </p:nvPr>
        </p:nvSpPr>
        <p:spPr/>
        <p:txBody>
          <a:bodyPr/>
          <a:lstStyle/>
          <a:p>
            <a:r>
              <a:rPr lang="de-DE" dirty="0" smtClean="0"/>
              <a:t>Definition früher: Satz an Maschinenbefehlen, die dem Rechner zur Verfügung stehen</a:t>
            </a:r>
          </a:p>
          <a:p>
            <a:r>
              <a:rPr lang="de-DE" dirty="0" smtClean="0">
                <a:solidFill>
                  <a:srgbClr val="FF0000"/>
                </a:solidFill>
              </a:rPr>
              <a:t>Aber: </a:t>
            </a:r>
            <a:r>
              <a:rPr lang="de-DE" dirty="0" smtClean="0"/>
              <a:t>einbinden von Maschinenbefehlen ist von anderen Dingen abhängig</a:t>
            </a:r>
          </a:p>
          <a:p>
            <a:pPr lvl="1"/>
            <a:r>
              <a:rPr lang="de-DE" dirty="0" smtClean="0"/>
              <a:t>Rechnerstruktur: Art der Hardwareverknüpfung (</a:t>
            </a:r>
            <a:r>
              <a:rPr lang="de-DE" dirty="0" smtClean="0">
                <a:hlinkClick r:id="rId2" action="ppaction://hlinksldjump"/>
              </a:rPr>
              <a:t>SATA langsamer als PCIe</a:t>
            </a:r>
            <a:r>
              <a:rPr lang="de-DE" dirty="0" smtClean="0"/>
              <a:t>)</a:t>
            </a:r>
          </a:p>
          <a:p>
            <a:pPr lvl="1"/>
            <a:r>
              <a:rPr lang="de-DE" dirty="0" smtClean="0"/>
              <a:t>Rechnerorganisation: zeitabhängige Wechselwirkung zwischen Komponenten und deren Steuerung</a:t>
            </a:r>
          </a:p>
          <a:p>
            <a:pPr lvl="1"/>
            <a:r>
              <a:rPr lang="de-DE" dirty="0" smtClean="0"/>
              <a:t>Rechnerrealisierung: logischer Entwurf und physischer Aufbau der PC-Komponenten</a:t>
            </a:r>
          </a:p>
        </p:txBody>
      </p:sp>
    </p:spTree>
    <p:extLst>
      <p:ext uri="{BB962C8B-B14F-4D97-AF65-F5344CB8AC3E}">
        <p14:creationId xmlns:p14="http://schemas.microsoft.com/office/powerpoint/2010/main" val="95020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Unterschied der SSD Anschlüsse</a:t>
            </a:r>
            <a:endParaRPr lang="de-DE" dirty="0"/>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2091619577"/>
              </p:ext>
            </p:extLst>
          </p:nvPr>
        </p:nvGraphicFramePr>
        <p:xfrm>
          <a:off x="838200" y="1825625"/>
          <a:ext cx="10515600" cy="331724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3099510988"/>
                    </a:ext>
                  </a:extLst>
                </a:gridCol>
                <a:gridCol w="2103120">
                  <a:extLst>
                    <a:ext uri="{9D8B030D-6E8A-4147-A177-3AD203B41FA5}">
                      <a16:colId xmlns:a16="http://schemas.microsoft.com/office/drawing/2014/main" val="4262565325"/>
                    </a:ext>
                  </a:extLst>
                </a:gridCol>
                <a:gridCol w="2103120">
                  <a:extLst>
                    <a:ext uri="{9D8B030D-6E8A-4147-A177-3AD203B41FA5}">
                      <a16:colId xmlns:a16="http://schemas.microsoft.com/office/drawing/2014/main" val="3436714728"/>
                    </a:ext>
                  </a:extLst>
                </a:gridCol>
                <a:gridCol w="2103120">
                  <a:extLst>
                    <a:ext uri="{9D8B030D-6E8A-4147-A177-3AD203B41FA5}">
                      <a16:colId xmlns:a16="http://schemas.microsoft.com/office/drawing/2014/main" val="2220668568"/>
                    </a:ext>
                  </a:extLst>
                </a:gridCol>
                <a:gridCol w="2103120">
                  <a:extLst>
                    <a:ext uri="{9D8B030D-6E8A-4147-A177-3AD203B41FA5}">
                      <a16:colId xmlns:a16="http://schemas.microsoft.com/office/drawing/2014/main" val="151837932"/>
                    </a:ext>
                  </a:extLst>
                </a:gridCol>
              </a:tblGrid>
              <a:tr h="370840">
                <a:tc>
                  <a:txBody>
                    <a:bodyPr/>
                    <a:lstStyle/>
                    <a:p>
                      <a:endParaRPr lang="de-DE" dirty="0"/>
                    </a:p>
                  </a:txBody>
                  <a:tcPr/>
                </a:tc>
                <a:tc>
                  <a:txBody>
                    <a:bodyPr/>
                    <a:lstStyle/>
                    <a:p>
                      <a:pPr algn="ctr"/>
                      <a:r>
                        <a:rPr lang="de-DE" dirty="0" smtClean="0"/>
                        <a:t>2,5‘‘ SATA</a:t>
                      </a:r>
                      <a:endParaRPr lang="de-DE" dirty="0"/>
                    </a:p>
                  </a:txBody>
                  <a:tcPr/>
                </a:tc>
                <a:tc>
                  <a:txBody>
                    <a:bodyPr/>
                    <a:lstStyle/>
                    <a:p>
                      <a:pPr algn="ctr"/>
                      <a:r>
                        <a:rPr lang="de-DE" dirty="0" smtClean="0"/>
                        <a:t>M.2 SATA</a:t>
                      </a:r>
                      <a:endParaRPr lang="de-DE" dirty="0"/>
                    </a:p>
                  </a:txBody>
                  <a:tcPr/>
                </a:tc>
                <a:tc>
                  <a:txBody>
                    <a:bodyPr/>
                    <a:lstStyle/>
                    <a:p>
                      <a:pPr algn="ctr"/>
                      <a:r>
                        <a:rPr lang="de-DE" dirty="0" smtClean="0"/>
                        <a:t>M.2 NVMe</a:t>
                      </a:r>
                      <a:endParaRPr lang="de-DE" dirty="0"/>
                    </a:p>
                  </a:txBody>
                  <a:tcPr/>
                </a:tc>
                <a:tc>
                  <a:txBody>
                    <a:bodyPr/>
                    <a:lstStyle/>
                    <a:p>
                      <a:pPr algn="ctr"/>
                      <a:r>
                        <a:rPr lang="de-DE" dirty="0" smtClean="0"/>
                        <a:t>PCIe NVMe</a:t>
                      </a:r>
                      <a:endParaRPr lang="de-DE" dirty="0"/>
                    </a:p>
                  </a:txBody>
                  <a:tcPr/>
                </a:tc>
                <a:extLst>
                  <a:ext uri="{0D108BD9-81ED-4DB2-BD59-A6C34878D82A}">
                    <a16:rowId xmlns:a16="http://schemas.microsoft.com/office/drawing/2014/main" val="1187579669"/>
                  </a:ext>
                </a:extLst>
              </a:tr>
              <a:tr h="370840">
                <a:tc>
                  <a:txBody>
                    <a:bodyPr/>
                    <a:lstStyle/>
                    <a:p>
                      <a:endParaRPr lang="de-DE" dirty="0"/>
                    </a:p>
                  </a:txBody>
                  <a:tcPr/>
                </a:tc>
                <a:tc>
                  <a:txBody>
                    <a:bodyPr/>
                    <a:lstStyle/>
                    <a:p>
                      <a:pPr algn="ctr"/>
                      <a:endParaRPr lang="de-DE" dirty="0" smtClean="0"/>
                    </a:p>
                    <a:p>
                      <a:pPr algn="ctr"/>
                      <a:endParaRPr lang="de-DE" dirty="0" smtClean="0"/>
                    </a:p>
                    <a:p>
                      <a:pPr algn="ctr"/>
                      <a:endParaRPr lang="de-DE" dirty="0" smtClean="0"/>
                    </a:p>
                    <a:p>
                      <a:pPr algn="ctr"/>
                      <a:endParaRPr lang="de-DE" dirty="0" smtClean="0"/>
                    </a:p>
                    <a:p>
                      <a:pPr algn="ctr"/>
                      <a:endParaRPr lang="de-DE" dirty="0"/>
                    </a:p>
                  </a:txBody>
                  <a:tcPr/>
                </a:tc>
                <a:tc>
                  <a:txBody>
                    <a:bodyPr/>
                    <a:lstStyle/>
                    <a:p>
                      <a:pPr algn="ctr"/>
                      <a:endParaRPr lang="de-DE" dirty="0"/>
                    </a:p>
                  </a:txBody>
                  <a:tcPr/>
                </a:tc>
                <a:tc>
                  <a:txBody>
                    <a:bodyPr/>
                    <a:lstStyle/>
                    <a:p>
                      <a:pPr algn="ctr"/>
                      <a:endParaRPr lang="de-DE" dirty="0"/>
                    </a:p>
                  </a:txBody>
                  <a:tcPr/>
                </a:tc>
                <a:tc>
                  <a:txBody>
                    <a:bodyPr/>
                    <a:lstStyle/>
                    <a:p>
                      <a:pPr algn="ctr"/>
                      <a:endParaRPr lang="de-DE" dirty="0"/>
                    </a:p>
                  </a:txBody>
                  <a:tcPr/>
                </a:tc>
                <a:extLst>
                  <a:ext uri="{0D108BD9-81ED-4DB2-BD59-A6C34878D82A}">
                    <a16:rowId xmlns:a16="http://schemas.microsoft.com/office/drawing/2014/main" val="2063035905"/>
                  </a:ext>
                </a:extLst>
              </a:tr>
              <a:tr h="370840">
                <a:tc>
                  <a:txBody>
                    <a:bodyPr/>
                    <a:lstStyle/>
                    <a:p>
                      <a:r>
                        <a:rPr lang="de-DE" dirty="0" smtClean="0"/>
                        <a:t>Formfaktor</a:t>
                      </a:r>
                      <a:endParaRPr lang="de-DE" dirty="0"/>
                    </a:p>
                  </a:txBody>
                  <a:tcPr/>
                </a:tc>
                <a:tc>
                  <a:txBody>
                    <a:bodyPr/>
                    <a:lstStyle/>
                    <a:p>
                      <a:pPr algn="ctr"/>
                      <a:r>
                        <a:rPr lang="de-DE" dirty="0" smtClean="0"/>
                        <a:t>2,5‘‘</a:t>
                      </a:r>
                      <a:endParaRPr lang="de-DE" dirty="0"/>
                    </a:p>
                  </a:txBody>
                  <a:tcPr/>
                </a:tc>
                <a:tc gridSpan="2">
                  <a:txBody>
                    <a:bodyPr/>
                    <a:lstStyle/>
                    <a:p>
                      <a:pPr algn="ctr"/>
                      <a:r>
                        <a:rPr lang="de-DE" dirty="0" smtClean="0"/>
                        <a:t>M.2 (2. Generation, „</a:t>
                      </a:r>
                      <a:r>
                        <a:rPr lang="de-DE" dirty="0" err="1" smtClean="0"/>
                        <a:t>MiniSATA</a:t>
                      </a:r>
                      <a:r>
                        <a:rPr lang="de-DE" dirty="0" smtClean="0"/>
                        <a:t>)</a:t>
                      </a:r>
                      <a:endParaRPr lang="de-DE" dirty="0"/>
                    </a:p>
                  </a:txBody>
                  <a:tcPr/>
                </a:tc>
                <a:tc hMerge="1">
                  <a:txBody>
                    <a:bodyPr/>
                    <a:lstStyle/>
                    <a:p>
                      <a:endParaRPr lang="de-DE" dirty="0"/>
                    </a:p>
                  </a:txBody>
                  <a:tcPr/>
                </a:tc>
                <a:tc>
                  <a:txBody>
                    <a:bodyPr/>
                    <a:lstStyle/>
                    <a:p>
                      <a:pPr algn="ctr"/>
                      <a:r>
                        <a:rPr lang="de-DE" dirty="0" smtClean="0"/>
                        <a:t>PCIe</a:t>
                      </a:r>
                      <a:endParaRPr lang="de-DE" dirty="0"/>
                    </a:p>
                  </a:txBody>
                  <a:tcPr/>
                </a:tc>
                <a:extLst>
                  <a:ext uri="{0D108BD9-81ED-4DB2-BD59-A6C34878D82A}">
                    <a16:rowId xmlns:a16="http://schemas.microsoft.com/office/drawing/2014/main" val="2164458959"/>
                  </a:ext>
                </a:extLst>
              </a:tr>
              <a:tr h="370840">
                <a:tc>
                  <a:txBody>
                    <a:bodyPr/>
                    <a:lstStyle/>
                    <a:p>
                      <a:r>
                        <a:rPr lang="de-DE" dirty="0" smtClean="0"/>
                        <a:t>Anschluss</a:t>
                      </a:r>
                      <a:endParaRPr lang="de-DE" dirty="0"/>
                    </a:p>
                  </a:txBody>
                  <a:tcPr/>
                </a:tc>
                <a:tc>
                  <a:txBody>
                    <a:bodyPr/>
                    <a:lstStyle/>
                    <a:p>
                      <a:pPr algn="ctr"/>
                      <a:r>
                        <a:rPr lang="de-DE" dirty="0" smtClean="0">
                          <a:solidFill>
                            <a:srgbClr val="00B050"/>
                          </a:solidFill>
                        </a:rPr>
                        <a:t>SATA</a:t>
                      </a:r>
                      <a:endParaRPr lang="de-DE" dirty="0">
                        <a:solidFill>
                          <a:srgbClr val="00B050"/>
                        </a:solidFill>
                      </a:endParaRPr>
                    </a:p>
                  </a:txBody>
                  <a:tcPr/>
                </a:tc>
                <a:tc gridSpan="2">
                  <a:txBody>
                    <a:bodyPr/>
                    <a:lstStyle/>
                    <a:p>
                      <a:pPr algn="ctr"/>
                      <a:r>
                        <a:rPr lang="de-DE" dirty="0" smtClean="0">
                          <a:solidFill>
                            <a:srgbClr val="7030A0"/>
                          </a:solidFill>
                        </a:rPr>
                        <a:t>M.2</a:t>
                      </a:r>
                      <a:r>
                        <a:rPr lang="de-DE" dirty="0" smtClean="0"/>
                        <a:t> </a:t>
                      </a:r>
                      <a:endParaRPr lang="de-DE" dirty="0"/>
                    </a:p>
                  </a:txBody>
                  <a:tcPr/>
                </a:tc>
                <a:tc hMerge="1">
                  <a:txBody>
                    <a:bodyPr/>
                    <a:lstStyle/>
                    <a:p>
                      <a:endParaRPr lang="de-DE" dirty="0"/>
                    </a:p>
                  </a:txBody>
                  <a:tcPr/>
                </a:tc>
                <a:tc>
                  <a:txBody>
                    <a:bodyPr/>
                    <a:lstStyle/>
                    <a:p>
                      <a:pPr algn="ctr"/>
                      <a:r>
                        <a:rPr lang="de-DE" dirty="0" smtClean="0">
                          <a:solidFill>
                            <a:srgbClr val="00B0F0"/>
                          </a:solidFill>
                        </a:rPr>
                        <a:t>PCIe</a:t>
                      </a:r>
                      <a:endParaRPr lang="de-DE" dirty="0">
                        <a:solidFill>
                          <a:srgbClr val="00B0F0"/>
                        </a:solidFill>
                      </a:endParaRPr>
                    </a:p>
                  </a:txBody>
                  <a:tcPr/>
                </a:tc>
                <a:extLst>
                  <a:ext uri="{0D108BD9-81ED-4DB2-BD59-A6C34878D82A}">
                    <a16:rowId xmlns:a16="http://schemas.microsoft.com/office/drawing/2014/main" val="3902091256"/>
                  </a:ext>
                </a:extLst>
              </a:tr>
              <a:tr h="370840">
                <a:tc>
                  <a:txBody>
                    <a:bodyPr/>
                    <a:lstStyle/>
                    <a:p>
                      <a:r>
                        <a:rPr lang="de-DE" dirty="0" smtClean="0"/>
                        <a:t>Technologie</a:t>
                      </a:r>
                      <a:endParaRPr lang="de-DE" dirty="0"/>
                    </a:p>
                  </a:txBody>
                  <a:tcPr/>
                </a:tc>
                <a:tc gridSpan="2">
                  <a:txBody>
                    <a:bodyPr/>
                    <a:lstStyle/>
                    <a:p>
                      <a:pPr algn="ctr"/>
                      <a:r>
                        <a:rPr lang="de-DE" dirty="0" smtClean="0">
                          <a:solidFill>
                            <a:srgbClr val="00B050"/>
                          </a:solidFill>
                        </a:rPr>
                        <a:t>SATA</a:t>
                      </a:r>
                      <a:endParaRPr lang="de-DE" dirty="0">
                        <a:solidFill>
                          <a:srgbClr val="00B050"/>
                        </a:solidFill>
                      </a:endParaRPr>
                    </a:p>
                  </a:txBody>
                  <a:tcPr/>
                </a:tc>
                <a:tc hMerge="1">
                  <a:txBody>
                    <a:bodyPr/>
                    <a:lstStyle/>
                    <a:p>
                      <a:endParaRPr lang="de-DE" dirty="0"/>
                    </a:p>
                  </a:txBody>
                  <a:tcPr/>
                </a:tc>
                <a:tc gridSpan="2">
                  <a:txBody>
                    <a:bodyPr/>
                    <a:lstStyle/>
                    <a:p>
                      <a:pPr algn="ctr"/>
                      <a:r>
                        <a:rPr lang="de-DE" dirty="0" smtClean="0">
                          <a:solidFill>
                            <a:srgbClr val="FF0000"/>
                          </a:solidFill>
                        </a:rPr>
                        <a:t>NVMe</a:t>
                      </a:r>
                      <a:endParaRPr lang="de-DE" dirty="0">
                        <a:solidFill>
                          <a:srgbClr val="FF0000"/>
                        </a:solidFill>
                      </a:endParaRPr>
                    </a:p>
                  </a:txBody>
                  <a:tcPr/>
                </a:tc>
                <a:tc hMerge="1">
                  <a:txBody>
                    <a:bodyPr/>
                    <a:lstStyle/>
                    <a:p>
                      <a:endParaRPr lang="de-DE" dirty="0"/>
                    </a:p>
                  </a:txBody>
                  <a:tcPr/>
                </a:tc>
                <a:extLst>
                  <a:ext uri="{0D108BD9-81ED-4DB2-BD59-A6C34878D82A}">
                    <a16:rowId xmlns:a16="http://schemas.microsoft.com/office/drawing/2014/main" val="892831677"/>
                  </a:ext>
                </a:extLst>
              </a:tr>
              <a:tr h="370840">
                <a:tc>
                  <a:txBody>
                    <a:bodyPr/>
                    <a:lstStyle/>
                    <a:p>
                      <a:r>
                        <a:rPr lang="de-DE" dirty="0" smtClean="0"/>
                        <a:t>Übertragungsraten*</a:t>
                      </a:r>
                      <a:endParaRPr lang="de-DE" dirty="0"/>
                    </a:p>
                  </a:txBody>
                  <a:tcPr/>
                </a:tc>
                <a:tc gridSpan="2">
                  <a:txBody>
                    <a:bodyPr/>
                    <a:lstStyle/>
                    <a:p>
                      <a:pPr algn="ctr"/>
                      <a:r>
                        <a:rPr lang="de-DE" dirty="0" smtClean="0"/>
                        <a:t>500 – 600 MB/s</a:t>
                      </a:r>
                      <a:endParaRPr lang="de-DE" dirty="0"/>
                    </a:p>
                  </a:txBody>
                  <a:tcPr/>
                </a:tc>
                <a:tc hMerge="1">
                  <a:txBody>
                    <a:bodyPr/>
                    <a:lstStyle/>
                    <a:p>
                      <a:pPr algn="ctr"/>
                      <a:endParaRPr lang="de-DE" dirty="0"/>
                    </a:p>
                  </a:txBody>
                  <a:tcPr/>
                </a:tc>
                <a:tc gridSpan="2">
                  <a:txBody>
                    <a:bodyPr/>
                    <a:lstStyle/>
                    <a:p>
                      <a:pPr algn="ctr"/>
                      <a:r>
                        <a:rPr lang="de-DE" dirty="0" smtClean="0"/>
                        <a:t>1000 – 7000 MB/s</a:t>
                      </a:r>
                      <a:endParaRPr lang="de-DE" dirty="0"/>
                    </a:p>
                  </a:txBody>
                  <a:tcPr/>
                </a:tc>
                <a:tc hMerge="1">
                  <a:txBody>
                    <a:bodyPr/>
                    <a:lstStyle/>
                    <a:p>
                      <a:pPr algn="ctr"/>
                      <a:endParaRPr lang="de-DE" dirty="0"/>
                    </a:p>
                  </a:txBody>
                  <a:tcPr/>
                </a:tc>
                <a:extLst>
                  <a:ext uri="{0D108BD9-81ED-4DB2-BD59-A6C34878D82A}">
                    <a16:rowId xmlns:a16="http://schemas.microsoft.com/office/drawing/2014/main" val="1247265843"/>
                  </a:ext>
                </a:extLst>
              </a:tr>
            </a:tbl>
          </a:graphicData>
        </a:graphic>
      </p:graphicFrame>
      <p:pic>
        <p:nvPicPr>
          <p:cNvPr id="5" name="Grafik 4"/>
          <p:cNvPicPr>
            <a:picLocks noChangeAspect="1"/>
          </p:cNvPicPr>
          <p:nvPr/>
        </p:nvPicPr>
        <p:blipFill>
          <a:blip r:embed="rId2"/>
          <a:stretch>
            <a:fillRect/>
          </a:stretch>
        </p:blipFill>
        <p:spPr>
          <a:xfrm>
            <a:off x="3034798" y="2219511"/>
            <a:ext cx="1944911" cy="1371587"/>
          </a:xfrm>
          <a:prstGeom prst="rect">
            <a:avLst/>
          </a:prstGeom>
        </p:spPr>
      </p:pic>
      <p:pic>
        <p:nvPicPr>
          <p:cNvPr id="7" name="Grafik 6"/>
          <p:cNvPicPr>
            <a:picLocks noChangeAspect="1"/>
          </p:cNvPicPr>
          <p:nvPr/>
        </p:nvPicPr>
        <p:blipFill>
          <a:blip r:embed="rId3"/>
          <a:stretch>
            <a:fillRect/>
          </a:stretch>
        </p:blipFill>
        <p:spPr>
          <a:xfrm>
            <a:off x="5247857" y="2564285"/>
            <a:ext cx="1813069" cy="511424"/>
          </a:xfrm>
          <a:prstGeom prst="rect">
            <a:avLst/>
          </a:prstGeom>
        </p:spPr>
      </p:pic>
      <p:pic>
        <p:nvPicPr>
          <p:cNvPr id="8" name="Grafik 7"/>
          <p:cNvPicPr>
            <a:picLocks noChangeAspect="1"/>
          </p:cNvPicPr>
          <p:nvPr/>
        </p:nvPicPr>
        <p:blipFill>
          <a:blip r:embed="rId4"/>
          <a:stretch>
            <a:fillRect/>
          </a:stretch>
        </p:blipFill>
        <p:spPr>
          <a:xfrm>
            <a:off x="7232230" y="2511457"/>
            <a:ext cx="1903457" cy="528478"/>
          </a:xfrm>
          <a:prstGeom prst="rect">
            <a:avLst/>
          </a:prstGeom>
        </p:spPr>
      </p:pic>
      <p:pic>
        <p:nvPicPr>
          <p:cNvPr id="9" name="Grafik 8"/>
          <p:cNvPicPr>
            <a:picLocks noChangeAspect="1"/>
          </p:cNvPicPr>
          <p:nvPr/>
        </p:nvPicPr>
        <p:blipFill>
          <a:blip r:embed="rId5"/>
          <a:stretch>
            <a:fillRect/>
          </a:stretch>
        </p:blipFill>
        <p:spPr>
          <a:xfrm>
            <a:off x="9325752" y="2328381"/>
            <a:ext cx="1963214" cy="1029962"/>
          </a:xfrm>
          <a:prstGeom prst="rect">
            <a:avLst/>
          </a:prstGeom>
        </p:spPr>
      </p:pic>
      <p:sp>
        <p:nvSpPr>
          <p:cNvPr id="10" name="Textfeld 9"/>
          <p:cNvSpPr txBox="1"/>
          <p:nvPr/>
        </p:nvSpPr>
        <p:spPr>
          <a:xfrm>
            <a:off x="906087" y="5345084"/>
            <a:ext cx="10447713" cy="307777"/>
          </a:xfrm>
          <a:prstGeom prst="rect">
            <a:avLst/>
          </a:prstGeom>
          <a:noFill/>
        </p:spPr>
        <p:txBody>
          <a:bodyPr wrap="square" rtlCol="0">
            <a:spAutoFit/>
          </a:bodyPr>
          <a:lstStyle/>
          <a:p>
            <a:r>
              <a:rPr lang="de-DE" sz="1400" dirty="0" smtClean="0"/>
              <a:t>* Übertragungsraten werden grundsätzlich in Lese- und Schreibgeschwindigkeiten unterschieden. Lesegeschwindigkeit ist immer höher. </a:t>
            </a:r>
            <a:endParaRPr lang="de-DE" sz="1400" dirty="0"/>
          </a:p>
        </p:txBody>
      </p:sp>
    </p:spTree>
    <p:extLst>
      <p:ext uri="{BB962C8B-B14F-4D97-AF65-F5344CB8AC3E}">
        <p14:creationId xmlns:p14="http://schemas.microsoft.com/office/powerpoint/2010/main" val="685844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Konkrete Unterscheidung der M.2 SSDs</a:t>
            </a:r>
            <a:endParaRPr lang="de-DE" dirty="0"/>
          </a:p>
        </p:txBody>
      </p:sp>
      <p:pic>
        <p:nvPicPr>
          <p:cNvPr id="4" name="Inhaltsplatzhalter 3"/>
          <p:cNvPicPr>
            <a:picLocks noGrp="1" noChangeAspect="1"/>
          </p:cNvPicPr>
          <p:nvPr>
            <p:ph idx="1"/>
          </p:nvPr>
        </p:nvPicPr>
        <p:blipFill>
          <a:blip r:embed="rId2"/>
          <a:stretch>
            <a:fillRect/>
          </a:stretch>
        </p:blipFill>
        <p:spPr>
          <a:xfrm>
            <a:off x="1323937" y="2028334"/>
            <a:ext cx="3822197" cy="1751558"/>
          </a:xfrm>
          <a:prstGeom prst="rect">
            <a:avLst/>
          </a:prstGeom>
        </p:spPr>
      </p:pic>
      <p:sp>
        <p:nvSpPr>
          <p:cNvPr id="7" name="Textfeld 6"/>
          <p:cNvSpPr txBox="1"/>
          <p:nvPr/>
        </p:nvSpPr>
        <p:spPr>
          <a:xfrm>
            <a:off x="1905828" y="1690688"/>
            <a:ext cx="1717135" cy="369332"/>
          </a:xfrm>
          <a:prstGeom prst="rect">
            <a:avLst/>
          </a:prstGeom>
          <a:noFill/>
        </p:spPr>
        <p:txBody>
          <a:bodyPr wrap="square" rtlCol="0">
            <a:spAutoFit/>
          </a:bodyPr>
          <a:lstStyle/>
          <a:p>
            <a:r>
              <a:rPr lang="de-DE" dirty="0" smtClean="0">
                <a:solidFill>
                  <a:srgbClr val="00B050"/>
                </a:solidFill>
              </a:rPr>
              <a:t>SATA</a:t>
            </a:r>
            <a:endParaRPr lang="de-DE" dirty="0">
              <a:solidFill>
                <a:srgbClr val="00B050"/>
              </a:solidFill>
            </a:endParaRPr>
          </a:p>
        </p:txBody>
      </p:sp>
      <p:sp>
        <p:nvSpPr>
          <p:cNvPr id="8" name="Textfeld 7"/>
          <p:cNvSpPr txBox="1"/>
          <p:nvPr/>
        </p:nvSpPr>
        <p:spPr>
          <a:xfrm>
            <a:off x="3837151" y="1690688"/>
            <a:ext cx="1717135" cy="369332"/>
          </a:xfrm>
          <a:prstGeom prst="rect">
            <a:avLst/>
          </a:prstGeom>
          <a:noFill/>
        </p:spPr>
        <p:txBody>
          <a:bodyPr wrap="square" rtlCol="0">
            <a:spAutoFit/>
          </a:bodyPr>
          <a:lstStyle/>
          <a:p>
            <a:r>
              <a:rPr lang="de-DE" dirty="0" smtClean="0">
                <a:solidFill>
                  <a:srgbClr val="0070C0"/>
                </a:solidFill>
              </a:rPr>
              <a:t>NVMe</a:t>
            </a:r>
            <a:endParaRPr lang="de-DE" dirty="0">
              <a:solidFill>
                <a:srgbClr val="0070C0"/>
              </a:solidFill>
            </a:endParaRPr>
          </a:p>
        </p:txBody>
      </p:sp>
      <p:sp>
        <p:nvSpPr>
          <p:cNvPr id="9" name="Textfeld 8"/>
          <p:cNvSpPr txBox="1"/>
          <p:nvPr/>
        </p:nvSpPr>
        <p:spPr>
          <a:xfrm>
            <a:off x="838200" y="3951749"/>
            <a:ext cx="2310938" cy="1477328"/>
          </a:xfrm>
          <a:prstGeom prst="rect">
            <a:avLst/>
          </a:prstGeom>
          <a:noFill/>
        </p:spPr>
        <p:txBody>
          <a:bodyPr wrap="square" rtlCol="0">
            <a:spAutoFit/>
          </a:bodyPr>
          <a:lstStyle/>
          <a:p>
            <a:r>
              <a:rPr lang="de-DE" dirty="0"/>
              <a:t>Es gibt </a:t>
            </a:r>
            <a:r>
              <a:rPr lang="de-DE" b="1" dirty="0"/>
              <a:t>zwei Einkerbungen</a:t>
            </a:r>
            <a:r>
              <a:rPr lang="de-DE" dirty="0"/>
              <a:t> in der Kontaktschnittstelle (auch „Key M + Key B“ genannt)</a:t>
            </a:r>
          </a:p>
        </p:txBody>
      </p:sp>
      <p:sp>
        <p:nvSpPr>
          <p:cNvPr id="10" name="Textfeld 9"/>
          <p:cNvSpPr txBox="1"/>
          <p:nvPr/>
        </p:nvSpPr>
        <p:spPr>
          <a:xfrm>
            <a:off x="3351414" y="3951749"/>
            <a:ext cx="2310938" cy="1477328"/>
          </a:xfrm>
          <a:prstGeom prst="rect">
            <a:avLst/>
          </a:prstGeom>
          <a:noFill/>
        </p:spPr>
        <p:txBody>
          <a:bodyPr wrap="square" rtlCol="0">
            <a:spAutoFit/>
          </a:bodyPr>
          <a:lstStyle/>
          <a:p>
            <a:r>
              <a:rPr lang="de-DE" dirty="0"/>
              <a:t>Es gibt nur </a:t>
            </a:r>
            <a:r>
              <a:rPr lang="de-DE" b="1" dirty="0"/>
              <a:t>eine Einkerbung</a:t>
            </a:r>
            <a:r>
              <a:rPr lang="de-DE" dirty="0"/>
              <a:t> in der Kontaktschnittstelle (auch „Key M“ genannt)</a:t>
            </a:r>
          </a:p>
        </p:txBody>
      </p:sp>
      <p:sp>
        <p:nvSpPr>
          <p:cNvPr id="11" name="Textfeld 10"/>
          <p:cNvSpPr txBox="1"/>
          <p:nvPr/>
        </p:nvSpPr>
        <p:spPr>
          <a:xfrm>
            <a:off x="6824749" y="2797587"/>
            <a:ext cx="3674226" cy="2308324"/>
          </a:xfrm>
          <a:prstGeom prst="rect">
            <a:avLst/>
          </a:prstGeom>
          <a:noFill/>
        </p:spPr>
        <p:txBody>
          <a:bodyPr wrap="square" rtlCol="0">
            <a:spAutoFit/>
          </a:bodyPr>
          <a:lstStyle/>
          <a:p>
            <a:r>
              <a:rPr lang="de-DE" dirty="0"/>
              <a:t>Mainboards unterstützen in der Regel beide Anschlussarten, allerdings nicht zwangsläufig </a:t>
            </a:r>
            <a:r>
              <a:rPr lang="de-DE" dirty="0" smtClean="0"/>
              <a:t>NVMe. </a:t>
            </a:r>
          </a:p>
          <a:p>
            <a:endParaRPr lang="de-DE" dirty="0"/>
          </a:p>
          <a:p>
            <a:r>
              <a:rPr lang="de-DE" dirty="0" smtClean="0"/>
              <a:t>Das </a:t>
            </a:r>
            <a:r>
              <a:rPr lang="de-DE" dirty="0"/>
              <a:t>heißt, wenn ihr eine NVME-SSD an den M.2-Steckplatz anschließt, der nur SATA unterstützt, wird die SSD ausgebremst.</a:t>
            </a:r>
          </a:p>
        </p:txBody>
      </p:sp>
      <p:sp>
        <p:nvSpPr>
          <p:cNvPr id="12" name="Pfeil nach rechts 11">
            <a:hlinkClick r:id="rId3" action="ppaction://hlinksldjump"/>
          </p:cNvPr>
          <p:cNvSpPr/>
          <p:nvPr/>
        </p:nvSpPr>
        <p:spPr>
          <a:xfrm flipH="1">
            <a:off x="10834254" y="5893724"/>
            <a:ext cx="1039091" cy="6151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24930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Universal-Rechner (Allzweckrechner)</a:t>
            </a:r>
            <a:endParaRPr lang="de-DE" dirty="0"/>
          </a:p>
        </p:txBody>
      </p:sp>
      <p:sp>
        <p:nvSpPr>
          <p:cNvPr id="3" name="Inhaltsplatzhalter 2"/>
          <p:cNvSpPr>
            <a:spLocks noGrp="1"/>
          </p:cNvSpPr>
          <p:nvPr>
            <p:ph idx="1"/>
          </p:nvPr>
        </p:nvSpPr>
        <p:spPr>
          <a:xfrm>
            <a:off x="838200" y="1825625"/>
            <a:ext cx="4157749" cy="3627524"/>
          </a:xfrm>
        </p:spPr>
        <p:txBody>
          <a:bodyPr>
            <a:normAutofit fontScale="92500" lnSpcReduction="20000"/>
          </a:bodyPr>
          <a:lstStyle/>
          <a:p>
            <a:r>
              <a:rPr lang="de-DE" dirty="0" smtClean="0"/>
              <a:t>Rechner soll Aufgaben universell lösen</a:t>
            </a:r>
          </a:p>
          <a:p>
            <a:r>
              <a:rPr lang="de-DE" dirty="0" smtClean="0"/>
              <a:t>Codierte Daten und Programme im Rechner speichern, nicht extern</a:t>
            </a:r>
          </a:p>
          <a:p>
            <a:r>
              <a:rPr lang="de-DE" dirty="0" smtClean="0"/>
              <a:t>Teile eines Programms können übersprungen werden</a:t>
            </a:r>
          </a:p>
          <a:p>
            <a:r>
              <a:rPr lang="de-DE" dirty="0" smtClean="0"/>
              <a:t>Programmdaten sind selbstständig änderbar</a:t>
            </a:r>
          </a:p>
          <a:p>
            <a:endParaRPr lang="de-DE" dirty="0"/>
          </a:p>
        </p:txBody>
      </p:sp>
      <p:pic>
        <p:nvPicPr>
          <p:cNvPr id="4" name="Grafik 3"/>
          <p:cNvPicPr>
            <a:picLocks noChangeAspect="1"/>
          </p:cNvPicPr>
          <p:nvPr/>
        </p:nvPicPr>
        <p:blipFill>
          <a:blip r:embed="rId2"/>
          <a:stretch>
            <a:fillRect/>
          </a:stretch>
        </p:blipFill>
        <p:spPr>
          <a:xfrm>
            <a:off x="6226804" y="1690688"/>
            <a:ext cx="4210638" cy="4143953"/>
          </a:xfrm>
          <a:prstGeom prst="rect">
            <a:avLst/>
          </a:prstGeom>
        </p:spPr>
      </p:pic>
    </p:spTree>
    <p:extLst>
      <p:ext uri="{BB962C8B-B14F-4D97-AF65-F5344CB8AC3E}">
        <p14:creationId xmlns:p14="http://schemas.microsoft.com/office/powerpoint/2010/main" val="3002823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von-Neumann-Architektur</a:t>
            </a:r>
            <a:endParaRPr lang="de-DE" dirty="0"/>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28509" y="1690688"/>
            <a:ext cx="3895898" cy="2133468"/>
          </a:xfrm>
        </p:spPr>
      </p:pic>
      <p:sp>
        <p:nvSpPr>
          <p:cNvPr id="3" name="Textfeld 2"/>
          <p:cNvSpPr txBox="1"/>
          <p:nvPr/>
        </p:nvSpPr>
        <p:spPr>
          <a:xfrm>
            <a:off x="1031471" y="1561998"/>
            <a:ext cx="5203767" cy="4524315"/>
          </a:xfrm>
          <a:prstGeom prst="rect">
            <a:avLst/>
          </a:prstGeom>
          <a:noFill/>
        </p:spPr>
        <p:txBody>
          <a:bodyPr wrap="square" rtlCol="0">
            <a:spAutoFit/>
          </a:bodyPr>
          <a:lstStyle/>
          <a:p>
            <a:r>
              <a:rPr lang="de-DE" dirty="0" smtClean="0"/>
              <a:t>Anforderungen:</a:t>
            </a:r>
          </a:p>
          <a:p>
            <a:endParaRPr lang="de-DE" dirty="0"/>
          </a:p>
          <a:p>
            <a:r>
              <a:rPr lang="de-DE" dirty="0" smtClean="0">
                <a:solidFill>
                  <a:schemeClr val="accent2">
                    <a:lumMod val="75000"/>
                  </a:schemeClr>
                </a:solidFill>
              </a:rPr>
              <a:t>Eingabewerk </a:t>
            </a:r>
            <a:r>
              <a:rPr lang="de-DE" dirty="0" smtClean="0"/>
              <a:t>und </a:t>
            </a:r>
            <a:r>
              <a:rPr lang="de-DE" dirty="0" smtClean="0">
                <a:solidFill>
                  <a:srgbClr val="00B050"/>
                </a:solidFill>
              </a:rPr>
              <a:t>Ausgabewerk</a:t>
            </a:r>
          </a:p>
          <a:p>
            <a:pPr marL="285750" indent="-285750">
              <a:buFont typeface="Arial" panose="020B0604020202020204" pitchFamily="34" charset="0"/>
              <a:buChar char="•"/>
            </a:pPr>
            <a:r>
              <a:rPr lang="de-DE" dirty="0" smtClean="0"/>
              <a:t>Ein- und Ausgabe der Daten</a:t>
            </a:r>
          </a:p>
          <a:p>
            <a:endParaRPr lang="de-DE" dirty="0" smtClean="0"/>
          </a:p>
          <a:p>
            <a:r>
              <a:rPr lang="de-DE" dirty="0" smtClean="0">
                <a:solidFill>
                  <a:srgbClr val="FF00FF"/>
                </a:solidFill>
              </a:rPr>
              <a:t>Speicherwerk/ Speicher</a:t>
            </a:r>
          </a:p>
          <a:p>
            <a:pPr marL="285750" indent="-285750">
              <a:buFont typeface="Arial" panose="020B0604020202020204" pitchFamily="34" charset="0"/>
              <a:buChar char="•"/>
            </a:pPr>
            <a:r>
              <a:rPr lang="de-DE" dirty="0" smtClean="0"/>
              <a:t>Speichern von Programmen und Daten</a:t>
            </a:r>
          </a:p>
          <a:p>
            <a:endParaRPr lang="de-DE" dirty="0" smtClean="0"/>
          </a:p>
          <a:p>
            <a:r>
              <a:rPr lang="de-DE" dirty="0" smtClean="0">
                <a:solidFill>
                  <a:srgbClr val="00B0F0"/>
                </a:solidFill>
              </a:rPr>
              <a:t>Rechenwerk</a:t>
            </a:r>
          </a:p>
          <a:p>
            <a:pPr marL="285750" indent="-285750">
              <a:buFont typeface="Arial" panose="020B0604020202020204" pitchFamily="34" charset="0"/>
              <a:buChar char="•"/>
            </a:pPr>
            <a:r>
              <a:rPr lang="de-DE" dirty="0" smtClean="0"/>
              <a:t>Ausführung arithmetischer und logischer Operationen</a:t>
            </a:r>
          </a:p>
          <a:p>
            <a:endParaRPr lang="de-DE" dirty="0" smtClean="0"/>
          </a:p>
          <a:p>
            <a:r>
              <a:rPr lang="de-DE" dirty="0" smtClean="0">
                <a:solidFill>
                  <a:schemeClr val="accent4">
                    <a:lumMod val="60000"/>
                    <a:lumOff val="40000"/>
                  </a:schemeClr>
                </a:solidFill>
                <a:effectLst>
                  <a:outerShdw blurRad="38100" dist="38100" dir="2700000" algn="tl">
                    <a:srgbClr val="000000">
                      <a:alpha val="43137"/>
                    </a:srgbClr>
                  </a:outerShdw>
                </a:effectLst>
              </a:rPr>
              <a:t>Leit- bzw. Steuerwerk</a:t>
            </a:r>
          </a:p>
          <a:p>
            <a:pPr marL="285750" indent="-285750">
              <a:buFont typeface="Arial" panose="020B0604020202020204" pitchFamily="34" charset="0"/>
              <a:buChar char="•"/>
            </a:pPr>
            <a:r>
              <a:rPr lang="de-DE" dirty="0" smtClean="0"/>
              <a:t>Steuerung besagter Programme</a:t>
            </a:r>
          </a:p>
          <a:p>
            <a:endParaRPr lang="de-DE" dirty="0" smtClean="0"/>
          </a:p>
          <a:p>
            <a:endParaRPr lang="de-DE" dirty="0"/>
          </a:p>
        </p:txBody>
      </p:sp>
      <p:sp>
        <p:nvSpPr>
          <p:cNvPr id="5" name="Textfeld 4"/>
          <p:cNvSpPr txBox="1"/>
          <p:nvPr/>
        </p:nvSpPr>
        <p:spPr>
          <a:xfrm>
            <a:off x="6550429" y="4139738"/>
            <a:ext cx="3773978" cy="1384995"/>
          </a:xfrm>
          <a:prstGeom prst="rect">
            <a:avLst/>
          </a:prstGeom>
          <a:noFill/>
        </p:spPr>
        <p:txBody>
          <a:bodyPr wrap="square" rtlCol="0">
            <a:spAutoFit/>
          </a:bodyPr>
          <a:lstStyle/>
          <a:p>
            <a:r>
              <a:rPr lang="de-DE" sz="1200" dirty="0" smtClean="0"/>
              <a:t>Weitere Eigenschaften:</a:t>
            </a:r>
          </a:p>
          <a:p>
            <a:pPr marL="171450" indent="-171450">
              <a:buFont typeface="Arial" panose="020B0604020202020204" pitchFamily="34" charset="0"/>
              <a:buChar char="•"/>
            </a:pPr>
            <a:r>
              <a:rPr lang="de-DE" sz="1200" dirty="0" smtClean="0"/>
              <a:t>Struktur nicht veränderbar (sonst nicht universell)</a:t>
            </a:r>
          </a:p>
          <a:p>
            <a:pPr marL="171450" indent="-171450">
              <a:buFont typeface="Arial" panose="020B0604020202020204" pitchFamily="34" charset="0"/>
              <a:buChar char="•"/>
            </a:pPr>
            <a:r>
              <a:rPr lang="de-DE" sz="1200" dirty="0" smtClean="0"/>
              <a:t>Daten und Code der Programme von außen eingegeben werden</a:t>
            </a:r>
            <a:r>
              <a:rPr lang="de-DE" sz="1200" dirty="0"/>
              <a:t> </a:t>
            </a:r>
            <a:r>
              <a:rPr lang="de-DE" sz="1200" dirty="0" smtClean="0"/>
              <a:t>(Maus, Tastatur, Internet)</a:t>
            </a:r>
          </a:p>
          <a:p>
            <a:pPr marL="171450" indent="-171450">
              <a:buFont typeface="Arial" panose="020B0604020202020204" pitchFamily="34" charset="0"/>
              <a:buChar char="•"/>
            </a:pPr>
            <a:r>
              <a:rPr lang="de-DE" sz="1200" dirty="0" smtClean="0"/>
              <a:t>Programme und Daten im selben Speicher</a:t>
            </a:r>
            <a:endParaRPr lang="de-DE" sz="1200" dirty="0"/>
          </a:p>
          <a:p>
            <a:r>
              <a:rPr lang="de-DE" sz="1200" dirty="0" smtClean="0">
                <a:sym typeface="Wingdings" panose="05000000000000000000" pitchFamily="2" charset="2"/>
              </a:rPr>
              <a:t> Speicher in große Speichereinheiten untergliedert, jede hat eigene Speicheradresse</a:t>
            </a:r>
            <a:endParaRPr lang="de-DE" sz="1200" dirty="0" smtClean="0"/>
          </a:p>
        </p:txBody>
      </p:sp>
    </p:spTree>
    <p:extLst>
      <p:ext uri="{BB962C8B-B14F-4D97-AF65-F5344CB8AC3E}">
        <p14:creationId xmlns:p14="http://schemas.microsoft.com/office/powerpoint/2010/main" val="19957977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t>v</a:t>
            </a:r>
            <a:r>
              <a:rPr lang="de-DE" b="1" dirty="0" smtClean="0"/>
              <a:t>on Neumann </a:t>
            </a:r>
            <a:r>
              <a:rPr lang="de-DE" b="1" dirty="0" smtClean="0">
                <a:solidFill>
                  <a:schemeClr val="accent2">
                    <a:lumMod val="75000"/>
                  </a:schemeClr>
                </a:solidFill>
              </a:rPr>
              <a:t>HEUTE</a:t>
            </a:r>
            <a:r>
              <a:rPr lang="de-DE" b="1" dirty="0" smtClean="0"/>
              <a:t>!</a:t>
            </a:r>
            <a:endParaRPr lang="de-DE" b="1" dirty="0"/>
          </a:p>
        </p:txBody>
      </p:sp>
      <p:sp>
        <p:nvSpPr>
          <p:cNvPr id="3" name="Inhaltsplatzhalter 2"/>
          <p:cNvSpPr>
            <a:spLocks noGrp="1"/>
          </p:cNvSpPr>
          <p:nvPr>
            <p:ph idx="1"/>
          </p:nvPr>
        </p:nvSpPr>
        <p:spPr>
          <a:xfrm>
            <a:off x="6467302" y="1745702"/>
            <a:ext cx="4886498" cy="3577648"/>
          </a:xfrm>
        </p:spPr>
        <p:txBody>
          <a:bodyPr/>
          <a:lstStyle/>
          <a:p>
            <a:r>
              <a:rPr lang="de-DE" dirty="0" smtClean="0"/>
              <a:t>Eingabe- und Ausgabewerk werden zusammengelegt</a:t>
            </a:r>
          </a:p>
          <a:p>
            <a:r>
              <a:rPr lang="de-DE" dirty="0" smtClean="0"/>
              <a:t>Rechenwerk und Steuerwerk (Steuereinheit) / Leitwerk vereinen sich zur CPU (Central Processing Unit) </a:t>
            </a:r>
            <a:endParaRPr lang="de-DE" dirty="0"/>
          </a:p>
        </p:txBody>
      </p:sp>
      <p:pic>
        <p:nvPicPr>
          <p:cNvPr id="4" name="Grafik 3"/>
          <p:cNvPicPr>
            <a:picLocks noChangeAspect="1"/>
          </p:cNvPicPr>
          <p:nvPr/>
        </p:nvPicPr>
        <p:blipFill>
          <a:blip r:embed="rId2"/>
          <a:stretch>
            <a:fillRect/>
          </a:stretch>
        </p:blipFill>
        <p:spPr>
          <a:xfrm>
            <a:off x="2819681" y="1760503"/>
            <a:ext cx="3410426" cy="3562847"/>
          </a:xfrm>
          <a:prstGeom prst="rect">
            <a:avLst/>
          </a:prstGeom>
        </p:spPr>
      </p:pic>
      <p:pic>
        <p:nvPicPr>
          <p:cNvPr id="5" name="Grafik 4"/>
          <p:cNvPicPr>
            <a:picLocks noChangeAspect="1"/>
          </p:cNvPicPr>
          <p:nvPr/>
        </p:nvPicPr>
        <p:blipFill>
          <a:blip r:embed="rId3"/>
          <a:stretch>
            <a:fillRect/>
          </a:stretch>
        </p:blipFill>
        <p:spPr>
          <a:xfrm>
            <a:off x="342835" y="2107268"/>
            <a:ext cx="2476846" cy="2610214"/>
          </a:xfrm>
          <a:prstGeom prst="rect">
            <a:avLst/>
          </a:prstGeom>
        </p:spPr>
      </p:pic>
    </p:spTree>
    <p:extLst>
      <p:ext uri="{BB962C8B-B14F-4D97-AF65-F5344CB8AC3E}">
        <p14:creationId xmlns:p14="http://schemas.microsoft.com/office/powerpoint/2010/main" val="4068657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Speicherwerk</a:t>
            </a:r>
            <a:endParaRPr lang="de-DE" dirty="0"/>
          </a:p>
        </p:txBody>
      </p:sp>
      <p:sp>
        <p:nvSpPr>
          <p:cNvPr id="3" name="Inhaltsplatzhalter 2"/>
          <p:cNvSpPr>
            <a:spLocks noGrp="1"/>
          </p:cNvSpPr>
          <p:nvPr>
            <p:ph idx="1"/>
          </p:nvPr>
        </p:nvSpPr>
        <p:spPr/>
        <p:txBody>
          <a:bodyPr/>
          <a:lstStyle/>
          <a:p>
            <a:pPr lvl="1"/>
            <a:endParaRPr lang="de-DE" dirty="0" smtClean="0"/>
          </a:p>
          <a:p>
            <a:endParaRPr lang="de-DE" dirty="0"/>
          </a:p>
        </p:txBody>
      </p:sp>
      <p:pic>
        <p:nvPicPr>
          <p:cNvPr id="4" name="Grafik 3"/>
          <p:cNvPicPr>
            <a:picLocks noChangeAspect="1"/>
          </p:cNvPicPr>
          <p:nvPr/>
        </p:nvPicPr>
        <p:blipFill>
          <a:blip r:embed="rId2"/>
          <a:stretch>
            <a:fillRect/>
          </a:stretch>
        </p:blipFill>
        <p:spPr>
          <a:xfrm>
            <a:off x="838199" y="1532201"/>
            <a:ext cx="7000749" cy="4037325"/>
          </a:xfrm>
          <a:prstGeom prst="rect">
            <a:avLst/>
          </a:prstGeom>
        </p:spPr>
      </p:pic>
      <p:sp>
        <p:nvSpPr>
          <p:cNvPr id="5" name="Textfeld 4"/>
          <p:cNvSpPr txBox="1"/>
          <p:nvPr/>
        </p:nvSpPr>
        <p:spPr>
          <a:xfrm>
            <a:off x="8163098" y="1611870"/>
            <a:ext cx="3391593" cy="3877985"/>
          </a:xfrm>
          <a:prstGeom prst="rect">
            <a:avLst/>
          </a:prstGeom>
          <a:noFill/>
        </p:spPr>
        <p:txBody>
          <a:bodyPr wrap="square" rtlCol="0">
            <a:spAutoFit/>
          </a:bodyPr>
          <a:lstStyle/>
          <a:p>
            <a:r>
              <a:rPr lang="de-DE" sz="3000" b="1" u="sng" dirty="0" smtClean="0">
                <a:latin typeface="+mj-lt"/>
              </a:rPr>
              <a:t>Speicherhierarchie</a:t>
            </a:r>
          </a:p>
          <a:p>
            <a:endParaRPr lang="de-DE" dirty="0" smtClean="0">
              <a:latin typeface="+mj-lt"/>
            </a:endParaRPr>
          </a:p>
          <a:p>
            <a:pPr marL="342900" indent="-342900">
              <a:buAutoNum type="arabicPeriod"/>
            </a:pPr>
            <a:r>
              <a:rPr lang="de-DE" dirty="0" smtClean="0">
                <a:latin typeface="Arial" panose="020B0604020202020204" pitchFamily="34" charset="0"/>
                <a:cs typeface="Arial" panose="020B0604020202020204" pitchFamily="34" charset="0"/>
              </a:rPr>
              <a:t>Register </a:t>
            </a:r>
            <a:r>
              <a:rPr lang="de-DE" dirty="0" smtClean="0">
                <a:latin typeface="Arial" panose="020B0604020202020204" pitchFamily="34" charset="0"/>
                <a:cs typeface="Arial" panose="020B0604020202020204" pitchFamily="34" charset="0"/>
                <a:sym typeface="Wingdings" panose="05000000000000000000" pitchFamily="2" charset="2"/>
              </a:rPr>
              <a:t> teuer, aber qualitativ hochwertig, schneller Zugriff</a:t>
            </a:r>
          </a:p>
          <a:p>
            <a:pPr marL="342900" indent="-342900">
              <a:buAutoNum type="arabicPeriod"/>
            </a:pPr>
            <a:r>
              <a:rPr lang="de-DE" dirty="0" smtClean="0">
                <a:latin typeface="Arial" panose="020B0604020202020204" pitchFamily="34" charset="0"/>
                <a:cs typeface="Arial" panose="020B0604020202020204" pitchFamily="34" charset="0"/>
                <a:sym typeface="Wingdings" panose="05000000000000000000" pitchFamily="2" charset="2"/>
              </a:rPr>
              <a:t>Cache  Mittelsegment, also mittlerer Preis, mittelmäßige Zugriffszeit und Kapazität</a:t>
            </a:r>
          </a:p>
          <a:p>
            <a:pPr marL="342900" indent="-342900">
              <a:buAutoNum type="arabicPeriod"/>
            </a:pPr>
            <a:r>
              <a:rPr lang="de-DE" dirty="0" smtClean="0">
                <a:latin typeface="Arial" panose="020B0604020202020204" pitchFamily="34" charset="0"/>
                <a:cs typeface="Arial" panose="020B0604020202020204" pitchFamily="34" charset="0"/>
                <a:sym typeface="Wingdings" panose="05000000000000000000" pitchFamily="2" charset="2"/>
              </a:rPr>
              <a:t>Arbeitsspeicher  langsam, aber mehr Stauraum, kosten weniger</a:t>
            </a:r>
          </a:p>
          <a:p>
            <a:pPr marL="342900" indent="-342900">
              <a:buAutoNum type="arabicPeriod"/>
            </a:pPr>
            <a:endParaRPr lang="de-DE" dirty="0"/>
          </a:p>
        </p:txBody>
      </p:sp>
    </p:spTree>
    <p:extLst>
      <p:ext uri="{BB962C8B-B14F-4D97-AF65-F5344CB8AC3E}">
        <p14:creationId xmlns:p14="http://schemas.microsoft.com/office/powerpoint/2010/main" val="2851466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Speicherwerk – Zuordnung der Komponenten</a:t>
            </a:r>
            <a:endParaRPr lang="de-DE" dirty="0"/>
          </a:p>
        </p:txBody>
      </p:sp>
      <p:sp>
        <p:nvSpPr>
          <p:cNvPr id="3" name="Inhaltsplatzhalter 2"/>
          <p:cNvSpPr>
            <a:spLocks noGrp="1"/>
          </p:cNvSpPr>
          <p:nvPr>
            <p:ph idx="1"/>
          </p:nvPr>
        </p:nvSpPr>
        <p:spPr/>
        <p:txBody>
          <a:bodyPr/>
          <a:lstStyle/>
          <a:p>
            <a:r>
              <a:rPr lang="de-DE" dirty="0" smtClean="0"/>
              <a:t>Aufgabe wird dem jeweiligen Typ zugeordnet</a:t>
            </a:r>
          </a:p>
          <a:p>
            <a:endParaRPr lang="de-DE" dirty="0"/>
          </a:p>
        </p:txBody>
      </p:sp>
      <p:graphicFrame>
        <p:nvGraphicFramePr>
          <p:cNvPr id="5" name="Tabelle 4"/>
          <p:cNvGraphicFramePr>
            <a:graphicFrameLocks noGrp="1"/>
          </p:cNvGraphicFramePr>
          <p:nvPr>
            <p:extLst>
              <p:ext uri="{D42A27DB-BD31-4B8C-83A1-F6EECF244321}">
                <p14:modId xmlns:p14="http://schemas.microsoft.com/office/powerpoint/2010/main" val="1772013983"/>
              </p:ext>
            </p:extLst>
          </p:nvPr>
        </p:nvGraphicFramePr>
        <p:xfrm>
          <a:off x="1782618" y="2888774"/>
          <a:ext cx="8127999" cy="24739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436960063"/>
                    </a:ext>
                  </a:extLst>
                </a:gridCol>
                <a:gridCol w="2709333">
                  <a:extLst>
                    <a:ext uri="{9D8B030D-6E8A-4147-A177-3AD203B41FA5}">
                      <a16:colId xmlns:a16="http://schemas.microsoft.com/office/drawing/2014/main" val="3019797847"/>
                    </a:ext>
                  </a:extLst>
                </a:gridCol>
                <a:gridCol w="2709333">
                  <a:extLst>
                    <a:ext uri="{9D8B030D-6E8A-4147-A177-3AD203B41FA5}">
                      <a16:colId xmlns:a16="http://schemas.microsoft.com/office/drawing/2014/main" val="2072222976"/>
                    </a:ext>
                  </a:extLst>
                </a:gridCol>
              </a:tblGrid>
              <a:tr h="370840">
                <a:tc>
                  <a:txBody>
                    <a:bodyPr/>
                    <a:lstStyle/>
                    <a:p>
                      <a:r>
                        <a:rPr lang="de-DE" dirty="0" smtClean="0"/>
                        <a:t>Register</a:t>
                      </a:r>
                      <a:endParaRPr lang="de-DE" dirty="0"/>
                    </a:p>
                  </a:txBody>
                  <a:tcPr/>
                </a:tc>
                <a:tc>
                  <a:txBody>
                    <a:bodyPr/>
                    <a:lstStyle/>
                    <a:p>
                      <a:r>
                        <a:rPr lang="de-DE" dirty="0" smtClean="0"/>
                        <a:t>Cache</a:t>
                      </a:r>
                      <a:endParaRPr lang="de-DE" dirty="0"/>
                    </a:p>
                  </a:txBody>
                  <a:tcPr/>
                </a:tc>
                <a:tc>
                  <a:txBody>
                    <a:bodyPr/>
                    <a:lstStyle/>
                    <a:p>
                      <a:r>
                        <a:rPr lang="de-DE" dirty="0" smtClean="0"/>
                        <a:t>Arbeitsspeicher</a:t>
                      </a:r>
                      <a:endParaRPr lang="de-DE" dirty="0"/>
                    </a:p>
                  </a:txBody>
                  <a:tcPr/>
                </a:tc>
                <a:extLst>
                  <a:ext uri="{0D108BD9-81ED-4DB2-BD59-A6C34878D82A}">
                    <a16:rowId xmlns:a16="http://schemas.microsoft.com/office/drawing/2014/main" val="744136068"/>
                  </a:ext>
                </a:extLst>
              </a:tr>
              <a:tr h="370840">
                <a:tc>
                  <a:txBody>
                    <a:bodyPr/>
                    <a:lstStyle/>
                    <a:p>
                      <a:r>
                        <a:rPr lang="de-DE" dirty="0" smtClean="0"/>
                        <a:t>Zum Steuerwerk zugeordnet (CPU)</a:t>
                      </a:r>
                      <a:endParaRPr lang="de-DE" dirty="0"/>
                    </a:p>
                  </a:txBody>
                  <a:tcPr/>
                </a:tc>
                <a:tc>
                  <a:txBody>
                    <a:bodyPr/>
                    <a:lstStyle/>
                    <a:p>
                      <a:r>
                        <a:rPr lang="de-DE" dirty="0" smtClean="0"/>
                        <a:t>Bindeglied zwischen Steuerwerk und Arbeitsspeicher</a:t>
                      </a:r>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moderate Geschwindigkeit, größere Kapazität</a:t>
                      </a:r>
                    </a:p>
                    <a:p>
                      <a:endParaRPr lang="de-DE" dirty="0"/>
                    </a:p>
                  </a:txBody>
                  <a:tcPr/>
                </a:tc>
                <a:extLst>
                  <a:ext uri="{0D108BD9-81ED-4DB2-BD59-A6C34878D82A}">
                    <a16:rowId xmlns:a16="http://schemas.microsoft.com/office/drawing/2014/main" val="3171699111"/>
                  </a:ext>
                </a:extLst>
              </a:tr>
              <a:tr h="370840">
                <a:tc>
                  <a:txBody>
                    <a:bodyPr/>
                    <a:lstStyle/>
                    <a:p>
                      <a:r>
                        <a:rPr lang="de-DE" dirty="0" smtClean="0"/>
                        <a:t>Damit der Rechner schneller arbeitet</a:t>
                      </a:r>
                      <a:endParaRPr lang="de-DE" dirty="0"/>
                    </a:p>
                  </a:txBody>
                  <a:tcPr/>
                </a:tc>
                <a:tc>
                  <a:txBody>
                    <a:bodyPr/>
                    <a:lstStyle/>
                    <a:p>
                      <a:r>
                        <a:rPr lang="de-DE" dirty="0" smtClean="0"/>
                        <a:t>Speichert häufig genutzte Daten (entlastet</a:t>
                      </a:r>
                      <a:r>
                        <a:rPr lang="de-DE" baseline="0" dirty="0" smtClean="0"/>
                        <a:t> Arbeitsspeicher)</a:t>
                      </a:r>
                      <a:endParaRPr lang="de-DE" dirty="0"/>
                    </a:p>
                  </a:txBody>
                  <a:tcPr/>
                </a:tc>
                <a:tc>
                  <a:txBody>
                    <a:bodyPr/>
                    <a:lstStyle/>
                    <a:p>
                      <a:r>
                        <a:rPr lang="de-DE" dirty="0" smtClean="0"/>
                        <a:t>Deutlich schneller als der Sekundärspeicher</a:t>
                      </a:r>
                      <a:endParaRPr lang="de-DE" dirty="0"/>
                    </a:p>
                  </a:txBody>
                  <a:tcPr/>
                </a:tc>
                <a:extLst>
                  <a:ext uri="{0D108BD9-81ED-4DB2-BD59-A6C34878D82A}">
                    <a16:rowId xmlns:a16="http://schemas.microsoft.com/office/drawing/2014/main" val="1585121525"/>
                  </a:ext>
                </a:extLst>
              </a:tr>
            </a:tbl>
          </a:graphicData>
        </a:graphic>
      </p:graphicFrame>
    </p:spTree>
    <p:extLst>
      <p:ext uri="{BB962C8B-B14F-4D97-AF65-F5344CB8AC3E}">
        <p14:creationId xmlns:p14="http://schemas.microsoft.com/office/powerpoint/2010/main" val="3573339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ROM- und RAM- Arbeitsspeicher</a:t>
            </a:r>
            <a:endParaRPr lang="de-DE" dirty="0"/>
          </a:p>
        </p:txBody>
      </p:sp>
      <p:sp>
        <p:nvSpPr>
          <p:cNvPr id="3" name="Inhaltsplatzhalter 2"/>
          <p:cNvSpPr>
            <a:spLocks noGrp="1"/>
          </p:cNvSpPr>
          <p:nvPr>
            <p:ph idx="1"/>
          </p:nvPr>
        </p:nvSpPr>
        <p:spPr>
          <a:xfrm>
            <a:off x="838200" y="1434927"/>
            <a:ext cx="10515600" cy="4351338"/>
          </a:xfrm>
        </p:spPr>
        <p:txBody>
          <a:bodyPr/>
          <a:lstStyle/>
          <a:p>
            <a:r>
              <a:rPr lang="de-DE" dirty="0" smtClean="0"/>
              <a:t>ROM </a:t>
            </a:r>
            <a:r>
              <a:rPr lang="de-DE" dirty="0" smtClean="0">
                <a:sym typeface="Wingdings" panose="05000000000000000000" pitchFamily="2" charset="2"/>
              </a:rPr>
              <a:t> Read </a:t>
            </a:r>
            <a:r>
              <a:rPr lang="de-DE" dirty="0" err="1" smtClean="0">
                <a:sym typeface="Wingdings" panose="05000000000000000000" pitchFamily="2" charset="2"/>
              </a:rPr>
              <a:t>Only</a:t>
            </a:r>
            <a:r>
              <a:rPr lang="de-DE" dirty="0" smtClean="0">
                <a:sym typeface="Wingdings" panose="05000000000000000000" pitchFamily="2" charset="2"/>
              </a:rPr>
              <a:t> Memory (nicht flüchtig) </a:t>
            </a:r>
          </a:p>
          <a:p>
            <a:pPr lvl="1"/>
            <a:r>
              <a:rPr lang="de-DE" dirty="0" smtClean="0">
                <a:sym typeface="Wingdings" panose="05000000000000000000" pitchFamily="2" charset="2"/>
              </a:rPr>
              <a:t>Wichtig für BIOS oder UEFI (Firmware der grundlegenden Komponenten des PCs, Systemfunktionen des Rechners)</a:t>
            </a:r>
          </a:p>
          <a:p>
            <a:r>
              <a:rPr lang="de-DE" dirty="0" smtClean="0">
                <a:sym typeface="Wingdings" panose="05000000000000000000" pitchFamily="2" charset="2"/>
              </a:rPr>
              <a:t>RAM  Random Access Memory (flüchtig)</a:t>
            </a:r>
          </a:p>
        </p:txBody>
      </p:sp>
      <p:sp>
        <p:nvSpPr>
          <p:cNvPr id="5" name="Pfeil nach unten 4"/>
          <p:cNvSpPr/>
          <p:nvPr/>
        </p:nvSpPr>
        <p:spPr>
          <a:xfrm rot="1671749">
            <a:off x="3686069" y="3138876"/>
            <a:ext cx="532015" cy="76772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Pfeil nach unten 5"/>
          <p:cNvSpPr/>
          <p:nvPr/>
        </p:nvSpPr>
        <p:spPr>
          <a:xfrm rot="20122003">
            <a:off x="6799945" y="3169652"/>
            <a:ext cx="532015" cy="7395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673332" y="3610596"/>
            <a:ext cx="5087388" cy="2862322"/>
          </a:xfrm>
          <a:prstGeom prst="rect">
            <a:avLst/>
          </a:prstGeom>
          <a:noFill/>
        </p:spPr>
        <p:txBody>
          <a:bodyPr wrap="square" rtlCol="0">
            <a:spAutoFit/>
          </a:bodyPr>
          <a:lstStyle/>
          <a:p>
            <a:r>
              <a:rPr lang="de-DE" dirty="0" smtClean="0"/>
              <a:t>DRAM (</a:t>
            </a:r>
            <a:r>
              <a:rPr lang="de-DE" dirty="0" err="1" smtClean="0"/>
              <a:t>dynamic</a:t>
            </a:r>
            <a:r>
              <a:rPr lang="de-DE" dirty="0" smtClean="0"/>
              <a:t> RAM)</a:t>
            </a:r>
          </a:p>
          <a:p>
            <a:pPr marL="285750" indent="-285750">
              <a:buFont typeface="Arial" panose="020B0604020202020204" pitchFamily="34" charset="0"/>
              <a:buChar char="•"/>
            </a:pPr>
            <a:r>
              <a:rPr lang="de-DE" dirty="0" smtClean="0"/>
              <a:t>Günstig, aber langsam</a:t>
            </a:r>
          </a:p>
          <a:p>
            <a:pPr marL="285750" indent="-285750">
              <a:buFont typeface="Arial" panose="020B0604020202020204" pitchFamily="34" charset="0"/>
              <a:buChar char="•"/>
            </a:pPr>
            <a:r>
              <a:rPr lang="de-DE" dirty="0" smtClean="0"/>
              <a:t>Ein Bit wird über einen Kondensator und einen Transistor realisiert</a:t>
            </a:r>
          </a:p>
          <a:p>
            <a:pPr marL="285750" indent="-285750">
              <a:buFont typeface="Arial" panose="020B0604020202020204" pitchFamily="34" charset="0"/>
              <a:buChar char="•"/>
            </a:pPr>
            <a:r>
              <a:rPr lang="de-DE" dirty="0" smtClean="0"/>
              <a:t>Kondensator geladen </a:t>
            </a:r>
            <a:r>
              <a:rPr lang="de-DE" dirty="0" smtClean="0">
                <a:sym typeface="Wingdings" panose="05000000000000000000" pitchFamily="2" charset="2"/>
              </a:rPr>
              <a:t> 1, nicht geladen  0</a:t>
            </a:r>
          </a:p>
          <a:p>
            <a:pPr marL="285750" indent="-285750">
              <a:buFont typeface="Arial" panose="020B0604020202020204" pitchFamily="34" charset="0"/>
              <a:buChar char="•"/>
            </a:pPr>
            <a:r>
              <a:rPr lang="de-DE" dirty="0" smtClean="0">
                <a:sym typeface="Wingdings" panose="05000000000000000000" pitchFamily="2" charset="2"/>
              </a:rPr>
              <a:t>Transistor gibt elektrische Ladung frei bei Leseanforderung</a:t>
            </a:r>
          </a:p>
          <a:p>
            <a:pPr marL="285750" indent="-285750">
              <a:buFont typeface="Arial" panose="020B0604020202020204" pitchFamily="34" charset="0"/>
              <a:buChar char="•"/>
            </a:pPr>
            <a:r>
              <a:rPr lang="de-DE" dirty="0" smtClean="0">
                <a:sym typeface="Wingdings" panose="05000000000000000000" pitchFamily="2" charset="2"/>
              </a:rPr>
              <a:t>Kondensator verliert im Laufe der Zeit Spannung, deswegen Auffrischung ca. 100mal pro Sekunde</a:t>
            </a:r>
            <a:endParaRPr lang="de-DE" dirty="0" smtClean="0"/>
          </a:p>
          <a:p>
            <a:pPr marL="285750" indent="-285750">
              <a:buFont typeface="Arial" panose="020B0604020202020204" pitchFamily="34" charset="0"/>
              <a:buChar char="•"/>
            </a:pPr>
            <a:endParaRPr lang="de-DE" dirty="0"/>
          </a:p>
        </p:txBody>
      </p:sp>
      <p:sp>
        <p:nvSpPr>
          <p:cNvPr id="8" name="Textfeld 7"/>
          <p:cNvSpPr txBox="1"/>
          <p:nvPr/>
        </p:nvSpPr>
        <p:spPr>
          <a:xfrm>
            <a:off x="5916334" y="3610596"/>
            <a:ext cx="5087388" cy="2585323"/>
          </a:xfrm>
          <a:prstGeom prst="rect">
            <a:avLst/>
          </a:prstGeom>
          <a:noFill/>
        </p:spPr>
        <p:txBody>
          <a:bodyPr wrap="square" rtlCol="0">
            <a:spAutoFit/>
          </a:bodyPr>
          <a:lstStyle/>
          <a:p>
            <a:pPr algn="ctr"/>
            <a:r>
              <a:rPr lang="de-DE" dirty="0"/>
              <a:t>S</a:t>
            </a:r>
            <a:r>
              <a:rPr lang="de-DE" dirty="0" smtClean="0"/>
              <a:t>RAM (</a:t>
            </a:r>
            <a:r>
              <a:rPr lang="de-DE" dirty="0" err="1" smtClean="0"/>
              <a:t>static</a:t>
            </a:r>
            <a:r>
              <a:rPr lang="de-DE" dirty="0" smtClean="0"/>
              <a:t> RAM)</a:t>
            </a:r>
          </a:p>
          <a:p>
            <a:pPr marL="285750" indent="-285750">
              <a:buFont typeface="Arial" panose="020B0604020202020204" pitchFamily="34" charset="0"/>
              <a:buChar char="•"/>
            </a:pPr>
            <a:r>
              <a:rPr lang="de-DE" dirty="0" smtClean="0"/>
              <a:t>teurer, Einsatz im Cache</a:t>
            </a:r>
          </a:p>
          <a:p>
            <a:pPr marL="285750" indent="-285750">
              <a:buFont typeface="Arial" panose="020B0604020202020204" pitchFamily="34" charset="0"/>
              <a:buChar char="•"/>
            </a:pPr>
            <a:r>
              <a:rPr lang="de-DE" dirty="0" smtClean="0"/>
              <a:t>Flip-Flop-Schaltung 1 Bit durch 4 bis 6 Transistoren realisiert </a:t>
            </a:r>
            <a:r>
              <a:rPr lang="de-DE" dirty="0" smtClean="0">
                <a:sym typeface="Wingdings" panose="05000000000000000000" pitchFamily="2" charset="2"/>
              </a:rPr>
              <a:t> keine Auffrischung, damit 100mal schneller</a:t>
            </a:r>
            <a:endParaRPr lang="de-DE" dirty="0" smtClean="0"/>
          </a:p>
          <a:p>
            <a:pPr marL="285750" indent="-285750">
              <a:buFont typeface="Arial" panose="020B0604020202020204" pitchFamily="34" charset="0"/>
              <a:buChar char="•"/>
            </a:pPr>
            <a:r>
              <a:rPr lang="de-DE" dirty="0" smtClean="0"/>
              <a:t>Durch höhere Leistung mehr Stromverbrauch und produziert mehr Wärme </a:t>
            </a:r>
            <a:r>
              <a:rPr lang="de-DE" dirty="0" smtClean="0">
                <a:sym typeface="Wingdings" panose="05000000000000000000" pitchFamily="2" charset="2"/>
              </a:rPr>
              <a:t> bessere Kühlung</a:t>
            </a:r>
          </a:p>
          <a:p>
            <a:pPr marL="285750" indent="-285750">
              <a:buFont typeface="Arial" panose="020B0604020202020204" pitchFamily="34" charset="0"/>
              <a:buChar char="•"/>
            </a:pPr>
            <a:r>
              <a:rPr lang="de-DE" dirty="0" smtClean="0">
                <a:sym typeface="Wingdings" panose="05000000000000000000" pitchFamily="2" charset="2"/>
              </a:rPr>
              <a:t>Module sind größer als DRAM-Einheiten</a:t>
            </a:r>
            <a:endParaRPr lang="de-DE" dirty="0" smtClean="0"/>
          </a:p>
          <a:p>
            <a:pPr marL="285750" indent="-285750">
              <a:buFont typeface="Arial" panose="020B0604020202020204" pitchFamily="34" charset="0"/>
              <a:buChar char="•"/>
            </a:pPr>
            <a:endParaRPr lang="de-DE" dirty="0"/>
          </a:p>
        </p:txBody>
      </p:sp>
    </p:spTree>
    <p:extLst>
      <p:ext uri="{BB962C8B-B14F-4D97-AF65-F5344CB8AC3E}">
        <p14:creationId xmlns:p14="http://schemas.microsoft.com/office/powerpoint/2010/main" val="3809415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Rechenwerk</a:t>
            </a:r>
            <a:endParaRPr lang="de-DE" dirty="0"/>
          </a:p>
        </p:txBody>
      </p:sp>
      <p:pic>
        <p:nvPicPr>
          <p:cNvPr id="5" name="Grafik 4"/>
          <p:cNvPicPr>
            <a:picLocks noChangeAspect="1"/>
          </p:cNvPicPr>
          <p:nvPr/>
        </p:nvPicPr>
        <p:blipFill>
          <a:blip r:embed="rId2"/>
          <a:stretch>
            <a:fillRect/>
          </a:stretch>
        </p:blipFill>
        <p:spPr>
          <a:xfrm>
            <a:off x="1910643" y="3247716"/>
            <a:ext cx="4005494" cy="1814734"/>
          </a:xfrm>
          <a:prstGeom prst="rect">
            <a:avLst/>
          </a:prstGeom>
        </p:spPr>
      </p:pic>
      <p:sp>
        <p:nvSpPr>
          <p:cNvPr id="7" name="Inhaltsplatzhalter 6"/>
          <p:cNvSpPr>
            <a:spLocks noGrp="1"/>
          </p:cNvSpPr>
          <p:nvPr>
            <p:ph idx="1"/>
          </p:nvPr>
        </p:nvSpPr>
        <p:spPr/>
        <p:txBody>
          <a:bodyPr/>
          <a:lstStyle/>
          <a:p>
            <a:r>
              <a:rPr lang="de-DE" dirty="0" smtClean="0"/>
              <a:t>Aus Funktionseinheiten aufgebaut </a:t>
            </a:r>
          </a:p>
          <a:p>
            <a:pPr lvl="1"/>
            <a:r>
              <a:rPr lang="de-DE" dirty="0" smtClean="0">
                <a:sym typeface="Wingdings" panose="05000000000000000000" pitchFamily="2" charset="2"/>
              </a:rPr>
              <a:t>1 Funktionseinheit = 1 Maschinenbefehl</a:t>
            </a:r>
          </a:p>
          <a:p>
            <a:endParaRPr lang="de-DE" dirty="0"/>
          </a:p>
        </p:txBody>
      </p:sp>
      <p:sp>
        <p:nvSpPr>
          <p:cNvPr id="8" name="Textfeld 7"/>
          <p:cNvSpPr txBox="1"/>
          <p:nvPr/>
        </p:nvSpPr>
        <p:spPr>
          <a:xfrm>
            <a:off x="7165571" y="2818015"/>
            <a:ext cx="3582786" cy="3970318"/>
          </a:xfrm>
          <a:prstGeom prst="rect">
            <a:avLst/>
          </a:prstGeom>
          <a:noFill/>
        </p:spPr>
        <p:txBody>
          <a:bodyPr wrap="square" rtlCol="0">
            <a:spAutoFit/>
          </a:bodyPr>
          <a:lstStyle/>
          <a:p>
            <a:r>
              <a:rPr lang="de-DE" dirty="0" smtClean="0"/>
              <a:t>Funktionseinheiten als feste Schaltungen </a:t>
            </a:r>
            <a:r>
              <a:rPr lang="de-DE" dirty="0" smtClean="0">
                <a:sym typeface="Wingdings" panose="05000000000000000000" pitchFamily="2" charset="2"/>
              </a:rPr>
              <a:t> RISC </a:t>
            </a:r>
            <a:r>
              <a:rPr lang="de-DE" b="1" dirty="0" smtClean="0">
                <a:sym typeface="Wingdings" panose="05000000000000000000" pitchFamily="2" charset="2"/>
              </a:rPr>
              <a:t>(</a:t>
            </a:r>
            <a:r>
              <a:rPr lang="de-DE" b="1" dirty="0" err="1" smtClean="0"/>
              <a:t>Reduced</a:t>
            </a:r>
            <a:r>
              <a:rPr lang="de-DE" b="1" dirty="0" smtClean="0"/>
              <a:t> </a:t>
            </a:r>
            <a:r>
              <a:rPr lang="de-DE" b="1" dirty="0"/>
              <a:t>Instruction Set </a:t>
            </a:r>
            <a:r>
              <a:rPr lang="de-DE" b="1" dirty="0" smtClean="0"/>
              <a:t>Computing)</a:t>
            </a:r>
          </a:p>
          <a:p>
            <a:r>
              <a:rPr lang="de-DE" dirty="0" smtClean="0"/>
              <a:t>1 Befehl direkt in 1 Steuersignal</a:t>
            </a:r>
          </a:p>
          <a:p>
            <a:r>
              <a:rPr lang="de-DE" dirty="0" smtClean="0"/>
              <a:t>(1 Takt, spart Platz)</a:t>
            </a:r>
          </a:p>
          <a:p>
            <a:endParaRPr lang="de-DE" dirty="0"/>
          </a:p>
          <a:p>
            <a:r>
              <a:rPr lang="de-DE" dirty="0" smtClean="0"/>
              <a:t>Andere Variante: 1 Befehl realisiert durch 1 Mikroprogramm </a:t>
            </a:r>
            <a:r>
              <a:rPr lang="de-DE" dirty="0" smtClean="0">
                <a:sym typeface="Wingdings" panose="05000000000000000000" pitchFamily="2" charset="2"/>
              </a:rPr>
              <a:t> CISC </a:t>
            </a:r>
            <a:r>
              <a:rPr lang="de-DE" b="1" dirty="0" smtClean="0">
                <a:sym typeface="Wingdings" panose="05000000000000000000" pitchFamily="2" charset="2"/>
              </a:rPr>
              <a:t>(</a:t>
            </a:r>
            <a:r>
              <a:rPr lang="de-DE" b="1" dirty="0" err="1" smtClean="0"/>
              <a:t>Complex</a:t>
            </a:r>
            <a:r>
              <a:rPr lang="de-DE" b="1" dirty="0" smtClean="0"/>
              <a:t> </a:t>
            </a:r>
            <a:r>
              <a:rPr lang="de-DE" b="1" dirty="0"/>
              <a:t>Instruction Set </a:t>
            </a:r>
            <a:r>
              <a:rPr lang="de-DE" b="1" dirty="0" smtClean="0"/>
              <a:t>Computing)</a:t>
            </a:r>
            <a:endParaRPr lang="de-DE" b="1" dirty="0"/>
          </a:p>
          <a:p>
            <a:r>
              <a:rPr lang="de-DE" dirty="0" smtClean="0"/>
              <a:t>1 Befehl durch mehrere Schaltungen (mehrere Takte, mehr Platz)</a:t>
            </a:r>
            <a:endParaRPr lang="de-DE" dirty="0"/>
          </a:p>
          <a:p>
            <a:endParaRPr lang="de-DE" dirty="0" smtClean="0"/>
          </a:p>
          <a:p>
            <a:endParaRPr lang="de-DE" dirty="0"/>
          </a:p>
        </p:txBody>
      </p:sp>
    </p:spTree>
    <p:extLst>
      <p:ext uri="{BB962C8B-B14F-4D97-AF65-F5344CB8AC3E}">
        <p14:creationId xmlns:p14="http://schemas.microsoft.com/office/powerpoint/2010/main" val="1456080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Register im Rechenwerk</a:t>
            </a:r>
            <a:endParaRPr lang="de-DE"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4242832784"/>
              </p:ext>
            </p:extLst>
          </p:nvPr>
        </p:nvGraphicFramePr>
        <p:xfrm>
          <a:off x="730827" y="2058382"/>
          <a:ext cx="10515600" cy="27482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14465243"/>
                    </a:ext>
                  </a:extLst>
                </a:gridCol>
                <a:gridCol w="2628900">
                  <a:extLst>
                    <a:ext uri="{9D8B030D-6E8A-4147-A177-3AD203B41FA5}">
                      <a16:colId xmlns:a16="http://schemas.microsoft.com/office/drawing/2014/main" val="2562875023"/>
                    </a:ext>
                  </a:extLst>
                </a:gridCol>
                <a:gridCol w="2628900">
                  <a:extLst>
                    <a:ext uri="{9D8B030D-6E8A-4147-A177-3AD203B41FA5}">
                      <a16:colId xmlns:a16="http://schemas.microsoft.com/office/drawing/2014/main" val="595464813"/>
                    </a:ext>
                  </a:extLst>
                </a:gridCol>
                <a:gridCol w="2628900">
                  <a:extLst>
                    <a:ext uri="{9D8B030D-6E8A-4147-A177-3AD203B41FA5}">
                      <a16:colId xmlns:a16="http://schemas.microsoft.com/office/drawing/2014/main" val="3289721104"/>
                    </a:ext>
                  </a:extLst>
                </a:gridCol>
              </a:tblGrid>
              <a:tr h="370840">
                <a:tc>
                  <a:txBody>
                    <a:bodyPr/>
                    <a:lstStyle/>
                    <a:p>
                      <a:r>
                        <a:rPr lang="de-DE" dirty="0" smtClean="0"/>
                        <a:t>Akkumulator-Register</a:t>
                      </a:r>
                      <a:endParaRPr lang="de-DE" dirty="0"/>
                    </a:p>
                  </a:txBody>
                  <a:tcPr/>
                </a:tc>
                <a:tc>
                  <a:txBody>
                    <a:bodyPr/>
                    <a:lstStyle/>
                    <a:p>
                      <a:r>
                        <a:rPr lang="de-DE" dirty="0" smtClean="0"/>
                        <a:t>Status-Register</a:t>
                      </a:r>
                      <a:endParaRPr lang="de-DE" dirty="0"/>
                    </a:p>
                  </a:txBody>
                  <a:tcPr/>
                </a:tc>
                <a:tc>
                  <a:txBody>
                    <a:bodyPr/>
                    <a:lstStyle/>
                    <a:p>
                      <a:r>
                        <a:rPr lang="de-DE" dirty="0" smtClean="0"/>
                        <a:t>Adress-Memory-Port</a:t>
                      </a:r>
                      <a:endParaRPr lang="de-DE" dirty="0"/>
                    </a:p>
                  </a:txBody>
                  <a:tcPr/>
                </a:tc>
                <a:tc>
                  <a:txBody>
                    <a:bodyPr/>
                    <a:lstStyle/>
                    <a:p>
                      <a:r>
                        <a:rPr lang="de-DE" dirty="0" smtClean="0"/>
                        <a:t>Write-Memory- Port</a:t>
                      </a:r>
                      <a:endParaRPr lang="de-DE" dirty="0"/>
                    </a:p>
                  </a:txBody>
                  <a:tcPr/>
                </a:tc>
                <a:extLst>
                  <a:ext uri="{0D108BD9-81ED-4DB2-BD59-A6C34878D82A}">
                    <a16:rowId xmlns:a16="http://schemas.microsoft.com/office/drawing/2014/main" val="1523225093"/>
                  </a:ext>
                </a:extLst>
              </a:tr>
              <a:tr h="370840">
                <a:tc>
                  <a:txBody>
                    <a:bodyPr/>
                    <a:lstStyle/>
                    <a:p>
                      <a:r>
                        <a:rPr lang="de-DE" dirty="0" smtClean="0"/>
                        <a:t>Speichern Operanden und Resultate der Operationen</a:t>
                      </a:r>
                    </a:p>
                  </a:txBody>
                  <a:tcPr/>
                </a:tc>
                <a:tc>
                  <a:txBody>
                    <a:bodyPr/>
                    <a:lstStyle/>
                    <a:p>
                      <a:r>
                        <a:rPr lang="de-DE" dirty="0" smtClean="0"/>
                        <a:t>Dienen der Kommunikation mit dem Steuerwerk</a:t>
                      </a:r>
                    </a:p>
                    <a:p>
                      <a:endParaRPr lang="de-DE" dirty="0" smtClean="0"/>
                    </a:p>
                  </a:txBody>
                  <a:tcPr/>
                </a:tc>
                <a:tc gridSpan="2">
                  <a:txBody>
                    <a:bodyPr/>
                    <a:lstStyle/>
                    <a:p>
                      <a:r>
                        <a:rPr lang="de-DE" dirty="0" smtClean="0"/>
                        <a:t>Dienen zur Verständigung mit Speicherwerk</a:t>
                      </a:r>
                      <a:endParaRPr lang="de-DE" dirty="0"/>
                    </a:p>
                  </a:txBody>
                  <a:tcPr/>
                </a:tc>
                <a:tc hMerge="1">
                  <a:txBody>
                    <a:bodyPr/>
                    <a:lstStyle/>
                    <a:p>
                      <a:endParaRPr lang="de-DE" dirty="0"/>
                    </a:p>
                  </a:txBody>
                  <a:tcPr/>
                </a:tc>
                <a:extLst>
                  <a:ext uri="{0D108BD9-81ED-4DB2-BD59-A6C34878D82A}">
                    <a16:rowId xmlns:a16="http://schemas.microsoft.com/office/drawing/2014/main" val="1250473887"/>
                  </a:ext>
                </a:extLst>
              </a:tr>
              <a:tr h="370840">
                <a:tc>
                  <a:txBody>
                    <a:bodyPr/>
                    <a:lstStyle/>
                    <a:p>
                      <a:endParaRPr lang="de-DE"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Speichern</a:t>
                      </a:r>
                      <a:r>
                        <a:rPr lang="de-DE" baseline="0" dirty="0" smtClean="0"/>
                        <a:t> Zustand der Funktionseinheit (liest, schreibt, nichts tut)</a:t>
                      </a:r>
                      <a:endParaRPr lang="de-DE" dirty="0" smtClean="0"/>
                    </a:p>
                    <a:p>
                      <a:endParaRPr lang="de-DE" dirty="0"/>
                    </a:p>
                  </a:txBody>
                  <a:tcPr/>
                </a:tc>
                <a:tc>
                  <a:txBody>
                    <a:bodyPr/>
                    <a:lstStyle/>
                    <a:p>
                      <a:r>
                        <a:rPr lang="de-DE" dirty="0" smtClean="0"/>
                        <a:t>Enthält Adresse der Speicherzellen</a:t>
                      </a:r>
                      <a:endParaRPr lang="de-DE" dirty="0"/>
                    </a:p>
                  </a:txBody>
                  <a:tcPr/>
                </a:tc>
                <a:tc>
                  <a:txBody>
                    <a:bodyPr/>
                    <a:lstStyle/>
                    <a:p>
                      <a:r>
                        <a:rPr lang="de-DE" dirty="0" smtClean="0"/>
                        <a:t>Enthält Informationen die gespeichert werden sollten</a:t>
                      </a:r>
                      <a:endParaRPr lang="de-DE" dirty="0"/>
                    </a:p>
                  </a:txBody>
                  <a:tcPr/>
                </a:tc>
                <a:extLst>
                  <a:ext uri="{0D108BD9-81ED-4DB2-BD59-A6C34878D82A}">
                    <a16:rowId xmlns:a16="http://schemas.microsoft.com/office/drawing/2014/main" val="3178738050"/>
                  </a:ext>
                </a:extLst>
              </a:tr>
            </a:tbl>
          </a:graphicData>
        </a:graphic>
      </p:graphicFrame>
      <p:sp>
        <p:nvSpPr>
          <p:cNvPr id="7" name="Textfeld 6"/>
          <p:cNvSpPr txBox="1"/>
          <p:nvPr/>
        </p:nvSpPr>
        <p:spPr>
          <a:xfrm>
            <a:off x="838200" y="1596044"/>
            <a:ext cx="10300855" cy="369332"/>
          </a:xfrm>
          <a:prstGeom prst="rect">
            <a:avLst/>
          </a:prstGeom>
          <a:noFill/>
        </p:spPr>
        <p:txBody>
          <a:bodyPr wrap="square" rtlCol="0">
            <a:spAutoFit/>
          </a:bodyPr>
          <a:lstStyle/>
          <a:p>
            <a:pPr marL="285750" indent="-285750">
              <a:buFont typeface="Arial" panose="020B0604020202020204" pitchFamily="34" charset="0"/>
              <a:buChar char="•"/>
            </a:pPr>
            <a:r>
              <a:rPr lang="de-DE" dirty="0" smtClean="0"/>
              <a:t>zuständig für Eingabe- und Ausgabedaten einer Operation und Ergebnisse dieser</a:t>
            </a:r>
          </a:p>
        </p:txBody>
      </p:sp>
    </p:spTree>
    <p:extLst>
      <p:ext uri="{BB962C8B-B14F-4D97-AF65-F5344CB8AC3E}">
        <p14:creationId xmlns:p14="http://schemas.microsoft.com/office/powerpoint/2010/main" val="3687326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Steuerwerk – Gehirn des Rechners</a:t>
            </a:r>
            <a:endParaRPr lang="de-DE" dirty="0"/>
          </a:p>
        </p:txBody>
      </p:sp>
      <p:sp>
        <p:nvSpPr>
          <p:cNvPr id="3" name="Inhaltsplatzhalter 2"/>
          <p:cNvSpPr>
            <a:spLocks noGrp="1"/>
          </p:cNvSpPr>
          <p:nvPr>
            <p:ph idx="1"/>
          </p:nvPr>
        </p:nvSpPr>
        <p:spPr/>
        <p:txBody>
          <a:bodyPr/>
          <a:lstStyle/>
          <a:p>
            <a:r>
              <a:rPr lang="de-DE" sz="1600" dirty="0" smtClean="0"/>
              <a:t>Befehligt alle Komponenten und führt festgelegte Arbeitsvorgänge aus Programmen durch</a:t>
            </a:r>
            <a:endParaRPr lang="de-DE" dirty="0" smtClean="0"/>
          </a:p>
          <a:p>
            <a:r>
              <a:rPr lang="de-DE" sz="1600" dirty="0" smtClean="0"/>
              <a:t>Läuft nach EVA-Prinzip:</a:t>
            </a:r>
          </a:p>
          <a:p>
            <a:pPr lvl="1"/>
            <a:r>
              <a:rPr lang="de-DE" sz="1200" dirty="0" smtClean="0"/>
              <a:t>1. Eingabe:</a:t>
            </a:r>
          </a:p>
          <a:p>
            <a:pPr lvl="2"/>
            <a:r>
              <a:rPr lang="de-DE" sz="1200" dirty="0" smtClean="0"/>
              <a:t>relevante Daten aus Speicherwerk auslesen </a:t>
            </a:r>
            <a:r>
              <a:rPr lang="de-DE" sz="1200" dirty="0" smtClean="0">
                <a:sym typeface="Wingdings" panose="05000000000000000000" pitchFamily="2" charset="2"/>
              </a:rPr>
              <a:t> Adresse aus dem Adress-Memory-Port, lädt Daten der adressierten Zelle mittels Read-Memory-Ports in Akkumulator-Register</a:t>
            </a:r>
          </a:p>
          <a:p>
            <a:pPr lvl="1"/>
            <a:r>
              <a:rPr lang="de-DE" sz="1200" dirty="0" smtClean="0">
                <a:sym typeface="Wingdings" panose="05000000000000000000" pitchFamily="2" charset="2"/>
              </a:rPr>
              <a:t>2. Verarbeitung</a:t>
            </a:r>
          </a:p>
          <a:p>
            <a:pPr lvl="2"/>
            <a:r>
              <a:rPr lang="de-DE" sz="1200" dirty="0" smtClean="0">
                <a:sym typeface="Wingdings" panose="05000000000000000000" pitchFamily="2" charset="2"/>
              </a:rPr>
              <a:t>In Funktionseinheit ausgeführt</a:t>
            </a:r>
            <a:endParaRPr lang="de-DE" sz="1200" dirty="0">
              <a:sym typeface="Wingdings" panose="05000000000000000000" pitchFamily="2" charset="2"/>
            </a:endParaRPr>
          </a:p>
          <a:p>
            <a:pPr lvl="1"/>
            <a:r>
              <a:rPr lang="de-DE" sz="1200" dirty="0" smtClean="0">
                <a:sym typeface="Wingdings" panose="05000000000000000000" pitchFamily="2" charset="2"/>
              </a:rPr>
              <a:t>3. Ausgabe</a:t>
            </a:r>
          </a:p>
          <a:p>
            <a:pPr lvl="2"/>
            <a:r>
              <a:rPr lang="de-DE" sz="1200" dirty="0" smtClean="0">
                <a:sym typeface="Wingdings" panose="05000000000000000000" pitchFamily="2" charset="2"/>
              </a:rPr>
              <a:t>Ergebnis der Operation wird aus Akkumulator-Register über den Write-Memory-Port in Adresse geschrieben, die mir der Adress-Memory-Port gibt</a:t>
            </a:r>
          </a:p>
          <a:p>
            <a:pPr marL="0" indent="0">
              <a:buNone/>
            </a:pPr>
            <a:r>
              <a:rPr lang="de-DE" sz="2000" dirty="0" err="1" smtClean="0">
                <a:sym typeface="Wingdings" panose="05000000000000000000" pitchFamily="2" charset="2"/>
              </a:rPr>
              <a:t>Fetch</a:t>
            </a:r>
            <a:r>
              <a:rPr lang="de-DE" sz="2000" dirty="0" smtClean="0">
                <a:sym typeface="Wingdings" panose="05000000000000000000" pitchFamily="2" charset="2"/>
              </a:rPr>
              <a:t>-</a:t>
            </a:r>
            <a:r>
              <a:rPr lang="de-DE" sz="2000" dirty="0" err="1" smtClean="0">
                <a:sym typeface="Wingdings" panose="05000000000000000000" pitchFamily="2" charset="2"/>
              </a:rPr>
              <a:t>Decode</a:t>
            </a:r>
            <a:r>
              <a:rPr lang="de-DE" sz="2000" dirty="0" smtClean="0">
                <a:sym typeface="Wingdings" panose="05000000000000000000" pitchFamily="2" charset="2"/>
              </a:rPr>
              <a:t>-Execute-Zyklus</a:t>
            </a:r>
          </a:p>
          <a:p>
            <a:r>
              <a:rPr lang="de-DE" sz="2000" dirty="0" err="1" smtClean="0">
                <a:sym typeface="Wingdings" panose="05000000000000000000" pitchFamily="2" charset="2"/>
              </a:rPr>
              <a:t>Fetch</a:t>
            </a:r>
            <a:r>
              <a:rPr lang="de-DE" sz="2000" dirty="0" smtClean="0">
                <a:sym typeface="Wingdings" panose="05000000000000000000" pitchFamily="2" charset="2"/>
              </a:rPr>
              <a:t>  nächster Befehl wird über angegebene Adresse aus dem Speicherwerk über Read-Memory-Port in Instruktionsregister geladen</a:t>
            </a:r>
          </a:p>
          <a:p>
            <a:r>
              <a:rPr lang="de-DE" sz="2000" dirty="0" err="1" smtClean="0">
                <a:sym typeface="Wingdings" panose="05000000000000000000" pitchFamily="2" charset="2"/>
              </a:rPr>
              <a:t>Decode</a:t>
            </a:r>
            <a:r>
              <a:rPr lang="de-DE" sz="2000" dirty="0" smtClean="0">
                <a:sym typeface="Wingdings" panose="05000000000000000000" pitchFamily="2" charset="2"/>
              </a:rPr>
              <a:t>  Befehl wird entschlüsselt und Befehlsart zugeordnet (in Operanden und Operatoren zerlegt)</a:t>
            </a:r>
          </a:p>
          <a:p>
            <a:r>
              <a:rPr lang="de-DE" sz="2000" dirty="0" smtClean="0">
                <a:sym typeface="Wingdings" panose="05000000000000000000" pitchFamily="2" charset="2"/>
              </a:rPr>
              <a:t>Execute  ausführen des Befehls</a:t>
            </a:r>
          </a:p>
        </p:txBody>
      </p:sp>
    </p:spTree>
    <p:extLst>
      <p:ext uri="{BB962C8B-B14F-4D97-AF65-F5344CB8AC3E}">
        <p14:creationId xmlns:p14="http://schemas.microsoft.com/office/powerpoint/2010/main" val="3280789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000" dirty="0" smtClean="0"/>
              <a:t>Kommunikation in einem von-Neumann-Rechner</a:t>
            </a:r>
            <a:endParaRPr lang="de-DE" sz="4000" dirty="0"/>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35657" y="1539126"/>
            <a:ext cx="5543550" cy="2647950"/>
          </a:xfrm>
          <a:prstGeom prst="rect">
            <a:avLst/>
          </a:prstGeom>
        </p:spPr>
      </p:pic>
      <p:sp>
        <p:nvSpPr>
          <p:cNvPr id="5" name="Textfeld 4"/>
          <p:cNvSpPr txBox="1"/>
          <p:nvPr/>
        </p:nvSpPr>
        <p:spPr>
          <a:xfrm>
            <a:off x="1320857" y="4610374"/>
            <a:ext cx="3923608" cy="1477328"/>
          </a:xfrm>
          <a:prstGeom prst="rect">
            <a:avLst/>
          </a:prstGeom>
          <a:noFill/>
        </p:spPr>
        <p:txBody>
          <a:bodyPr wrap="square" rtlCol="0">
            <a:spAutoFit/>
          </a:bodyPr>
          <a:lstStyle/>
          <a:p>
            <a:pPr marL="285750" indent="-285750">
              <a:buFont typeface="Arial" panose="020B0604020202020204" pitchFamily="34" charset="0"/>
              <a:buChar char="•"/>
            </a:pPr>
            <a:r>
              <a:rPr lang="de-DE" dirty="0" smtClean="0"/>
              <a:t>Übertragung von Bitwerten über Leitungen</a:t>
            </a:r>
          </a:p>
          <a:p>
            <a:pPr marL="285750" indent="-285750">
              <a:buFont typeface="Arial" panose="020B0604020202020204" pitchFamily="34" charset="0"/>
              <a:buChar char="•"/>
            </a:pPr>
            <a:r>
              <a:rPr lang="de-DE" dirty="0" smtClean="0"/>
              <a:t>Binäre null geringe Spannung</a:t>
            </a:r>
          </a:p>
          <a:p>
            <a:pPr marL="285750" indent="-285750">
              <a:buFont typeface="Arial" panose="020B0604020202020204" pitchFamily="34" charset="0"/>
              <a:buChar char="•"/>
            </a:pPr>
            <a:r>
              <a:rPr lang="de-DE" dirty="0" smtClean="0"/>
              <a:t>Binäre eins als hohe Spannung</a:t>
            </a:r>
          </a:p>
          <a:p>
            <a:endParaRPr lang="de-DE" dirty="0"/>
          </a:p>
        </p:txBody>
      </p:sp>
      <p:pic>
        <p:nvPicPr>
          <p:cNvPr id="7" name="Grafik 6"/>
          <p:cNvPicPr>
            <a:picLocks noChangeAspect="1"/>
          </p:cNvPicPr>
          <p:nvPr/>
        </p:nvPicPr>
        <p:blipFill>
          <a:blip r:embed="rId3"/>
          <a:stretch>
            <a:fillRect/>
          </a:stretch>
        </p:blipFill>
        <p:spPr>
          <a:xfrm>
            <a:off x="1447400" y="1827532"/>
            <a:ext cx="3023862" cy="2071138"/>
          </a:xfrm>
          <a:prstGeom prst="rect">
            <a:avLst/>
          </a:prstGeom>
        </p:spPr>
      </p:pic>
      <p:sp>
        <p:nvSpPr>
          <p:cNvPr id="8" name="Textfeld 7"/>
          <p:cNvSpPr txBox="1"/>
          <p:nvPr/>
        </p:nvSpPr>
        <p:spPr>
          <a:xfrm>
            <a:off x="4729942" y="2518756"/>
            <a:ext cx="789709" cy="369332"/>
          </a:xfrm>
          <a:prstGeom prst="rect">
            <a:avLst/>
          </a:prstGeom>
          <a:noFill/>
        </p:spPr>
        <p:txBody>
          <a:bodyPr wrap="square" rtlCol="0">
            <a:spAutoFit/>
          </a:bodyPr>
          <a:lstStyle/>
          <a:p>
            <a:r>
              <a:rPr lang="de-DE" b="1" i="1" dirty="0" smtClean="0"/>
              <a:t>versus</a:t>
            </a:r>
            <a:endParaRPr lang="de-DE" b="1" i="1" dirty="0"/>
          </a:p>
        </p:txBody>
      </p:sp>
      <p:pic>
        <p:nvPicPr>
          <p:cNvPr id="9" name="Grafik 8"/>
          <p:cNvPicPr>
            <a:picLocks noChangeAspect="1"/>
          </p:cNvPicPr>
          <p:nvPr/>
        </p:nvPicPr>
        <p:blipFill>
          <a:blip r:embed="rId4"/>
          <a:stretch>
            <a:fillRect/>
          </a:stretch>
        </p:blipFill>
        <p:spPr>
          <a:xfrm>
            <a:off x="5435657" y="4078736"/>
            <a:ext cx="3709209" cy="2307473"/>
          </a:xfrm>
          <a:prstGeom prst="rect">
            <a:avLst/>
          </a:prstGeom>
        </p:spPr>
      </p:pic>
    </p:spTree>
    <p:extLst>
      <p:ext uri="{BB962C8B-B14F-4D97-AF65-F5344CB8AC3E}">
        <p14:creationId xmlns:p14="http://schemas.microsoft.com/office/powerpoint/2010/main" val="380685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Datenbus und Adressbus</a:t>
            </a:r>
            <a:endParaRPr lang="de-DE" dirty="0"/>
          </a:p>
        </p:txBody>
      </p:sp>
      <p:sp>
        <p:nvSpPr>
          <p:cNvPr id="3" name="Inhaltsplatzhalter 2"/>
          <p:cNvSpPr>
            <a:spLocks noGrp="1"/>
          </p:cNvSpPr>
          <p:nvPr>
            <p:ph idx="1"/>
          </p:nvPr>
        </p:nvSpPr>
        <p:spPr/>
        <p:txBody>
          <a:bodyPr/>
          <a:lstStyle/>
          <a:p>
            <a:r>
              <a:rPr lang="de-DE" dirty="0" smtClean="0"/>
              <a:t>Transportiert den Inhalt der Speicherzelle</a:t>
            </a:r>
          </a:p>
          <a:p>
            <a:r>
              <a:rPr lang="de-DE" dirty="0" smtClean="0"/>
              <a:t>Bandbreite des Busses </a:t>
            </a:r>
            <a:r>
              <a:rPr lang="de-DE" dirty="0" smtClean="0">
                <a:sym typeface="Wingdings" panose="05000000000000000000" pitchFamily="2" charset="2"/>
              </a:rPr>
              <a:t> Art des Prozessors (</a:t>
            </a:r>
            <a:r>
              <a:rPr lang="de-DE" dirty="0" err="1" smtClean="0">
                <a:sym typeface="Wingdings" panose="05000000000000000000" pitchFamily="2" charset="2"/>
              </a:rPr>
              <a:t>Achtsitzer</a:t>
            </a:r>
            <a:r>
              <a:rPr lang="de-DE" dirty="0" smtClean="0">
                <a:sym typeface="Wingdings" panose="05000000000000000000" pitchFamily="2" charset="2"/>
              </a:rPr>
              <a:t>, 16, 32 oder 64 Sitzplätze)</a:t>
            </a:r>
          </a:p>
          <a:p>
            <a:r>
              <a:rPr lang="de-DE" dirty="0" smtClean="0">
                <a:sym typeface="Wingdings" panose="05000000000000000000" pitchFamily="2" charset="2"/>
              </a:rPr>
              <a:t>Diesem fahren Adressbusse voraus (Fremdenführer, woher kommen die Daten, wo wollen Sie hin)</a:t>
            </a:r>
          </a:p>
          <a:p>
            <a:endParaRPr lang="de-DE" dirty="0"/>
          </a:p>
        </p:txBody>
      </p:sp>
      <p:pic>
        <p:nvPicPr>
          <p:cNvPr id="5" name="Grafik 4"/>
          <p:cNvPicPr>
            <a:picLocks noChangeAspect="1"/>
          </p:cNvPicPr>
          <p:nvPr/>
        </p:nvPicPr>
        <p:blipFill>
          <a:blip r:embed="rId2">
            <a:duotone>
              <a:schemeClr val="accent6">
                <a:shade val="45000"/>
                <a:satMod val="135000"/>
              </a:schemeClr>
              <a:prstClr val="white"/>
            </a:duotone>
          </a:blip>
          <a:stretch>
            <a:fillRect/>
          </a:stretch>
        </p:blipFill>
        <p:spPr>
          <a:xfrm>
            <a:off x="6948215" y="4443600"/>
            <a:ext cx="3384506" cy="1205510"/>
          </a:xfrm>
          <a:prstGeom prst="rect">
            <a:avLst/>
          </a:prstGeom>
        </p:spPr>
      </p:pic>
      <p:pic>
        <p:nvPicPr>
          <p:cNvPr id="6" name="Grafik 5"/>
          <p:cNvPicPr>
            <a:picLocks noChangeAspect="1"/>
          </p:cNvPicPr>
          <p:nvPr/>
        </p:nvPicPr>
        <p:blipFill>
          <a:blip r:embed="rId2">
            <a:duotone>
              <a:schemeClr val="accent2">
                <a:shade val="45000"/>
                <a:satMod val="135000"/>
              </a:schemeClr>
              <a:prstClr val="white"/>
            </a:duotone>
          </a:blip>
          <a:stretch>
            <a:fillRect/>
          </a:stretch>
        </p:blipFill>
        <p:spPr>
          <a:xfrm>
            <a:off x="1963349" y="4443600"/>
            <a:ext cx="3384506" cy="1205510"/>
          </a:xfrm>
          <a:prstGeom prst="rect">
            <a:avLst/>
          </a:prstGeom>
        </p:spPr>
      </p:pic>
      <p:sp>
        <p:nvSpPr>
          <p:cNvPr id="7" name="Textfeld 6"/>
          <p:cNvSpPr txBox="1"/>
          <p:nvPr/>
        </p:nvSpPr>
        <p:spPr>
          <a:xfrm>
            <a:off x="1970116" y="5852160"/>
            <a:ext cx="8362605" cy="369332"/>
          </a:xfrm>
          <a:prstGeom prst="rect">
            <a:avLst/>
          </a:prstGeom>
          <a:noFill/>
        </p:spPr>
        <p:txBody>
          <a:bodyPr wrap="square" rtlCol="0">
            <a:spAutoFit/>
          </a:bodyPr>
          <a:lstStyle/>
          <a:p>
            <a:r>
              <a:rPr lang="de-DE" dirty="0" smtClean="0"/>
              <a:t>Datenbus						Adressbus</a:t>
            </a:r>
            <a:endParaRPr lang="de-DE" dirty="0"/>
          </a:p>
        </p:txBody>
      </p:sp>
    </p:spTree>
    <p:extLst>
      <p:ext uri="{BB962C8B-B14F-4D97-AF65-F5344CB8AC3E}">
        <p14:creationId xmlns:p14="http://schemas.microsoft.com/office/powerpoint/2010/main" val="1930841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Steuerbus</a:t>
            </a:r>
            <a:endParaRPr lang="de-DE" dirty="0"/>
          </a:p>
        </p:txBody>
      </p:sp>
      <p:sp>
        <p:nvSpPr>
          <p:cNvPr id="3" name="Inhaltsplatzhalter 2"/>
          <p:cNvSpPr>
            <a:spLocks noGrp="1"/>
          </p:cNvSpPr>
          <p:nvPr>
            <p:ph idx="1"/>
          </p:nvPr>
        </p:nvSpPr>
        <p:spPr/>
        <p:txBody>
          <a:bodyPr/>
          <a:lstStyle/>
          <a:p>
            <a:r>
              <a:rPr lang="de-DE" dirty="0" smtClean="0"/>
              <a:t>Beinhaltet Steuerbefehle</a:t>
            </a:r>
          </a:p>
          <a:p>
            <a:r>
              <a:rPr lang="de-DE" dirty="0" smtClean="0"/>
              <a:t>Sozusagen der Reiseleiterbus, damit alle Wissen was sie tun sollen</a:t>
            </a:r>
          </a:p>
          <a:p>
            <a:endParaRPr lang="de-DE" dirty="0"/>
          </a:p>
          <a:p>
            <a:endParaRPr lang="de-DE" dirty="0" smtClean="0"/>
          </a:p>
          <a:p>
            <a:endParaRPr lang="de-DE" dirty="0"/>
          </a:p>
          <a:p>
            <a:pPr marL="0" indent="0">
              <a:buNone/>
            </a:pPr>
            <a:endParaRPr lang="de-DE" dirty="0" smtClean="0"/>
          </a:p>
          <a:p>
            <a:pPr marL="0" indent="0">
              <a:buNone/>
            </a:pPr>
            <a:r>
              <a:rPr lang="de-DE" dirty="0" smtClean="0"/>
              <a:t>wenn alle Passagiere (Bits) korrekt zusteigen entsteht ein Fluss an Informationen und Daten, außer es kommt zum Stau</a:t>
            </a:r>
            <a:endParaRPr lang="de-DE" dirty="0"/>
          </a:p>
        </p:txBody>
      </p:sp>
      <p:pic>
        <p:nvPicPr>
          <p:cNvPr id="4" name="Grafik 3"/>
          <p:cNvPicPr>
            <a:picLocks noChangeAspect="1"/>
          </p:cNvPicPr>
          <p:nvPr/>
        </p:nvPicPr>
        <p:blipFill>
          <a:blip r:embed="rId2">
            <a:duotone>
              <a:schemeClr val="accent5">
                <a:shade val="45000"/>
                <a:satMod val="135000"/>
              </a:schemeClr>
              <a:prstClr val="white"/>
            </a:duotone>
          </a:blip>
          <a:stretch>
            <a:fillRect/>
          </a:stretch>
        </p:blipFill>
        <p:spPr>
          <a:xfrm>
            <a:off x="4260433" y="2795784"/>
            <a:ext cx="3384506" cy="1205510"/>
          </a:xfrm>
          <a:prstGeom prst="rect">
            <a:avLst/>
          </a:prstGeom>
        </p:spPr>
      </p:pic>
    </p:spTree>
    <p:extLst>
      <p:ext uri="{BB962C8B-B14F-4D97-AF65-F5344CB8AC3E}">
        <p14:creationId xmlns:p14="http://schemas.microsoft.com/office/powerpoint/2010/main" val="183866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Von-Neumann vs. Harvard</a:t>
            </a:r>
            <a:endParaRPr lang="de-DE" dirty="0"/>
          </a:p>
        </p:txBody>
      </p:sp>
      <p:sp>
        <p:nvSpPr>
          <p:cNvPr id="3" name="Inhaltsplatzhalter 2"/>
          <p:cNvSpPr>
            <a:spLocks noGrp="1"/>
          </p:cNvSpPr>
          <p:nvPr>
            <p:ph idx="1"/>
          </p:nvPr>
        </p:nvSpPr>
        <p:spPr>
          <a:xfrm>
            <a:off x="838200" y="1825625"/>
            <a:ext cx="5553364" cy="3466811"/>
          </a:xfrm>
        </p:spPr>
        <p:txBody>
          <a:bodyPr/>
          <a:lstStyle/>
          <a:p>
            <a:r>
              <a:rPr lang="de-DE" dirty="0" smtClean="0"/>
              <a:t>Von Neumann hat ein Speicherwerk in dem Daten und Programme zusammenliegen</a:t>
            </a:r>
          </a:p>
          <a:p>
            <a:r>
              <a:rPr lang="de-DE" dirty="0" smtClean="0"/>
              <a:t>Harvard trennt diese Daten in 2 Speicher, dadurch doppelte Menge an Speicher und Bussen (teurer, aber auch schneller und weniger anfällig </a:t>
            </a:r>
            <a:r>
              <a:rPr lang="de-DE" smtClean="0"/>
              <a:t>für Viren)</a:t>
            </a:r>
            <a:endParaRPr lang="de-DE" dirty="0" smtClean="0"/>
          </a:p>
          <a:p>
            <a:endParaRPr lang="de-DE"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2196" y="1825625"/>
            <a:ext cx="4734586" cy="2743583"/>
          </a:xfrm>
          <a:prstGeom prst="rect">
            <a:avLst/>
          </a:prstGeom>
        </p:spPr>
      </p:pic>
    </p:spTree>
    <p:extLst>
      <p:ext uri="{BB962C8B-B14F-4D97-AF65-F5344CB8AC3E}">
        <p14:creationId xmlns:p14="http://schemas.microsoft.com/office/powerpoint/2010/main" val="410781357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974</Words>
  <Application>Microsoft Office PowerPoint</Application>
  <PresentationFormat>Breitbild</PresentationFormat>
  <Paragraphs>165</Paragraphs>
  <Slides>19</Slides>
  <Notes>0</Notes>
  <HiddenSlides>2</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19</vt:i4>
      </vt:variant>
    </vt:vector>
  </HeadingPairs>
  <TitlesOfParts>
    <vt:vector size="24" baseType="lpstr">
      <vt:lpstr>Arial</vt:lpstr>
      <vt:lpstr>Calibri</vt:lpstr>
      <vt:lpstr>Calibri Light</vt:lpstr>
      <vt:lpstr>Wingdings</vt:lpstr>
      <vt:lpstr>Office</vt:lpstr>
      <vt:lpstr> Rechnerstrukturen auf dem Prüfstand</vt:lpstr>
      <vt:lpstr>Rechner als System</vt:lpstr>
      <vt:lpstr>Rechner vs. Mikrowelle</vt:lpstr>
      <vt:lpstr>Rechnerarchitektur</vt:lpstr>
      <vt:lpstr>Unterschied der SSD Anschlüsse</vt:lpstr>
      <vt:lpstr>Konkrete Unterscheidung der M.2 SSDs</vt:lpstr>
      <vt:lpstr>Universal-Rechner (Allzweckrechner)</vt:lpstr>
      <vt:lpstr>von-Neumann-Architektur</vt:lpstr>
      <vt:lpstr>von Neumann HEUTE!</vt:lpstr>
      <vt:lpstr>Speicherwerk</vt:lpstr>
      <vt:lpstr>Speicherwerk – Zuordnung der Komponenten</vt:lpstr>
      <vt:lpstr>ROM- und RAM- Arbeitsspeicher</vt:lpstr>
      <vt:lpstr>Rechenwerk</vt:lpstr>
      <vt:lpstr>Register im Rechenwerk</vt:lpstr>
      <vt:lpstr>Steuerwerk – Gehirn des Rechners</vt:lpstr>
      <vt:lpstr>Kommunikation in einem von-Neumann-Rechner</vt:lpstr>
      <vt:lpstr>Datenbus und Adressbus</vt:lpstr>
      <vt:lpstr>Steuerbus</vt:lpstr>
      <vt:lpstr>Von-Neumann vs. Harvard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von Neumann - Architektur</dc:title>
  <dc:creator>Nadja Reuther</dc:creator>
  <cp:lastModifiedBy>Frank Ebeling</cp:lastModifiedBy>
  <cp:revision>28</cp:revision>
  <dcterms:created xsi:type="dcterms:W3CDTF">2022-03-15T10:49:23Z</dcterms:created>
  <dcterms:modified xsi:type="dcterms:W3CDTF">2024-06-24T12:21:05Z</dcterms:modified>
</cp:coreProperties>
</file>