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180000">
            <a:off x="-457200" y="-457200"/>
            <a:ext cx="4114800" cy="6126480"/>
          </a:xfrm>
          <a:prstGeom prst="rect">
            <a:avLst/>
          </a:prstGeom>
          <a:solidFill>
            <a:srgbClr val="16213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3840480"/>
            <a:ext cx="9144000" cy="27432"/>
          </a:xfrm>
          <a:prstGeom prst="rect">
            <a:avLst/>
          </a:prstGeom>
          <a:solidFill>
            <a:srgbClr val="E94560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4114800"/>
            <a:ext cx="6400800" cy="18288"/>
          </a:xfrm>
          <a:prstGeom prst="rect">
            <a:avLst/>
          </a:prstGeom>
          <a:solidFill>
            <a:srgbClr val="0EA5E9"/>
          </a:solidFill>
          <a:ln/>
        </p:spPr>
      </p:sp>
      <p:sp>
        <p:nvSpPr>
          <p:cNvPr id="5" name="Shape 3"/>
          <p:cNvSpPr/>
          <p:nvPr/>
        </p:nvSpPr>
        <p:spPr>
          <a:xfrm>
            <a:off x="6858000" y="1097280"/>
            <a:ext cx="109728" cy="109728"/>
          </a:xfrm>
          <a:prstGeom prst="ellipse">
            <a:avLst/>
          </a:prstGeom>
          <a:solidFill>
            <a:srgbClr val="533483">
              <a:alpha val="7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7223760" y="1097280"/>
            <a:ext cx="109728" cy="109728"/>
          </a:xfrm>
          <a:prstGeom prst="ellipse">
            <a:avLst/>
          </a:prstGeom>
          <a:solidFill>
            <a:srgbClr val="533483">
              <a:alpha val="6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7589520" y="1097280"/>
            <a:ext cx="109728" cy="109728"/>
          </a:xfrm>
          <a:prstGeom prst="ellipse">
            <a:avLst/>
          </a:prstGeom>
          <a:solidFill>
            <a:srgbClr val="533483">
              <a:alpha val="5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7955280" y="1097280"/>
            <a:ext cx="109728" cy="109728"/>
          </a:xfrm>
          <a:prstGeom prst="ellipse">
            <a:avLst/>
          </a:prstGeom>
          <a:solidFill>
            <a:srgbClr val="533483">
              <a:alpha val="4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8321040" y="1097280"/>
            <a:ext cx="109728" cy="109728"/>
          </a:xfrm>
          <a:prstGeom prst="ellipse">
            <a:avLst/>
          </a:prstGeom>
          <a:solidFill>
            <a:srgbClr val="533483">
              <a:alpha val="30000"/>
            </a:srgbClr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548640"/>
            <a:ext cx="411480" cy="411480"/>
          </a:xfrm>
          <a:prstGeom prst="rect">
            <a:avLst/>
          </a:prstGeom>
        </p:spPr>
      </p:pic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160" y="548640"/>
            <a:ext cx="411480" cy="4114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40080" y="1371600"/>
            <a:ext cx="777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spc="300" kern="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NAS &amp; SAN</a:t>
            </a:r>
            <a:endParaRPr lang="en-US" sz="4800" dirty="0"/>
          </a:p>
        </p:txBody>
      </p:sp>
      <p:sp>
        <p:nvSpPr>
          <p:cNvPr id="13" name="Text 9"/>
          <p:cNvSpPr/>
          <p:nvPr/>
        </p:nvSpPr>
        <p:spPr>
          <a:xfrm>
            <a:off x="640080" y="2194560"/>
            <a:ext cx="7772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400" kern="0" dirty="0">
                <a:solidFill>
                  <a:srgbClr val="E9456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NETZWERKSPEICHER IM VERGLEICH</a:t>
            </a:r>
            <a:endParaRPr lang="en-US" sz="2200" dirty="0"/>
          </a:p>
        </p:txBody>
      </p:sp>
      <p:sp>
        <p:nvSpPr>
          <p:cNvPr id="14" name="Text 10"/>
          <p:cNvSpPr/>
          <p:nvPr/>
        </p:nvSpPr>
        <p:spPr>
          <a:xfrm>
            <a:off x="640080" y="2926080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Attached Storage · Storage Area Network · Einsatzszenarien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THEMENÜBERSICHT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640080" y="1280160"/>
            <a:ext cx="502920" cy="502920"/>
          </a:xfrm>
          <a:prstGeom prst="ellipse">
            <a:avLst/>
          </a:prstGeom>
          <a:solidFill>
            <a:srgbClr val="533483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2801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371600" y="1261872"/>
            <a:ext cx="6858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Grundlagen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371600" y="1536192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ist Netzwerkspeicher und warum wird er gebraucht?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40080" y="2011680"/>
            <a:ext cx="502920" cy="502920"/>
          </a:xfrm>
          <a:prstGeom prst="ellipse">
            <a:avLst/>
          </a:prstGeom>
          <a:solidFill>
            <a:srgbClr val="E94560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20116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371600" y="1993392"/>
            <a:ext cx="6858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NAS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371600" y="2267712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Attached Storage – Dateibasierter Speicher im Netzwerk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40080" y="2743200"/>
            <a:ext cx="502920" cy="502920"/>
          </a:xfrm>
          <a:prstGeom prst="ellipse">
            <a:avLst/>
          </a:prstGeom>
          <a:solidFill>
            <a:srgbClr val="0EA5E9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7432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03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371600" y="2724912"/>
            <a:ext cx="6858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SAN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371600" y="2999232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Storage Area Network – Blockbasierter Hochleistungsspeicher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40080" y="3474720"/>
            <a:ext cx="502920" cy="50292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34747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04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371600" y="3456432"/>
            <a:ext cx="6858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NAS vs. SAN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371600" y="3730752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Direktvergleich der beiden Technologien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640080" y="4206240"/>
            <a:ext cx="502920" cy="50292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21" name="Text 19"/>
          <p:cNvSpPr/>
          <p:nvPr/>
        </p:nvSpPr>
        <p:spPr>
          <a:xfrm>
            <a:off x="640080" y="42062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05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71600" y="4187952"/>
            <a:ext cx="6858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Einsatzszenarien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1371600" y="4462272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Wann nutzt man NAS, wann SAN – und wann beides?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132320" y="480060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 von 10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WARUM NETZWERKSPEICHER?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777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Von der lokalen Festplatte zum zentralen Speicher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3931920" cy="1463040"/>
          </a:xfrm>
          <a:prstGeom prst="rect">
            <a:avLst/>
          </a:prstGeom>
          <a:solidFill>
            <a:srgbClr val="16213E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280160"/>
            <a:ext cx="3931920" cy="64008"/>
          </a:xfrm>
          <a:prstGeom prst="rect">
            <a:avLst/>
          </a:prstGeom>
          <a:solidFill>
            <a:srgbClr val="E94560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41732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9456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Problem: Lokaler Speicher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85800" y="1755648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nur auf einem PC verfügbar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zentrales Backup möglich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Skalierung nur durch neue Platten im PC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Ausfall = Datenverlust ohne Redundanz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754880" y="1280160"/>
            <a:ext cx="3931920" cy="1463040"/>
          </a:xfrm>
          <a:prstGeom prst="rect">
            <a:avLst/>
          </a:prstGeom>
          <a:solidFill>
            <a:srgbClr val="16213E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280160"/>
            <a:ext cx="3931920" cy="64008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41732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0B98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Lösung: Netzwerkspeicher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983480" y="1755648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Zentraler Zugriff für alle Nutzer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Automatisierte Backups &amp; Snapshots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Flexibel erweiterbar (Kapazität &amp; Leistung)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Redundanz durch RAID-Konfigurationen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40080" y="30175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Zwei Ansätze für Netzwerkspeicher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457200" y="3520440"/>
            <a:ext cx="3931920" cy="1325880"/>
          </a:xfrm>
          <a:prstGeom prst="rect">
            <a:avLst/>
          </a:prstGeom>
          <a:solidFill>
            <a:srgbClr val="16213E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57200" y="3520440"/>
            <a:ext cx="73152" cy="1325880"/>
          </a:xfrm>
          <a:prstGeom prst="rect">
            <a:avLst/>
          </a:prstGeom>
          <a:solidFill>
            <a:srgbClr val="E94560"/>
          </a:solidFill>
          <a:ln/>
        </p:spPr>
      </p:sp>
      <p:pic>
        <p:nvPicPr>
          <p:cNvPr id="1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3611880"/>
            <a:ext cx="365760" cy="365760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1143000" y="361188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9456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NAS – Dateibasiert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685800" y="4023360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Zugriff über das normale LAN per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SMB/NFS – wie ein Netzlaufwerk.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4754880" y="3520440"/>
            <a:ext cx="3931920" cy="1325880"/>
          </a:xfrm>
          <a:prstGeom prst="rect">
            <a:avLst/>
          </a:prstGeom>
          <a:solidFill>
            <a:srgbClr val="16213E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4754880" y="3520440"/>
            <a:ext cx="73152" cy="1325880"/>
          </a:xfrm>
          <a:prstGeom prst="rect">
            <a:avLst/>
          </a:prstGeom>
          <a:solidFill>
            <a:srgbClr val="0EA5E9"/>
          </a:solidFill>
          <a:ln/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3480" y="3611880"/>
            <a:ext cx="365760" cy="365760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5440680" y="361188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A5E9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SAN – Blockbasiert</a:t>
            </a:r>
            <a:endParaRPr lang="en-US" sz="1600" dirty="0"/>
          </a:p>
        </p:txBody>
      </p:sp>
      <p:sp>
        <p:nvSpPr>
          <p:cNvPr id="22" name="Text 18"/>
          <p:cNvSpPr/>
          <p:nvPr/>
        </p:nvSpPr>
        <p:spPr>
          <a:xfrm>
            <a:off x="4983480" y="4023360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Eigenes Speichernetzwerk per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Fibre Channel/iSCSI – wie eine lokale Platte.</a:t>
            </a:r>
            <a:endParaRPr lang="en-US" sz="1200" dirty="0"/>
          </a:p>
        </p:txBody>
      </p:sp>
      <p:sp>
        <p:nvSpPr>
          <p:cNvPr id="23" name="Text 19"/>
          <p:cNvSpPr/>
          <p:nvPr/>
        </p:nvSpPr>
        <p:spPr>
          <a:xfrm>
            <a:off x="7132320" y="480060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2 von 10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NAS – NETWORK ATTACHED STORAGE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3931920" cy="23774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234440"/>
            <a:ext cx="73152" cy="2377440"/>
          </a:xfrm>
          <a:prstGeom prst="rect">
            <a:avLst/>
          </a:prstGeom>
          <a:solidFill>
            <a:srgbClr val="E94560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1325880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Was ist ein NAS?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77240" y="1664208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Eigenständiges Gerät im LAN mit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eigenem Betriebssystem (z.B.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Synology DSM, QNAP QTS, TrueNAS).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Stellt Dateien über Netzwerk-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protokolle bereit. Jeder Client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greift auf gemeinsame Ordner zu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wie ein Netzlaufwerk (Z:\).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754880" y="1234440"/>
            <a:ext cx="3931920" cy="10058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234440"/>
            <a:ext cx="73152" cy="1005840"/>
          </a:xfrm>
          <a:prstGeom prst="rect">
            <a:avLst/>
          </a:prstGeom>
          <a:solidFill>
            <a:srgbClr val="533483"/>
          </a:solidFill>
          <a:ln/>
        </p:spPr>
      </p:sp>
      <p:sp>
        <p:nvSpPr>
          <p:cNvPr id="10" name="Text 8"/>
          <p:cNvSpPr/>
          <p:nvPr/>
        </p:nvSpPr>
        <p:spPr>
          <a:xfrm>
            <a:off x="5074920" y="1261872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Protokolle (Dateiebene)</a:t>
            </a:r>
            <a:endParaRPr lang="en-US" sz="13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937760" y="1490472"/>
          <a:ext cx="3566160" cy="914400"/>
        </p:xfrm>
        <a:graphic>
          <a:graphicData uri="http://schemas.openxmlformats.org/drawingml/2006/table">
            <a:tbl>
              <a:tblPr/>
              <a:tblGrid>
                <a:gridCol w="1188720"/>
                <a:gridCol w="1371600"/>
                <a:gridCol w="1005840"/>
              </a:tblGrid>
              <a:tr h="1645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Protokoll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348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System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348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Port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3483"/>
                    </a:solidFill>
                  </a:tcPr>
                </a:tc>
              </a:tr>
              <a:tr h="1645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SMB/CIFS</a:t>
                      </a:r>
                      <a:endParaRPr lang="en-US" sz="9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Windows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445</a:t>
                      </a:r>
                      <a:endParaRPr lang="en-US" sz="9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5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NFS</a:t>
                      </a:r>
                      <a:endParaRPr lang="en-US" sz="9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Linux/Unix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2049</a:t>
                      </a:r>
                      <a:endParaRPr lang="en-US" sz="9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5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AFP</a:t>
                      </a:r>
                      <a:endParaRPr lang="en-US" sz="9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macOS (legacy)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548</a:t>
                      </a:r>
                      <a:endParaRPr lang="en-US" sz="9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Shape 9"/>
          <p:cNvSpPr/>
          <p:nvPr/>
        </p:nvSpPr>
        <p:spPr>
          <a:xfrm>
            <a:off x="4754880" y="2423160"/>
            <a:ext cx="3931920" cy="1188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4754880" y="2423160"/>
            <a:ext cx="73152" cy="1188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1"/>
          <p:cNvSpPr/>
          <p:nvPr/>
        </p:nvSpPr>
        <p:spPr>
          <a:xfrm>
            <a:off x="5074920" y="2487168"/>
            <a:ext cx="34747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Typische Features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5074920" y="2743200"/>
            <a:ext cx="3383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RAID (0, 1, 5, 6, 10) für Redundanz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Benutzer-/Rechteverwaltung (AD/LDAP)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Apps: Medienserver, Backup, VPN, Docker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Snapshots &amp; Versionierung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457200" y="3794760"/>
            <a:ext cx="8229600" cy="10058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17" name="Text 14"/>
          <p:cNvSpPr/>
          <p:nvPr/>
        </p:nvSpPr>
        <p:spPr>
          <a:xfrm>
            <a:off x="640080" y="384048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Architektur: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640080" y="4069080"/>
            <a:ext cx="7772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Client A  ──┐                                            ┌── Festplatte 1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640080" y="4224528"/>
            <a:ext cx="7772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Client B  ──┼── LAN (TCP/IP) ──  NAS-Gerät  ──┼── Festplatte 2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640080" y="4379976"/>
            <a:ext cx="7772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Client C  ──┘                (SMB/NFS)          └── Festplatte 3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7132320" y="480060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3 von 10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SAN – STORAGE AREA NETWORK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3931920" cy="23774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234440"/>
            <a:ext cx="73152" cy="2377440"/>
          </a:xfrm>
          <a:prstGeom prst="rect">
            <a:avLst/>
          </a:prstGeom>
          <a:solidFill>
            <a:srgbClr val="0EA5E9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1325880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Was ist ein SAN?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77240" y="1664208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dediziertes Hochgeschwindigkeits-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netzwerk nur für Speicherzugriff.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 sehen SAN-Speicher wie lokale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Festplatten (Block-Level). Das OS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kann eigene Dateisysteme darauf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anlegen (NTFS, ext4, VMFS).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b="1" dirty="0">
                <a:solidFill>
                  <a:srgbClr val="0EA5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Getrennt vom normalen LAN-Traffic!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754880" y="1234440"/>
            <a:ext cx="3931920" cy="10058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234440"/>
            <a:ext cx="73152" cy="1005840"/>
          </a:xfrm>
          <a:prstGeom prst="rect">
            <a:avLst/>
          </a:prstGeom>
          <a:solidFill>
            <a:srgbClr val="533483"/>
          </a:solidFill>
          <a:ln/>
        </p:spPr>
      </p:sp>
      <p:sp>
        <p:nvSpPr>
          <p:cNvPr id="10" name="Text 8"/>
          <p:cNvSpPr/>
          <p:nvPr/>
        </p:nvSpPr>
        <p:spPr>
          <a:xfrm>
            <a:off x="5074920" y="1261872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Protokolle (Blockebene)</a:t>
            </a:r>
            <a:endParaRPr lang="en-US" sz="13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937760" y="1490472"/>
          <a:ext cx="3566160" cy="914400"/>
        </p:xfrm>
        <a:graphic>
          <a:graphicData uri="http://schemas.openxmlformats.org/drawingml/2006/table">
            <a:tbl>
              <a:tblPr/>
              <a:tblGrid>
                <a:gridCol w="1005840"/>
                <a:gridCol w="1371600"/>
                <a:gridCol w="1188720"/>
              </a:tblGrid>
              <a:tr h="1645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Protokoll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348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Medium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348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Geschw.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3483"/>
                    </a:solidFill>
                  </a:tcPr>
                </a:tc>
              </a:tr>
              <a:tr h="1645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FC</a:t>
                      </a:r>
                      <a:endParaRPr lang="en-US" sz="9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Glasfaser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8–32 Gbit/s</a:t>
                      </a:r>
                      <a:endParaRPr lang="en-US" sz="9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5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iSCSI</a:t>
                      </a:r>
                      <a:endParaRPr lang="en-US" sz="9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Ethernet (TCP/IP)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1–100 Gbit/s</a:t>
                      </a:r>
                      <a:endParaRPr lang="en-US" sz="9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5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FCoE</a:t>
                      </a:r>
                      <a:endParaRPr lang="en-US" sz="9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Ethernet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10–100 Gbit/s</a:t>
                      </a:r>
                      <a:endParaRPr lang="en-US" sz="9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Shape 9"/>
          <p:cNvSpPr/>
          <p:nvPr/>
        </p:nvSpPr>
        <p:spPr>
          <a:xfrm>
            <a:off x="4754880" y="2423160"/>
            <a:ext cx="3931920" cy="1188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4754880" y="2423160"/>
            <a:ext cx="73152" cy="118872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4" name="Text 11"/>
          <p:cNvSpPr/>
          <p:nvPr/>
        </p:nvSpPr>
        <p:spPr>
          <a:xfrm>
            <a:off x="5074920" y="2487168"/>
            <a:ext cx="34747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SAN-Komponenten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5074920" y="2743200"/>
            <a:ext cx="3383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HBA (Host Bus Adapter) in jedem Server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SAN-Switch (FC-Switch oder Ethernet)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Storage-Array (Disk-Shelfs mit Controller)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457200" y="3794760"/>
            <a:ext cx="8229600" cy="10058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17" name="Text 14"/>
          <p:cNvSpPr/>
          <p:nvPr/>
        </p:nvSpPr>
        <p:spPr>
          <a:xfrm>
            <a:off x="640080" y="384048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Architektur: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640080" y="4069080"/>
            <a:ext cx="7772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Server A (HBA) ──┐                                        ┌── LUN 1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640080" y="4224528"/>
            <a:ext cx="7772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Server B (HBA) ──┼── SAN-Switch ── Storage-Array ──┼── LUN 2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640080" y="4379976"/>
            <a:ext cx="7772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Server C (HBA) ──┘    (FC/iSCSI)        (Controller)    └── LUN 3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7132320" y="480060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4 von 10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NAS vs. SAN – DIREKTVERGLEICH</a:t>
            </a:r>
            <a:endParaRPr lang="en-US" sz="2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65760" y="1188720"/>
          <a:ext cx="841248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3108960"/>
                <a:gridCol w="3108960"/>
              </a:tblGrid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Merkmal</a:t>
                      </a:r>
                      <a:endParaRPr lang="en-US" sz="12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NAS</a:t>
                      </a:r>
                      <a:endParaRPr lang="en-US" sz="12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456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SAN</a:t>
                      </a:r>
                      <a:endParaRPr lang="en-US" sz="12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A5E9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Zugriffsmethode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Dateibasiert (File-Level)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Blockbasiert (Block-Level)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Protokolle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SMB, NFS, AFP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FC, iSCSI, FCoE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Netzwerk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Vorhandenes LAN (Ethernet)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Eigenes Speichernetzwerk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Geschwindigkeit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1–10 Gbit/s (typisch)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8–32 Gbit/s (FC)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Sicht für Client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Netzlaufwerk / Freigabe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Lokale Festplatte (LUN)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Dateisystem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Vom NAS verwaltet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Vom Server verwaltet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Typische Nutzer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Endanwender, Abteilungen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Server, VMs, Datenbanken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Kosten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Niedrig bis mittel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Hoch (spezielle Hardware)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Komplexität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Gering – Plug &amp; Play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Hoch – Spezialwissen nötig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Skalierung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Kapazität (Platten hinzu)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Kapazität + Performance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7132320" y="480060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5 von 10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NAS – NETZWERK IM DETAIL</a:t>
            </a:r>
            <a:endParaRPr lang="en-US" sz="24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731520"/>
            <a:ext cx="8595360" cy="429768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132320" y="480060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6 von 10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SAN – NETZWERK IM DETAIL</a:t>
            </a:r>
            <a:endParaRPr lang="en-US" sz="24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731520"/>
            <a:ext cx="8595360" cy="429768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132320" y="480060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7 von 10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EINSATZSZENARIEN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3931920" cy="25603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234440"/>
            <a:ext cx="73152" cy="2560320"/>
          </a:xfrm>
          <a:prstGeom prst="rect">
            <a:avLst/>
          </a:prstGeom>
          <a:solidFill>
            <a:srgbClr val="E94560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132588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9456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NAS einsetzen, wenn ...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77240" y="1664208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Dateiablage für Teams / Abteilungen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Home-Verzeichnisse für Mitarbeiter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Medienserver (Foto, Video, Musik)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Backup-Ziel für Workstations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Kleine/mittlere Unternehmen (KMU)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Homeoffice / Heimnetzwerk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Archivierung / Langzeitspeicher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754880" y="1234440"/>
            <a:ext cx="3931920" cy="25603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234440"/>
            <a:ext cx="73152" cy="2560320"/>
          </a:xfrm>
          <a:prstGeom prst="rect">
            <a:avLst/>
          </a:prstGeom>
          <a:solidFill>
            <a:srgbClr val="0EA5E9"/>
          </a:solidFill>
          <a:ln/>
        </p:spPr>
      </p:sp>
      <p:sp>
        <p:nvSpPr>
          <p:cNvPr id="10" name="Text 8"/>
          <p:cNvSpPr/>
          <p:nvPr/>
        </p:nvSpPr>
        <p:spPr>
          <a:xfrm>
            <a:off x="5074920" y="132588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A5E9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SAN einsetzen, wenn ...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074920" y="1664208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VMware / Hyper-V Virtualisierung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Datenbanken (SQL, Oracle, SAP HANA)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Live-Migration von VMs (vMotion)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Hochverfügbarkeit (HA-Cluster)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E-Mail-Server (Exchange, Groupware)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Große Unternehmen / Rechenzentren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Niedrige Latenz ist geschäftskritisch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4023360"/>
            <a:ext cx="8229600" cy="7772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4023360"/>
            <a:ext cx="8229600" cy="64008"/>
          </a:xfrm>
          <a:prstGeom prst="rect">
            <a:avLst/>
          </a:prstGeom>
          <a:solidFill>
            <a:srgbClr val="F59E0B"/>
          </a:solidFill>
          <a:ln/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4160520"/>
            <a:ext cx="365760" cy="365760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1143000" y="411480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9E0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 vielen Unternehmen: NAS + SAN kombiniert!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1143000" y="4407408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 für Dateiablage und Backup · SAN für VMs und Datenbanken · iSCSI als günstiger SAN-Einstieg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7132320" y="480060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8 von 10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ABKÜRZUNGSVERZEICHNIS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393192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234440"/>
            <a:ext cx="73152" cy="3474720"/>
          </a:xfrm>
          <a:prstGeom prst="rect">
            <a:avLst/>
          </a:prstGeom>
          <a:solidFill>
            <a:srgbClr val="E94560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1298448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Speicher &amp; Netzwerk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77240" y="1664208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9456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NAS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645920" y="1664208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Attached Storage – Dateiserver im LAN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777240" y="1993392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9456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SAN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1645920" y="1993392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Storage Area Network – dediziertes Speichernetz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77240" y="2322576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9456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LUN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1645920" y="2322576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Logical Unit Number – virtuelles Speichervolumen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777240" y="2651760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9456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RAID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645920" y="2651760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Redundant Array of Indep. Disks – Festplattenverbund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777240" y="2980944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9456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HBA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1645920" y="2980944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Host Bus Adapter – SAN-Netzwerkkarte im Server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40" y="3310128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9456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FC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1645920" y="3310128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Fibre Channel – Glasfaser-Speicherprotokoll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777240" y="3639312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9456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iSCSI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1645920" y="3639312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Internet SCSI – Blockzugriff über TCP/IP-Netzwerk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777240" y="3968496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9456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FCoE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1645920" y="3968496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Fibre Channel over Ethernet – FC über Ethernet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40" y="4297680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9456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LAN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1645920" y="4297680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Area Network – lokales Netzwerk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4754880" y="1234440"/>
            <a:ext cx="393192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4754880" y="1234440"/>
            <a:ext cx="73152" cy="3474720"/>
          </a:xfrm>
          <a:prstGeom prst="rect">
            <a:avLst/>
          </a:prstGeom>
          <a:solidFill>
            <a:srgbClr val="0EA5E9"/>
          </a:solidFill>
          <a:ln/>
        </p:spPr>
      </p:sp>
      <p:sp>
        <p:nvSpPr>
          <p:cNvPr id="27" name="Text 25"/>
          <p:cNvSpPr/>
          <p:nvPr/>
        </p:nvSpPr>
        <p:spPr>
          <a:xfrm>
            <a:off x="5074920" y="1298448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Protokolle &amp; Dateisysteme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5074920" y="1664208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EA5E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SMB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5943600" y="1664208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 Message Block – Windows-Dateifreigabe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5074920" y="1993392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EA5E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CIFS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5943600" y="1993392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Internet File System – älterer Name für SMB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5074920" y="2322576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EA5E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NFS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5943600" y="2322576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File System – Linux/Unix-Dateifreigabe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5074920" y="2651760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EA5E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AFP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5943600" y="2651760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Apple Filing Protocol – macOS (veraltet)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5074920" y="2980944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EA5E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VMFS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5943600" y="2980944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Virtual Machine File System – VMware-Dateisystem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5074920" y="3310128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EA5E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NTFS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5943600" y="3310128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Technology File System – Windows-Dateisystem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5074920" y="3639312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EA5E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</a:t>
            </a:r>
            <a:endParaRPr lang="en-US" sz="1100" dirty="0"/>
          </a:p>
        </p:txBody>
      </p:sp>
      <p:sp>
        <p:nvSpPr>
          <p:cNvPr id="41" name="Text 39"/>
          <p:cNvSpPr/>
          <p:nvPr/>
        </p:nvSpPr>
        <p:spPr>
          <a:xfrm>
            <a:off x="5943600" y="3639312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Directory – zentrale Benutzerverwaltung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5074920" y="3968496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EA5E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LDAP</a:t>
            </a:r>
            <a:endParaRPr lang="en-US" sz="1100" dirty="0"/>
          </a:p>
        </p:txBody>
      </p:sp>
      <p:sp>
        <p:nvSpPr>
          <p:cNvPr id="43" name="Text 41"/>
          <p:cNvSpPr/>
          <p:nvPr/>
        </p:nvSpPr>
        <p:spPr>
          <a:xfrm>
            <a:off x="5943600" y="3968496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Lightweight Directory Access Protocol</a:t>
            </a:r>
            <a:endParaRPr lang="en-US" sz="1000" dirty="0"/>
          </a:p>
        </p:txBody>
      </p:sp>
      <p:sp>
        <p:nvSpPr>
          <p:cNvPr id="44" name="Text 42"/>
          <p:cNvSpPr/>
          <p:nvPr/>
        </p:nvSpPr>
        <p:spPr>
          <a:xfrm>
            <a:off x="5074920" y="4297680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EA5E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HA</a:t>
            </a:r>
            <a:endParaRPr lang="en-US" sz="1100" dirty="0"/>
          </a:p>
        </p:txBody>
      </p:sp>
      <p:sp>
        <p:nvSpPr>
          <p:cNvPr id="45" name="Text 43"/>
          <p:cNvSpPr/>
          <p:nvPr/>
        </p:nvSpPr>
        <p:spPr>
          <a:xfrm>
            <a:off x="5943600" y="4297680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Availability – Hochverfügbarkeit</a:t>
            </a:r>
            <a:endParaRPr lang="en-US" sz="1000" dirty="0"/>
          </a:p>
        </p:txBody>
      </p:sp>
      <p:sp>
        <p:nvSpPr>
          <p:cNvPr id="46" name="Text 44"/>
          <p:cNvSpPr/>
          <p:nvPr/>
        </p:nvSpPr>
        <p:spPr>
          <a:xfrm>
            <a:off x="7132320" y="480060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9 von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180000">
            <a:off x="-457200" y="-457200"/>
            <a:ext cx="4114800" cy="6126480"/>
          </a:xfrm>
          <a:prstGeom prst="rect">
            <a:avLst/>
          </a:prstGeom>
          <a:solidFill>
            <a:srgbClr val="16213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3840480"/>
            <a:ext cx="9144000" cy="27432"/>
          </a:xfrm>
          <a:prstGeom prst="rect">
            <a:avLst/>
          </a:prstGeom>
          <a:solidFill>
            <a:srgbClr val="E94560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ZUSAMMENFASSUNG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640080" y="1325880"/>
            <a:ext cx="164592" cy="164592"/>
          </a:xfrm>
          <a:prstGeom prst="ellipse">
            <a:avLst/>
          </a:prstGeom>
          <a:solidFill>
            <a:srgbClr val="E94560"/>
          </a:solidFill>
          <a:ln/>
        </p:spPr>
      </p:sp>
      <p:sp>
        <p:nvSpPr>
          <p:cNvPr id="6" name="Text 4"/>
          <p:cNvSpPr/>
          <p:nvPr/>
        </p:nvSpPr>
        <p:spPr>
          <a:xfrm>
            <a:off x="1005840" y="1280160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NAS: Dateibasierter Speicher im LAN – einfach, günstig, ideal für Dateiablage und KMU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40080" y="1984248"/>
            <a:ext cx="164592" cy="164592"/>
          </a:xfrm>
          <a:prstGeom prst="ellipse">
            <a:avLst/>
          </a:prstGeom>
          <a:solidFill>
            <a:srgbClr val="0EA5E9"/>
          </a:solidFill>
          <a:ln/>
        </p:spPr>
      </p:sp>
      <p:sp>
        <p:nvSpPr>
          <p:cNvPr id="8" name="Text 6"/>
          <p:cNvSpPr/>
          <p:nvPr/>
        </p:nvSpPr>
        <p:spPr>
          <a:xfrm>
            <a:off x="1005840" y="1938528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SAN: Blockbasierter Speicher in dediziertem Netz – schnell, teuer, ideal für VMs und DBs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2642616"/>
            <a:ext cx="164592" cy="164592"/>
          </a:xfrm>
          <a:prstGeom prst="ellipse">
            <a:avLst/>
          </a:prstGeom>
          <a:solidFill>
            <a:srgbClr val="533483"/>
          </a:solidFill>
          <a:ln/>
        </p:spPr>
      </p:sp>
      <p:sp>
        <p:nvSpPr>
          <p:cNvPr id="10" name="Text 8"/>
          <p:cNvSpPr/>
          <p:nvPr/>
        </p:nvSpPr>
        <p:spPr>
          <a:xfrm>
            <a:off x="1005840" y="2596896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 nutzt SMB/NFS über Ethernet – SAN nutzt FC/iSCSI über eigene Infrastruktur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40080" y="3300984"/>
            <a:ext cx="164592" cy="164592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3255264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 = Netzlaufwerk für Endanwender – SAN = lokale Platte für Server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40080" y="3959352"/>
            <a:ext cx="164592" cy="164592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1005840" y="3913632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der Praxis oft kombiniert: NAS für Dateien, SAN für geschäftskritische Systeme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40080" y="45720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 &amp; SAN – Fachinformatiker-Ausbildung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132320" y="480060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10 von 10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NAS und SAN – Netzwerkspeicher im Vergleich</dc:title>
  <dc:subject>PptxGenJS Presentation</dc:subject>
  <dc:creator>Jo</dc:creator>
  <cp:lastModifiedBy>Jo</cp:lastModifiedBy>
  <cp:revision>1</cp:revision>
  <dcterms:created xsi:type="dcterms:W3CDTF">2026-02-19T12:31:45Z</dcterms:created>
  <dcterms:modified xsi:type="dcterms:W3CDTF">2026-02-19T12:31:45Z</dcterms:modified>
</cp:coreProperties>
</file>