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300000">
            <a:off x="-457200" y="-457200"/>
            <a:ext cx="3657600" cy="61264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3840480"/>
            <a:ext cx="9144000" cy="27432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4114800"/>
            <a:ext cx="6400800" cy="18288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0" y="1097280"/>
            <a:ext cx="109728" cy="109728"/>
          </a:xfrm>
          <a:prstGeom prst="ellipse">
            <a:avLst/>
          </a:prstGeom>
          <a:solidFill>
            <a:srgbClr val="06B6D4">
              <a:alpha val="7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223760" y="1097280"/>
            <a:ext cx="109728" cy="109728"/>
          </a:xfrm>
          <a:prstGeom prst="ellipse">
            <a:avLst/>
          </a:prstGeom>
          <a:solidFill>
            <a:srgbClr val="06B6D4">
              <a:alpha val="6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589520" y="1097280"/>
            <a:ext cx="109728" cy="109728"/>
          </a:xfrm>
          <a:prstGeom prst="ellipse">
            <a:avLst/>
          </a:prstGeom>
          <a:solidFill>
            <a:srgbClr val="06B6D4">
              <a:alpha val="5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955280" y="1097280"/>
            <a:ext cx="109728" cy="109728"/>
          </a:xfrm>
          <a:prstGeom prst="ellipse">
            <a:avLst/>
          </a:prstGeom>
          <a:solidFill>
            <a:srgbClr val="06B6D4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321040" y="1097280"/>
            <a:ext cx="109728" cy="109728"/>
          </a:xfrm>
          <a:prstGeom prst="ellipse">
            <a:avLst/>
          </a:prstGeom>
          <a:solidFill>
            <a:srgbClr val="06B6D4">
              <a:alpha val="30000"/>
            </a:srgbClr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640080"/>
            <a:ext cx="822960" cy="82296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40080" y="164592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spc="400" kern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DIGITALTECHNIK</a:t>
            </a:r>
            <a:endParaRPr lang="en-US" sz="4400" dirty="0"/>
          </a:p>
        </p:txBody>
      </p:sp>
      <p:sp>
        <p:nvSpPr>
          <p:cNvPr id="12" name="Text 9"/>
          <p:cNvSpPr/>
          <p:nvPr/>
        </p:nvSpPr>
        <p:spPr>
          <a:xfrm>
            <a:off x="640080" y="242316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spc="600" kern="0" dirty="0">
                <a:solidFill>
                  <a:srgbClr val="06B6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GRUNDLAGEN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640080" y="320040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Zahlensysteme · Boolesche Logik · Schaltungen · Bauelemente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THEMENÜBERSICHT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280160"/>
            <a:ext cx="502920" cy="502920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280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71600" y="1261872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Zahlensysteme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71600" y="153619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Dezimal, Binär, Oktal, Hexadezimal und Umrechnung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2011680"/>
            <a:ext cx="502920" cy="50292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71600" y="1993392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Boolesche Logik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26771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AND, OR, NOT, XOR, NAND, NOR und Wahrheitstabellen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0080" y="2743200"/>
            <a:ext cx="502920" cy="50292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743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371600" y="2724912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Einfache Schaltungen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371600" y="29992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Logische Gatter und ihre Schaltzeichen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0080" y="3474720"/>
            <a:ext cx="502920" cy="50292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4747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71600" y="3456432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Transistor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371600" y="373075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Aufbau, Funktion und Einsatz als Schalter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4206240"/>
            <a:ext cx="502920" cy="50292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71600" y="4187952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Kondensator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371600" y="446227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Aufbau, Funktion und Einsatz in der Digitaltechnik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 von 13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ZAHLENSYSTEME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234440"/>
            <a:ext cx="19659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234440"/>
            <a:ext cx="1965960" cy="73152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146304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Dezimal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22960" y="1920240"/>
            <a:ext cx="1051560" cy="320040"/>
          </a:xfrm>
          <a:prstGeom prst="rect">
            <a:avLst>
              <a:gd name="adj" fmla="val 8571"/>
            </a:avLst>
          </a:prstGeom>
          <a:solidFill>
            <a:srgbClr val="06B6D4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2024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10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237744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Unser Alltag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02920" y="274320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Ziffern: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29718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0 1 2 3 4 5 6 7 8 9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2920" y="35661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02920" y="37947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255₁₀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2514600" y="1234440"/>
            <a:ext cx="19659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514600" y="1234440"/>
            <a:ext cx="1965960" cy="73152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6" name="Text 14"/>
          <p:cNvSpPr/>
          <p:nvPr/>
        </p:nvSpPr>
        <p:spPr>
          <a:xfrm>
            <a:off x="2514600" y="146304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Binär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2971800" y="1920240"/>
            <a:ext cx="1051560" cy="320040"/>
          </a:xfrm>
          <a:prstGeom prst="rect">
            <a:avLst>
              <a:gd name="adj" fmla="val 8571"/>
            </a:avLst>
          </a:prstGeom>
          <a:solidFill>
            <a:srgbClr val="10B981"/>
          </a:solidFill>
          <a:ln/>
        </p:spPr>
      </p:sp>
      <p:sp>
        <p:nvSpPr>
          <p:cNvPr id="18" name="Text 16"/>
          <p:cNvSpPr/>
          <p:nvPr/>
        </p:nvSpPr>
        <p:spPr>
          <a:xfrm>
            <a:off x="2971800" y="192024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651760" y="237744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intern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651760" y="274320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Ziffern: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2606040" y="29718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0  1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651760" y="35661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651760" y="37947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11111111₂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4663440" y="1234440"/>
            <a:ext cx="19659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663440" y="1234440"/>
            <a:ext cx="1965960" cy="7315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6" name="Text 24"/>
          <p:cNvSpPr/>
          <p:nvPr/>
        </p:nvSpPr>
        <p:spPr>
          <a:xfrm>
            <a:off x="4663440" y="146304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Oktal</a:t>
            </a:r>
            <a:endParaRPr lang="en-US" sz="1700" dirty="0"/>
          </a:p>
        </p:txBody>
      </p:sp>
      <p:sp>
        <p:nvSpPr>
          <p:cNvPr id="27" name="Shape 25"/>
          <p:cNvSpPr/>
          <p:nvPr/>
        </p:nvSpPr>
        <p:spPr>
          <a:xfrm>
            <a:off x="5120640" y="1920240"/>
            <a:ext cx="1051560" cy="320040"/>
          </a:xfrm>
          <a:prstGeom prst="rect">
            <a:avLst>
              <a:gd name="adj" fmla="val 8571"/>
            </a:avLst>
          </a:prstGeom>
          <a:solidFill>
            <a:srgbClr val="F59E0B"/>
          </a:solidFill>
          <a:ln/>
        </p:spPr>
      </p:sp>
      <p:sp>
        <p:nvSpPr>
          <p:cNvPr id="28" name="Text 26"/>
          <p:cNvSpPr/>
          <p:nvPr/>
        </p:nvSpPr>
        <p:spPr>
          <a:xfrm>
            <a:off x="5120640" y="192024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8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800600" y="237744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Unix-Rechte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800600" y="274320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Ziffern: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754880" y="29718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0 1 2 3 4 5 6 7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4800600" y="35661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4800600" y="37947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377₈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6812280" y="1234440"/>
            <a:ext cx="196596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6812280" y="1234440"/>
            <a:ext cx="1965960" cy="73152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6" name="Text 34"/>
          <p:cNvSpPr/>
          <p:nvPr/>
        </p:nvSpPr>
        <p:spPr>
          <a:xfrm>
            <a:off x="6812280" y="146304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Hexadezimal</a:t>
            </a:r>
            <a:endParaRPr lang="en-US" sz="1700" dirty="0"/>
          </a:p>
        </p:txBody>
      </p:sp>
      <p:sp>
        <p:nvSpPr>
          <p:cNvPr id="37" name="Shape 35"/>
          <p:cNvSpPr/>
          <p:nvPr/>
        </p:nvSpPr>
        <p:spPr>
          <a:xfrm>
            <a:off x="7269480" y="1920240"/>
            <a:ext cx="1051560" cy="320040"/>
          </a:xfrm>
          <a:prstGeom prst="rect">
            <a:avLst>
              <a:gd name="adj" fmla="val 8571"/>
            </a:avLst>
          </a:prstGeom>
          <a:solidFill>
            <a:srgbClr val="8B5CF6"/>
          </a:solidFill>
          <a:ln/>
        </p:spPr>
      </p:sp>
      <p:sp>
        <p:nvSpPr>
          <p:cNvPr id="38" name="Text 36"/>
          <p:cNvSpPr/>
          <p:nvPr/>
        </p:nvSpPr>
        <p:spPr>
          <a:xfrm>
            <a:off x="7269480" y="192024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16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6949440" y="237744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Speicheradressen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6949440" y="274320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Ziffern: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6903720" y="29718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F17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0–9  A B C D E F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6949440" y="35661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949440" y="37947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5C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FF₁₆</a:t>
            </a:r>
            <a:endParaRPr lang="en-US" sz="2000" dirty="0"/>
          </a:p>
        </p:txBody>
      </p:sp>
      <p:sp>
        <p:nvSpPr>
          <p:cNvPr id="44" name="Text 42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Beispiele repräsentieren denselben Wert: 255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UMRECHNUNG ZWISCHEN ZAHLENSYSTEMEN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34440"/>
            <a:ext cx="73152" cy="173736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3258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Dezimal → Binär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69164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Divisionsmethode: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Fortlaufend durch 2 teilen,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Reste von unten nach oben lesen.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13₁₀ → 13÷2=6 R1, 6÷2=3 R0,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3÷2=1 R1, 1÷2=0 R1 → 1101₂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234440"/>
            <a:ext cx="393192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234440"/>
            <a:ext cx="73152" cy="173736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0" name="Text 8"/>
          <p:cNvSpPr/>
          <p:nvPr/>
        </p:nvSpPr>
        <p:spPr>
          <a:xfrm>
            <a:off x="5029200" y="13258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Binär → Dezimal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74920" y="169164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Stellenwertmethode: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Stelle mit 2ⁿ multiplizieren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Ergebnisse addieren.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1101₂ → 1·8 + 1·4 + 0·2 + 1·1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 8 + 4 + 0 + 1 = 13₁₀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246120"/>
            <a:ext cx="393192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3246120"/>
            <a:ext cx="73152" cy="155448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33375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Hexadezimal ↔ Binär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77240" y="370332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4-Bit-Gruppen: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Hex-Ziffer = 4 Bit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= 1010, F = 1111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0xFF = 1111 1111₂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3246120"/>
            <a:ext cx="393192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3246120"/>
            <a:ext cx="73152" cy="15544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5074920" y="33375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Stellenwerttabelle (Binär)</a:t>
            </a:r>
            <a:endParaRPr lang="en-US" sz="1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983480" y="3794760"/>
          <a:ext cx="3611880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2⁷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2⁶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2⁵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2⁴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2³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2²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2¹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2⁰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128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64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16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Text 17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743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BOOLESCHE LOGIK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George Boole (1815–1864) – Grundlage aller digitalen Schaltungen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931920" cy="109728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14173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B6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Zwei Zustände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F44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 = FALSE = LOW = Aus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= TRUE = HIGH = An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754880" y="1371600"/>
            <a:ext cx="3931920" cy="109728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029200" y="14173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B6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Anwendung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029200" y="17830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Prozessoren, Speicher, Steuerungen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Programmierlogik (if/else, while)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743200"/>
            <a:ext cx="2697480" cy="214884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7200" y="2743200"/>
            <a:ext cx="2697480" cy="64008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8803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AND (&amp;)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94360" y="320040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∧ B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94360" y="356616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Ausgang = 1, wenn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Eingänge = 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94360" y="416052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0·0=0  0·1=0  1·0=0  1·1=1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337560" y="2743200"/>
            <a:ext cx="2697480" cy="214884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337560" y="2743200"/>
            <a:ext cx="2697480" cy="64008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8" name="Text 16"/>
          <p:cNvSpPr/>
          <p:nvPr/>
        </p:nvSpPr>
        <p:spPr>
          <a:xfrm>
            <a:off x="3474720" y="28803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OR (≥1)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3474720" y="320040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∨ B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3474720" y="356616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Ausgang = 1, wenn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ein Eingang = 1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474720" y="416052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0+0=0  0+1=1  1+0=1  1+1=1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217920" y="2743200"/>
            <a:ext cx="2697480" cy="214884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217920" y="2743200"/>
            <a:ext cx="2697480" cy="6400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4" name="Text 22"/>
          <p:cNvSpPr/>
          <p:nvPr/>
        </p:nvSpPr>
        <p:spPr>
          <a:xfrm>
            <a:off x="6355080" y="28803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NOT (1)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355080" y="320040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¬A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6355080" y="356616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Ausgang = Gegenteil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Eingangs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355080" y="416052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¬0 = 1    ¬1 = 0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13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743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ERWEITERTE LOGISCHE GATTER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697480" cy="237744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57200" y="1097280"/>
            <a:ext cx="2697480" cy="64008"/>
          </a:xfrm>
          <a:prstGeom prst="rect">
            <a:avLst/>
          </a:prstGeom>
          <a:solidFill>
            <a:srgbClr val="22D3EE"/>
          </a:solidFill>
          <a:ln/>
        </p:spPr>
      </p:sp>
      <p:sp>
        <p:nvSpPr>
          <p:cNvPr id="5" name="Text 3"/>
          <p:cNvSpPr/>
          <p:nvPr/>
        </p:nvSpPr>
        <p:spPr>
          <a:xfrm>
            <a:off x="594360" y="12801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XOR (=1)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94360" y="164592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⊕ B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94360" y="2057400"/>
            <a:ext cx="2423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Ausgang = 1, wenn Eingänge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UNTERSCHIEDLICH sind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94360" y="26974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0⊕0=0  0⊕1=1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1⊕0=1  1⊕1=0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37560" y="1097280"/>
            <a:ext cx="2697480" cy="237744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337560" y="1097280"/>
            <a:ext cx="2697480" cy="64008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2801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NAND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474720" y="164592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8B5C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¬(A ∧ B)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474720" y="2057400"/>
            <a:ext cx="2423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Negiertes AND – Universalgatter,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Gatter darstellbar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474720" y="26974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0↑0=1  0↑1=1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1↑0=1  1↑1=0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217920" y="1097280"/>
            <a:ext cx="2697480" cy="237744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217920" y="1097280"/>
            <a:ext cx="2697480" cy="6400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7" name="Text 15"/>
          <p:cNvSpPr/>
          <p:nvPr/>
        </p:nvSpPr>
        <p:spPr>
          <a:xfrm>
            <a:off x="6355080" y="12801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NOR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355080" y="164592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F44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¬(A ∨ B)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355080" y="2057400"/>
            <a:ext cx="2423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Negiertes OR – ebenfalls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Universalgatter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55080" y="26974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0↓0=1  0↓1=0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1↓0=0  1↓1=0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57200" y="3749040"/>
            <a:ext cx="8229600" cy="109728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3931920"/>
            <a:ext cx="457200" cy="457200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371600" y="38404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Merke: NAND und NOR als Universalgatter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1371600" y="420624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NAND-Gattern (oder NOR-Gattern) allein lassen sich alle anderen logischen Gatter aufbauen. Deshalb sind sie in der Praxis besonders wichtig und werden in integrierten Schaltkreisen bevorzugt eingesetzt.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13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WAHRHEITSTABELLEN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274320" y="11430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AND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1463040"/>
          <a:ext cx="1828800" cy="914400"/>
        </p:xfrm>
        <a:graphic>
          <a:graphicData uri="http://schemas.openxmlformats.org/drawingml/2006/table">
            <a:tbl>
              <a:tblPr/>
              <a:tblGrid>
                <a:gridCol w="612648"/>
                <a:gridCol w="612648"/>
                <a:gridCol w="603504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B6D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B6D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A∧B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B6D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2423160" y="11430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OR</a:t>
            </a:r>
            <a:endParaRPr lang="en-US" sz="1600" dirty="0"/>
          </a:p>
        </p:txBody>
      </p: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423160" y="1463040"/>
          <a:ext cx="1828800" cy="914400"/>
        </p:xfrm>
        <a:graphic>
          <a:graphicData uri="http://schemas.openxmlformats.org/drawingml/2006/table">
            <a:tbl>
              <a:tblPr/>
              <a:tblGrid>
                <a:gridCol w="612648"/>
                <a:gridCol w="612648"/>
                <a:gridCol w="603504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98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98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A∨B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98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0" y="11430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XOR</a:t>
            </a:r>
            <a:endParaRPr lang="en-US" sz="1600" dirty="0"/>
          </a:p>
        </p:txBody>
      </p:sp>
      <p:graphicFrame>
        <p:nvGraphicFramePr>
          <p:cNvPr id="2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0" y="1463040"/>
          <a:ext cx="1828800" cy="914400"/>
        </p:xfrm>
        <a:graphic>
          <a:graphicData uri="http://schemas.openxmlformats.org/drawingml/2006/table">
            <a:tbl>
              <a:tblPr/>
              <a:tblGrid>
                <a:gridCol w="612648"/>
                <a:gridCol w="612648"/>
                <a:gridCol w="603504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F172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F172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F172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A⊕B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6720840" y="114300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NAND</a:t>
            </a:r>
            <a:endParaRPr lang="en-US" sz="1600" dirty="0"/>
          </a:p>
        </p:txBody>
      </p:sp>
      <p:graphicFrame>
        <p:nvGraphicFramePr>
          <p:cNvPr id="29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720840" y="1463040"/>
          <a:ext cx="2103120" cy="914400"/>
        </p:xfrm>
        <a:graphic>
          <a:graphicData uri="http://schemas.openxmlformats.org/drawingml/2006/table">
            <a:tbl>
              <a:tblPr/>
              <a:tblGrid>
                <a:gridCol w="612648"/>
                <a:gridCol w="612648"/>
                <a:gridCol w="877824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NAND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C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94A3B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Shape 6"/>
          <p:cNvSpPr/>
          <p:nvPr/>
        </p:nvSpPr>
        <p:spPr>
          <a:xfrm>
            <a:off x="457200" y="3474720"/>
            <a:ext cx="822960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3" name="Shape 7"/>
          <p:cNvSpPr/>
          <p:nvPr/>
        </p:nvSpPr>
        <p:spPr>
          <a:xfrm>
            <a:off x="457200" y="3474720"/>
            <a:ext cx="8229600" cy="6400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4" name="Text 8"/>
          <p:cNvSpPr/>
          <p:nvPr/>
        </p:nvSpPr>
        <p:spPr>
          <a:xfrm>
            <a:off x="731520" y="361188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 Morgansche Gesetze</a:t>
            </a:r>
            <a:endParaRPr lang="en-US" sz="1800" dirty="0"/>
          </a:p>
        </p:txBody>
      </p:sp>
      <p:sp>
        <p:nvSpPr>
          <p:cNvPr id="15" name="Text 9"/>
          <p:cNvSpPr/>
          <p:nvPr/>
        </p:nvSpPr>
        <p:spPr>
          <a:xfrm>
            <a:off x="731520" y="397764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B5C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¬(A ∧ B) = ¬A ∨ ¬B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EF44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¬(A ∨ B) = ¬A ∧ ¬B</a:t>
            </a:r>
            <a:endParaRPr lang="en-US" sz="1600" dirty="0"/>
          </a:p>
        </p:txBody>
      </p:sp>
      <p:sp>
        <p:nvSpPr>
          <p:cNvPr id="16" name="Text 10"/>
          <p:cNvSpPr/>
          <p:nvPr/>
        </p:nvSpPr>
        <p:spPr>
          <a:xfrm>
            <a:off x="4572000" y="397764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 für die Vereinfachung von logischen Ausdrücken und die Umwandlung zwischen NAND/NOR-Schaltungen.</a:t>
            </a:r>
            <a:endParaRPr lang="en-US" sz="1200" dirty="0"/>
          </a:p>
        </p:txBody>
      </p:sp>
      <p:sp>
        <p:nvSpPr>
          <p:cNvPr id="17" name="Text 11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13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EINFACHE LOGISCHE SCHALTUNGEN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2560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34440"/>
            <a:ext cx="73152" cy="256032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3258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Halbaddierer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691640"/>
            <a:ext cx="3429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Addiert zwei 1-Bit-Zahlen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Summe (S) = A ⊕ B  (XOR)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Übertrag (C) = A ∧ B  (AND)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Besteht aus: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1× XOR-Gatter + 1× AND-Gatter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234440"/>
            <a:ext cx="3931920" cy="2560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234440"/>
            <a:ext cx="73152" cy="25603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0" name="Text 8"/>
          <p:cNvSpPr/>
          <p:nvPr/>
        </p:nvSpPr>
        <p:spPr>
          <a:xfrm>
            <a:off x="5074920" y="13258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Volladdierer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074920" y="1691640"/>
            <a:ext cx="3429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Addiert zwei 1-Bit-Zahlen + Übertrag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 = A ⊕ B ⊕ Cin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Cout = (A∧B) ∨ (Cin∧(A⊕B))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Besteht aus: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2× Halbaddierer + 1× OR-Gatter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4069080"/>
            <a:ext cx="8229600" cy="8686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4069080"/>
            <a:ext cx="73152" cy="86868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41148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RS-Flip-Flop (Latch)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77240" y="4434840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Einfachster Speicher: Speichert 1 Bit. Aufgebaut aus zwei rückgekoppelten NOR- oder NAND-Gattern. Set (S) setzt den Ausgang auf 1, Reset (R) setzt auf 0.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13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743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DER TRANSISTOR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Grundbaustein aller digitalen Schaltungen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3931920" cy="356616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80160"/>
            <a:ext cx="3931920" cy="64008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4630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Aufbau &amp; Funktion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1828800"/>
            <a:ext cx="34747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Halbleiterbauelement mit 3 Anschlüssen: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Bipolartransistor (BJT):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Basis (B) · Kollektor (C) · Emitter (E)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NPN- und PNP-Typen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MOSFET: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Gate (G) · Drain (D) · Source (S)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in modernen ICs (CMOS)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Kleiner Steuerstrom/Spannung am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Eingang schaltet größeren Strom.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280160"/>
            <a:ext cx="3931920" cy="356616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280160"/>
            <a:ext cx="3931920" cy="64008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4630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Transistor als Schalter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983480" y="1920240"/>
            <a:ext cx="3474720" cy="1097280"/>
          </a:xfrm>
          <a:prstGeom prst="rect">
            <a:avLst/>
          </a:prstGeom>
          <a:solidFill>
            <a:srgbClr val="1A3A2A"/>
          </a:solidFill>
          <a:ln/>
        </p:spPr>
      </p:sp>
      <p:sp>
        <p:nvSpPr>
          <p:cNvPr id="12" name="Text 10"/>
          <p:cNvSpPr/>
          <p:nvPr/>
        </p:nvSpPr>
        <p:spPr>
          <a:xfrm>
            <a:off x="5120640" y="19659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 (Sättigung)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120640" y="228600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Basis/Gate: HIGH → Strom fließt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Ausgang: LOW (0) – gegen Masse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983480" y="3200400"/>
            <a:ext cx="3474720" cy="1097280"/>
          </a:xfrm>
          <a:prstGeom prst="rect">
            <a:avLst/>
          </a:prstGeom>
          <a:solidFill>
            <a:srgbClr val="3A1A1A"/>
          </a:solidFill>
          <a:ln/>
        </p:spPr>
      </p:sp>
      <p:sp>
        <p:nvSpPr>
          <p:cNvPr id="15" name="Text 13"/>
          <p:cNvSpPr/>
          <p:nvPr/>
        </p:nvSpPr>
        <p:spPr>
          <a:xfrm>
            <a:off x="5120640" y="32461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F44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AUS (Sperrbereich)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120640" y="35661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Basis/Gate: LOW → kein Strom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Ausgang: HIGH (1) – Pull-Up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983480" y="44348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CMOS: Complementary MOS – kombiniert N- und P-Kanal-MOSFETs für minimalen Stromverbrauch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13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743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DER KONDENSATOR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Energiespeicher und Signalglätter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3931920" cy="210312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80160"/>
            <a:ext cx="3931920" cy="6400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4630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Aufbau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1828800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leitende Platten (Elektroden)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getrennt durch ein Dielektrikum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(Isolator: Keramik, Folie, Elektrolyt)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Kapazität C in Farad (F)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 = Q / U  (Ladung / Spannung)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280160"/>
            <a:ext cx="3931920" cy="210312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280160"/>
            <a:ext cx="3931920" cy="64008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4630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Funktion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983480" y="1828800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Speichert elektrische Energie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elektrischen Feld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Laden: Strom fließt, Spannung steigt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Entladen: Spannung sinkt, gibt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gespeicherte Energie ab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34747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Einsatz in der Digitaltechnik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57200" y="3886200"/>
            <a:ext cx="1965960" cy="82296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57200" y="3886200"/>
            <a:ext cx="1965960" cy="54864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3959352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B6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Stützkond.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8640" y="418795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Glättet Spannungs-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schwankungen auf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Platine (100nF)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606040" y="3886200"/>
            <a:ext cx="1965960" cy="82296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606040" y="3886200"/>
            <a:ext cx="1965960" cy="54864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9" name="Text 17"/>
          <p:cNvSpPr/>
          <p:nvPr/>
        </p:nvSpPr>
        <p:spPr>
          <a:xfrm>
            <a:off x="2697480" y="3959352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DRAM-Speicher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697480" y="418795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Speicherzelle =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Transistor +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Kondensator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754880" y="3886200"/>
            <a:ext cx="1965960" cy="82296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754880" y="3886200"/>
            <a:ext cx="196596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3" name="Text 21"/>
          <p:cNvSpPr/>
          <p:nvPr/>
        </p:nvSpPr>
        <p:spPr>
          <a:xfrm>
            <a:off x="4846320" y="3959352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Taktgebung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46320" y="418795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RC-Glied bestimmt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Zeitkonstante für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Oszillatoren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903720" y="3886200"/>
            <a:ext cx="1965960" cy="822960"/>
          </a:xfrm>
          <a:prstGeom prst="rect">
            <a:avLst/>
          </a:prstGeom>
          <a:solidFill>
            <a:srgbClr val="1E293B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903720" y="3886200"/>
            <a:ext cx="1965960" cy="54864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27" name="Text 25"/>
          <p:cNvSpPr/>
          <p:nvPr/>
        </p:nvSpPr>
        <p:spPr>
          <a:xfrm>
            <a:off x="6995160" y="3959352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5CF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Filter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995160" y="418795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Tiefpass/Hochpass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zur Signal-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aufbereitung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13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TRANSISTOR – SCHALTUNG IM DETAIL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NPN-Transistor als elektronischer Schalter – das wichtigste Grundprinzip der Digitaltechnik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960120"/>
            <a:ext cx="8595360" cy="4069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13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KONDENSATOR – SCHALTUNG IM DETAIL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RC-Schaltung, Lade-/Entladekurve und DRAM-Speicherzelle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960120"/>
            <a:ext cx="8595360" cy="4069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13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286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ABKÜRZUNGSVERZEICHNIS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34440"/>
            <a:ext cx="73152" cy="365760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29844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Bauelemente &amp; Schaltungen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1664208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BJT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783080" y="166420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Bipolar Junction Transistor – Bipolartransistor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77240" y="2002536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783080" y="2002536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Negativ-Positiv-Negativ – Schichtfolge beim BJT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2340864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PNP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783080" y="2340864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Positiv-Negativ-Positiv – komplementär zu NPN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77240" y="2679192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MOSFET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783080" y="267919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Metal-Oxide-Semiconductor Field-Effect Transistor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77240" y="3017520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CMOS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783080" y="30175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Complementary MOS – N- und P-Kanal kombiniert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40" y="3355848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783080" y="335584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Emitting Diode – Leuchtdiode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77240" y="3694176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IC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783080" y="3694176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Circuit – Integrierter Schaltkreis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777240" y="4032504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RC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783080" y="4032504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Resistor-Capacitor – Widerstand-Kondensator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77240" y="4370832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NE555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783080" y="437083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 verbreiteter Timer-/Taktgeber-IC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754880" y="1234440"/>
            <a:ext cx="393192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8100000">
              <a:srgbClr val="000000">
                <a:alpha val="2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754880" y="1234440"/>
            <a:ext cx="73152" cy="365760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7" name="Text 25"/>
          <p:cNvSpPr/>
          <p:nvPr/>
        </p:nvSpPr>
        <p:spPr>
          <a:xfrm>
            <a:off x="5074920" y="129844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Signale, Speicher &amp; Kennwerte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074920" y="166420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DRAM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172200" y="166420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RAM – flüchtiger Speicher, braucht Refresh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074920" y="200253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GND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172200" y="2002536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 – Masse / Bezugspotential (0V)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074920" y="234086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VCC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172200" y="2340864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Versorgungsspannung (z.B. +5V oder +3,3V)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074920" y="267919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HIGH/LOW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172200" y="267919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Logische Pegel: HIGH ≈ 5V, LOW ≈ 0V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5074920" y="301752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PWM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172200" y="30175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Pulsweitenmodulation – Steuerung per Tastverhältnis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5074920" y="335584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V_BE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6172200" y="335584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Basis-Emitter-Spannung (ca. 0,7V bei Si-BJT)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5074920" y="369417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h_FE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6172200" y="3694176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Gleichstromverstärkung (Faktor I_C / I_B)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074920" y="4032504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τ (Tau)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172200" y="4032504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Zeitkonstante τ = R × C  (in Sekunden)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5074920" y="43708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 (Farad)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6172200" y="437083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 der Kapazität (üblich: µF, nF, pF)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12 von 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300000">
            <a:off x="-457200" y="-457200"/>
            <a:ext cx="3657600" cy="61264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3840480"/>
            <a:ext cx="9144000" cy="27432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ZUSAMMENFASSUNG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40080" y="1325880"/>
            <a:ext cx="164592" cy="164592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28016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Zahlensysteme: Dezimal, Binär, Oktal und Hexadezimal bilden die Grundlage der Datenverarbeitung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1984248"/>
            <a:ext cx="164592" cy="164592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1938528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Boolesche Logik: AND, OR, NOT, XOR, NAND, NOR – die Sprache der digitalen Schaltungen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642616"/>
            <a:ext cx="164592" cy="164592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596896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Schaltungen: Aus Gattern entstehen Addierer, Speicher und komplexe Rechenwerke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40080" y="3300984"/>
            <a:ext cx="164592" cy="164592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255264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Transistor: Als Schalter realisiert er alle logischen Gatter – Milliarden pro Chip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959352"/>
            <a:ext cx="164592" cy="164592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14" name="Text 12"/>
          <p:cNvSpPr/>
          <p:nvPr/>
        </p:nvSpPr>
        <p:spPr>
          <a:xfrm>
            <a:off x="1005840" y="3913632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Kondensator: Energiespeicher, Signalglätter und Basis des DRAM-Speichers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" y="45720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Digitaltechnik Grundlagen – Fachinformatiker-Ausbildung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132320" y="4800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13 von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Digitaltechnik Grundlagen</dc:title>
  <dc:subject>PptxGenJS Presentation</dc:subject>
  <dc:creator>Jo</dc:creator>
  <cp:lastModifiedBy>Jo</cp:lastModifiedBy>
  <cp:revision>1</cp:revision>
  <dcterms:created xsi:type="dcterms:W3CDTF">2026-02-19T09:22:49Z</dcterms:created>
  <dcterms:modified xsi:type="dcterms:W3CDTF">2026-02-19T09:22:49Z</dcterms:modified>
</cp:coreProperties>
</file>