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920240"/>
            <a:ext cx="1109441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Creational Design Patterns</a:t>
            </a:r>
            <a:endParaRPr lang="en-US" sz="4600" dirty="0"/>
          </a:p>
        </p:txBody>
      </p:sp>
      <p:sp>
        <p:nvSpPr>
          <p:cNvPr id="3" name="Text 1"/>
          <p:cNvSpPr/>
          <p:nvPr/>
        </p:nvSpPr>
        <p:spPr>
          <a:xfrm>
            <a:off x="548640" y="2880360"/>
            <a:ext cx="1109441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 &amp; Auflösung der Übungsaufgaben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352044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9FB8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AP2-Vorbereitung   ·   C#   ·   WPF   ·   .NET Framework 4.7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4800600"/>
            <a:ext cx="548640" cy="54864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8006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228600" y="544068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Singleton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920240" y="4800600"/>
            <a:ext cx="548640" cy="54864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9" name="Text 7"/>
          <p:cNvSpPr/>
          <p:nvPr/>
        </p:nvSpPr>
        <p:spPr>
          <a:xfrm>
            <a:off x="1920240" y="48006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600200" y="544068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 M.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291840" y="4800600"/>
            <a:ext cx="548640" cy="54864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12" name="Text 10"/>
          <p:cNvSpPr/>
          <p:nvPr/>
        </p:nvSpPr>
        <p:spPr>
          <a:xfrm>
            <a:off x="3291840" y="48006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971800" y="544068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 F.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663440" y="4800600"/>
            <a:ext cx="548640" cy="54864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15" name="Text 13"/>
          <p:cNvSpPr/>
          <p:nvPr/>
        </p:nvSpPr>
        <p:spPr>
          <a:xfrm>
            <a:off x="4663440" y="48006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4343400" y="544068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Builder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035040" y="4800600"/>
            <a:ext cx="548640" cy="54864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18" name="Text 16"/>
          <p:cNvSpPr/>
          <p:nvPr/>
        </p:nvSpPr>
        <p:spPr>
          <a:xfrm>
            <a:off x="6035040" y="48006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5715000" y="544068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4864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7E97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Lübeck · FIAE/FISI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Fünf Erzeuger-Muster – ein roter Faden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Grundfrage überall: Wer erzeugt das Objekt – und bleibt der Code dabei erweiterbar?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6035040" cy="713232"/>
          </a:xfrm>
          <a:prstGeom prst="roundRect">
            <a:avLst>
              <a:gd name="adj" fmla="val 10256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13232" y="1810512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6" name="Text 4"/>
          <p:cNvSpPr/>
          <p:nvPr/>
        </p:nvSpPr>
        <p:spPr>
          <a:xfrm>
            <a:off x="713232" y="181051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325880" y="1746504"/>
            <a:ext cx="5120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Singleton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2039112"/>
            <a:ext cx="5120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Genau eine Instanz, globaler Zugriffspunkt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2514600"/>
            <a:ext cx="6035040" cy="713232"/>
          </a:xfrm>
          <a:prstGeom prst="roundRect">
            <a:avLst>
              <a:gd name="adj" fmla="val 10256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13232" y="2633472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1" name="Text 9"/>
          <p:cNvSpPr/>
          <p:nvPr/>
        </p:nvSpPr>
        <p:spPr>
          <a:xfrm>
            <a:off x="713232" y="263347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325880" y="2569464"/>
            <a:ext cx="5120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 Method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25880" y="2862072"/>
            <a:ext cx="5120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Subklasse entscheidet den konkreten Typ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3337560"/>
            <a:ext cx="6035040" cy="713232"/>
          </a:xfrm>
          <a:prstGeom prst="roundRect">
            <a:avLst>
              <a:gd name="adj" fmla="val 10256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13232" y="3456432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6" name="Text 14"/>
          <p:cNvSpPr/>
          <p:nvPr/>
        </p:nvSpPr>
        <p:spPr>
          <a:xfrm>
            <a:off x="713232" y="345643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325880" y="3392424"/>
            <a:ext cx="5120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 Factory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325880" y="3685032"/>
            <a:ext cx="5120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Familie zusammengehöriger Objekte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48640" y="4160520"/>
            <a:ext cx="6035040" cy="713232"/>
          </a:xfrm>
          <a:prstGeom prst="roundRect">
            <a:avLst>
              <a:gd name="adj" fmla="val 10256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13232" y="4279392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21" name="Text 19"/>
          <p:cNvSpPr/>
          <p:nvPr/>
        </p:nvSpPr>
        <p:spPr>
          <a:xfrm>
            <a:off x="713232" y="427939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1325880" y="4215384"/>
            <a:ext cx="5120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Builder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325880" y="4507992"/>
            <a:ext cx="5120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Komplexes Objekt Schritt für Schritt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548640" y="4983480"/>
            <a:ext cx="6035040" cy="713232"/>
          </a:xfrm>
          <a:prstGeom prst="roundRect">
            <a:avLst>
              <a:gd name="adj" fmla="val 10256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13232" y="5102352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26" name="Text 24"/>
          <p:cNvSpPr/>
          <p:nvPr/>
        </p:nvSpPr>
        <p:spPr>
          <a:xfrm>
            <a:off x="713232" y="510235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1325880" y="5038344"/>
            <a:ext cx="5120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325880" y="5330952"/>
            <a:ext cx="51206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Neues Objekt durch Klonen statt new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6949440" y="1691640"/>
            <a:ext cx="4693615" cy="4114800"/>
          </a:xfrm>
          <a:prstGeom prst="roundRect">
            <a:avLst>
              <a:gd name="adj" fmla="val 1778"/>
            </a:avLst>
          </a:prstGeom>
          <a:solidFill>
            <a:srgbClr val="003366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223760" y="1874520"/>
            <a:ext cx="414497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jedem Gerüst steckte 1 bewusster Fehler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7223760" y="2514600"/>
            <a:ext cx="4144975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–"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Singleton: Konstruktor war public</a:t>
            </a:r>
            <a:endParaRPr lang="en-US" sz="14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–"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 Method: Methode nicht abstract</a:t>
            </a:r>
            <a:endParaRPr lang="en-US" sz="14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–"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 Factory: konkreter Rückgabetyp</a:t>
            </a:r>
            <a:endParaRPr lang="en-US" sz="14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–"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Builder: falsche Schrittreihenfolge</a:t>
            </a:r>
            <a:endParaRPr lang="en-US" sz="14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–"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Prototype: flache statt tiefer Kopie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[Datum]   ·   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Übersicht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Folie 2/9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640080" cy="64008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371600" y="457200"/>
            <a:ext cx="1027145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Singleton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170432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Entwickler, drei Logger – beim Export fehlten Einträge.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364328" cy="2834640"/>
          </a:xfrm>
          <a:prstGeom prst="roundRect">
            <a:avLst>
              <a:gd name="adj" fmla="val 2581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92808"/>
            <a:ext cx="310896" cy="310896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87452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207008" y="1874520"/>
            <a:ext cx="4449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Fehler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68680" y="2377440"/>
            <a:ext cx="4724248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Konstruktor war public</a:t>
            </a:r>
            <a:endParaRPr lang="en-US" sz="135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Jedes new AppLogger() erzeugt eine eigene _logEntries-Liste</a:t>
            </a:r>
            <a:endParaRPr lang="en-US" sz="135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 sah nur einen Bruchteil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278728" y="1691640"/>
            <a:ext cx="5364328" cy="2834640"/>
          </a:xfrm>
          <a:prstGeom prst="roundRect">
            <a:avLst>
              <a:gd name="adj" fmla="val 2581"/>
            </a:avLst>
          </a:prstGeom>
          <a:solidFill>
            <a:srgbClr val="D6E4F0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507328" y="1892808"/>
            <a:ext cx="310896" cy="310896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507328" y="187452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937096" y="1874520"/>
            <a:ext cx="4449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Lösung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598768" y="2377440"/>
            <a:ext cx="4724248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Konstruktor private</a:t>
            </a:r>
            <a:endParaRPr lang="en-US" sz="135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Statische GetInstance() erzeugt genau einmal</a:t>
            </a:r>
            <a:endParaRPr lang="en-US" sz="135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Aufrufer nutzen AppLogger.GetInstance()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548640" y="4754880"/>
            <a:ext cx="11094415" cy="502920"/>
          </a:xfrm>
          <a:prstGeom prst="roundRect">
            <a:avLst>
              <a:gd name="adj" fmla="val 9091"/>
            </a:avLst>
          </a:prstGeom>
          <a:solidFill>
            <a:srgbClr val="F3F7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4754880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private AppLogger() { }   →   public static AppLogger GetInstance()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48640" y="539496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i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 </a:t>
            </a:r>
            <a:pPr indent="0" marL="0">
              <a:buNone/>
            </a:pPr>
            <a:r>
              <a:rPr lang="en-US" sz="1450" i="1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Instanz, ein globaler Zugriffspunkt – kein verstreutes new.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[Datum]   ·   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Singleton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Folie 3/9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640080" cy="64008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371600" y="457200"/>
            <a:ext cx="1027145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 Method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170432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Dieselbe if/else-Erzeugung an fünf Stellen – ein Kanal wurde vergessen.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364328" cy="2834640"/>
          </a:xfrm>
          <a:prstGeom prst="roundRect">
            <a:avLst>
              <a:gd name="adj" fmla="val 2581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92808"/>
            <a:ext cx="310896" cy="310896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87452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207008" y="1874520"/>
            <a:ext cx="4449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Fehler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68680" y="2377440"/>
            <a:ext cx="4724248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CreateNotification() nicht abstract</a:t>
            </a:r>
            <a:endParaRPr lang="en-US" sz="135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Gibt null zurück, nicht überschreibbar</a:t>
            </a:r>
            <a:endParaRPr lang="en-US" sz="135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 greift nicht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278728" y="1691640"/>
            <a:ext cx="5364328" cy="2834640"/>
          </a:xfrm>
          <a:prstGeom prst="roundRect">
            <a:avLst>
              <a:gd name="adj" fmla="val 2581"/>
            </a:avLst>
          </a:prstGeom>
          <a:solidFill>
            <a:srgbClr val="D6E4F0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507328" y="1892808"/>
            <a:ext cx="310896" cy="310896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507328" y="187452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937096" y="1874520"/>
            <a:ext cx="4449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Lösung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598768" y="2377440"/>
            <a:ext cx="4724248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CreateNotification() als abstract</a:t>
            </a:r>
            <a:endParaRPr lang="en-US" sz="135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Subklassen liefern den konkreten Typ</a:t>
            </a:r>
            <a:endParaRPr lang="en-US" sz="135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Notify() in der Basis – ohne new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548640" y="4754880"/>
            <a:ext cx="11094415" cy="502920"/>
          </a:xfrm>
          <a:prstGeom prst="roundRect">
            <a:avLst>
              <a:gd name="adj" fmla="val 9091"/>
            </a:avLst>
          </a:prstGeom>
          <a:solidFill>
            <a:srgbClr val="F3F7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4754880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abstract INotification CreateNotification();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48640" y="539496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i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 </a:t>
            </a:r>
            <a:pPr indent="0" marL="0">
              <a:buNone/>
            </a:pPr>
            <a:r>
              <a:rPr lang="en-US" sz="1450" i="1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Subklasse entscheidet den Typ – neue Kanäle ohne Änderung am Bestand (OCP).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[Datum]   ·   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 Method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Folie 4/9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640080" cy="64008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371600" y="457200"/>
            <a:ext cx="1027145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 Factory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170432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 und Eskalation getrennt erzeugt – Falschkombination möglich.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364328" cy="2834640"/>
          </a:xfrm>
          <a:prstGeom prst="roundRect">
            <a:avLst>
              <a:gd name="adj" fmla="val 2581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92808"/>
            <a:ext cx="310896" cy="310896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87452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207008" y="1874520"/>
            <a:ext cx="4449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Fehler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68680" y="2377440"/>
            <a:ext cx="4724248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Rückgabetyp war CriticalTicket</a:t>
            </a:r>
            <a:endParaRPr lang="en-US" sz="135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Konkreter Typ statt Interface ITicket</a:t>
            </a:r>
            <a:endParaRPr lang="en-US" sz="135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Fabrik nicht mehr austauschbar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278728" y="1691640"/>
            <a:ext cx="5364328" cy="2834640"/>
          </a:xfrm>
          <a:prstGeom prst="roundRect">
            <a:avLst>
              <a:gd name="adj" fmla="val 2581"/>
            </a:avLst>
          </a:prstGeom>
          <a:solidFill>
            <a:srgbClr val="D6E4F0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507328" y="1892808"/>
            <a:ext cx="310896" cy="310896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507328" y="187452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937096" y="1874520"/>
            <a:ext cx="4449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Lösung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598768" y="2377440"/>
            <a:ext cx="4724248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Rückgabetyp ITicket</a:t>
            </a:r>
            <a:endParaRPr lang="en-US" sz="135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 + Eskalation aus einer Fabrik</a:t>
            </a:r>
            <a:endParaRPr lang="en-US" sz="135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Konsistente Familie erzwungen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548640" y="4754880"/>
            <a:ext cx="11094415" cy="502920"/>
          </a:xfrm>
          <a:prstGeom prst="roundRect">
            <a:avLst>
              <a:gd name="adj" fmla="val 9091"/>
            </a:avLst>
          </a:prstGeom>
          <a:solidFill>
            <a:srgbClr val="F3F7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4754880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ITicket CreateTicket(string description)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48640" y="539496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i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 </a:t>
            </a:r>
            <a:pPr indent="0" marL="0">
              <a:buNone/>
            </a:pPr>
            <a:r>
              <a:rPr lang="en-US" sz="1450" i="1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Fabrik liefert die ganze Familie – falsche Paare sind strukturell ausgeschlossen.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[Datum]   ·   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 Factory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Folie 5/9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640080" cy="64008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371600" y="457200"/>
            <a:ext cx="1027145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Builder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170432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Konstruktor mit sechs Parametern – ein fehlender Header fiel niemandem auf.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364328" cy="2834640"/>
          </a:xfrm>
          <a:prstGeom prst="roundRect">
            <a:avLst>
              <a:gd name="adj" fmla="val 2581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92808"/>
            <a:ext cx="310896" cy="310896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87452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207008" y="1874520"/>
            <a:ext cx="4449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Fehler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68680" y="2377440"/>
            <a:ext cx="4724248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rief Schritte falsch auf</a:t>
            </a:r>
            <a:endParaRPr lang="en-US" sz="135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Statistik vor Header und Ticketliste</a:t>
            </a:r>
            <a:endParaRPr lang="en-US" sz="135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Reihenfolge im Aufrufer verstreut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278728" y="1691640"/>
            <a:ext cx="5364328" cy="2834640"/>
          </a:xfrm>
          <a:prstGeom prst="roundRect">
            <a:avLst>
              <a:gd name="adj" fmla="val 2581"/>
            </a:avLst>
          </a:prstGeom>
          <a:solidFill>
            <a:srgbClr val="D6E4F0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507328" y="1892808"/>
            <a:ext cx="310896" cy="310896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507328" y="187452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937096" y="1874520"/>
            <a:ext cx="4449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Lösung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598768" y="2377440"/>
            <a:ext cx="4724248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Director: Header → Liste → Statistik</a:t>
            </a:r>
            <a:endParaRPr lang="en-US" sz="135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Reihenfolge zentral gesteuert</a:t>
            </a:r>
            <a:endParaRPr lang="en-US" sz="135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Aufrufer kennt nur IReportBuilder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548640" y="4754880"/>
            <a:ext cx="11094415" cy="502920"/>
          </a:xfrm>
          <a:prstGeom prst="roundRect">
            <a:avLst>
              <a:gd name="adj" fmla="val 9091"/>
            </a:avLst>
          </a:prstGeom>
          <a:solidFill>
            <a:srgbClr val="F3F7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4754880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AddHeader(...) → AddTicketList(...) → AddStatistics(...)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48640" y="539496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i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 </a:t>
            </a:r>
            <a:pPr indent="0" marL="0">
              <a:buNone/>
            </a:pPr>
            <a:r>
              <a:rPr lang="en-US" sz="1450" i="1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Komplexes Objekt schrittweise; der Director hält die Reihenfolge zusammen.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[Datum]   ·   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Builder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Folie 6/9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640080" cy="64008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371600" y="457200"/>
            <a:ext cx="1027145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170432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Vorlage klonen – nach kurzer Zeit waren alle Vorlagen beschädigt.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364328" cy="2834640"/>
          </a:xfrm>
          <a:prstGeom prst="roundRect">
            <a:avLst>
              <a:gd name="adj" fmla="val 2581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92808"/>
            <a:ext cx="310896" cy="310896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87452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207008" y="1874520"/>
            <a:ext cx="4449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Fehler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68680" y="2377440"/>
            <a:ext cx="4724248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MemberwiseClone() = flache Kopie</a:t>
            </a:r>
            <a:endParaRPr lang="en-US" sz="135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List&lt;string&gt; per Referenz geteilt</a:t>
            </a:r>
            <a:endParaRPr lang="en-US" sz="135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Klon verändert das Original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278728" y="1691640"/>
            <a:ext cx="5364328" cy="2834640"/>
          </a:xfrm>
          <a:prstGeom prst="roundRect">
            <a:avLst>
              <a:gd name="adj" fmla="val 2581"/>
            </a:avLst>
          </a:prstGeom>
          <a:solidFill>
            <a:srgbClr val="D6E4F0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507328" y="1892808"/>
            <a:ext cx="310896" cy="310896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507328" y="187452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937096" y="1874520"/>
            <a:ext cx="4449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Lösung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598768" y="2377440"/>
            <a:ext cx="4724248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DeepCopy(): neue Liste anlegen</a:t>
            </a:r>
            <a:endParaRPr lang="en-US" sz="135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List&lt;string&gt;(this.Attachments)</a:t>
            </a:r>
            <a:endParaRPr lang="en-US" sz="135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–"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 bleibt unproblematisch (immutable)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548640" y="4754880"/>
            <a:ext cx="11094415" cy="502920"/>
          </a:xfrm>
          <a:prstGeom prst="roundRect">
            <a:avLst>
              <a:gd name="adj" fmla="val 9091"/>
            </a:avLst>
          </a:prstGeom>
          <a:solidFill>
            <a:srgbClr val="F3F7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4754880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copy.Attachments = new List&lt;string&gt;(this.Attachments);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48640" y="539496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i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 </a:t>
            </a:r>
            <a:pPr indent="0" marL="0">
              <a:buNone/>
            </a:pPr>
            <a:r>
              <a:rPr lang="en-US" sz="1450" i="1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Tiefe Kopie für veränderbare Referenztypen – Klon und Original sind unabhängig.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[Datum]   ·   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Folie 7/9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Kombi-Dashboard: Welches Muster löst welche Anforderung?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11094415" cy="841248"/>
          </a:xfrm>
          <a:prstGeom prst="roundRect">
            <a:avLst>
              <a:gd name="adj" fmla="val 8696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13232" y="1572768"/>
            <a:ext cx="640080" cy="438912"/>
          </a:xfrm>
          <a:prstGeom prst="roundRect">
            <a:avLst>
              <a:gd name="adj" fmla="val 12500"/>
            </a:avLst>
          </a:prstGeom>
          <a:solidFill>
            <a:srgbClr val="003366"/>
          </a:solidFill>
          <a:ln/>
        </p:spPr>
      </p:sp>
      <p:sp>
        <p:nvSpPr>
          <p:cNvPr id="5" name="Text 3"/>
          <p:cNvSpPr/>
          <p:nvPr/>
        </p:nvSpPr>
        <p:spPr>
          <a:xfrm>
            <a:off x="713232" y="1572768"/>
            <a:ext cx="640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508760" y="1490472"/>
            <a:ext cx="27432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Singleton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343400" y="1490472"/>
            <a:ext cx="7116775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Zentrales Log – eine Instanz für ViewModel, Service, Repository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2304288"/>
            <a:ext cx="11094415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13232" y="2505456"/>
            <a:ext cx="640080" cy="438912"/>
          </a:xfrm>
          <a:prstGeom prst="roundRect">
            <a:avLst>
              <a:gd name="adj" fmla="val 12500"/>
            </a:avLst>
          </a:prstGeom>
          <a:solidFill>
            <a:srgbClr val="003366"/>
          </a:solidFill>
          <a:ln/>
        </p:spPr>
      </p:sp>
      <p:sp>
        <p:nvSpPr>
          <p:cNvPr id="10" name="Text 8"/>
          <p:cNvSpPr/>
          <p:nvPr/>
        </p:nvSpPr>
        <p:spPr>
          <a:xfrm>
            <a:off x="713232" y="2505456"/>
            <a:ext cx="640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508760" y="2423160"/>
            <a:ext cx="27432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 Factory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43400" y="2423160"/>
            <a:ext cx="7116775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 + passende Eskalation; Falschkombi ausgeschlossen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48640" y="3236976"/>
            <a:ext cx="11094415" cy="841248"/>
          </a:xfrm>
          <a:prstGeom prst="roundRect">
            <a:avLst>
              <a:gd name="adj" fmla="val 8696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" y="3438144"/>
            <a:ext cx="640080" cy="438912"/>
          </a:xfrm>
          <a:prstGeom prst="roundRect">
            <a:avLst>
              <a:gd name="adj" fmla="val 12500"/>
            </a:avLst>
          </a:prstGeom>
          <a:solidFill>
            <a:srgbClr val="003366"/>
          </a:solidFill>
          <a:ln/>
        </p:spPr>
      </p:sp>
      <p:sp>
        <p:nvSpPr>
          <p:cNvPr id="15" name="Text 13"/>
          <p:cNvSpPr/>
          <p:nvPr/>
        </p:nvSpPr>
        <p:spPr>
          <a:xfrm>
            <a:off x="713232" y="3438144"/>
            <a:ext cx="640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508760" y="3355848"/>
            <a:ext cx="27432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 Method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343400" y="3355848"/>
            <a:ext cx="7116775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Kanal per Creator steuerbar – kein if/else im Erstellungscode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548640" y="4169664"/>
            <a:ext cx="11094415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13232" y="4370832"/>
            <a:ext cx="640080" cy="438912"/>
          </a:xfrm>
          <a:prstGeom prst="roundRect">
            <a:avLst>
              <a:gd name="adj" fmla="val 12500"/>
            </a:avLst>
          </a:prstGeom>
          <a:solidFill>
            <a:srgbClr val="003366"/>
          </a:solidFill>
          <a:ln/>
        </p:spPr>
      </p:sp>
      <p:sp>
        <p:nvSpPr>
          <p:cNvPr id="20" name="Text 18"/>
          <p:cNvSpPr/>
          <p:nvPr/>
        </p:nvSpPr>
        <p:spPr>
          <a:xfrm>
            <a:off x="713232" y="4370832"/>
            <a:ext cx="640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508760" y="4288536"/>
            <a:ext cx="27432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43400" y="4288536"/>
            <a:ext cx="7116775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Vorlage klonen; Original bleibt unverändert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094415" cy="841248"/>
          </a:xfrm>
          <a:prstGeom prst="roundRect">
            <a:avLst>
              <a:gd name="adj" fmla="val 8696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13232" y="5303520"/>
            <a:ext cx="640080" cy="438912"/>
          </a:xfrm>
          <a:prstGeom prst="roundRect">
            <a:avLst>
              <a:gd name="adj" fmla="val 12500"/>
            </a:avLst>
          </a:prstGeom>
          <a:solidFill>
            <a:srgbClr val="003366"/>
          </a:solidFill>
          <a:ln/>
        </p:spPr>
      </p:sp>
      <p:sp>
        <p:nvSpPr>
          <p:cNvPr id="25" name="Text 23"/>
          <p:cNvSpPr/>
          <p:nvPr/>
        </p:nvSpPr>
        <p:spPr>
          <a:xfrm>
            <a:off x="713232" y="5303520"/>
            <a:ext cx="640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A5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508760" y="5221224"/>
            <a:ext cx="27432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Builder + Director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4343400" y="5221224"/>
            <a:ext cx="7116775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Bericht in fester, zentral gesteuerter Reihenfolge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[Datum]   ·   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Kombinationsaufgabe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Folie 8/9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Merksätze zum Mitnehmen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691640"/>
            <a:ext cx="512064" cy="512064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69164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280160" y="1645920"/>
            <a:ext cx="10362895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Singleton — </a:t>
            </a:r>
            <a:pPr indent="0" marL="0">
              <a:buNone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Instanz, ein globaler Zugriffspunkt – privater Konstruktor.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2560320"/>
            <a:ext cx="512064" cy="512064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256032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280160" y="2514600"/>
            <a:ext cx="10362895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 Method — </a:t>
            </a:r>
            <a:pPr indent="0" marL="0">
              <a:buNone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Subklasse wählt den Typ; erweitern ohne Bestand zu ändern.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48640" y="3429000"/>
            <a:ext cx="512064" cy="512064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342900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280160" y="3383280"/>
            <a:ext cx="10362895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 Factory — </a:t>
            </a:r>
            <a:pPr indent="0" marL="0">
              <a:buNone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Ganze Familie aus einer Fabrik – konsistente Kombination.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48640" y="4297680"/>
            <a:ext cx="512064" cy="512064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42976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280160" y="4251960"/>
            <a:ext cx="10362895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Builder — </a:t>
            </a:r>
            <a:pPr indent="0" marL="0">
              <a:buNone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für Schritt; der Director steuert die Reihenfolge.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48640" y="5166360"/>
            <a:ext cx="512064" cy="512064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516636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280160" y="5120640"/>
            <a:ext cx="10362895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 — </a:t>
            </a:r>
            <a:pPr indent="0" marL="0">
              <a:buNone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Tiefe Kopie für Referenztypen – Klon ist unabhängig.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548640" y="621792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FB8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Details &amp; vollständiger Code: Musterlösung (Begleitdokument)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2026-06-29T11:33:28Z</dcterms:created>
  <dcterms:modified xsi:type="dcterms:W3CDTF">2026-06-29T11:33:28Z</dcterms:modified>
</cp:coreProperties>
</file>