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716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&amp; Restore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Etappe 2 · Lernfeld 11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301752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Fachinformatiker/in Systemintegration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der Etappe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100584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Sicherungsarten (voll, differenziell, inkrementell) unterscheiden und Restore-Ketten bestimmen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Backupkonzepte nach der 3-2-1-Regel entwerfen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Rotationsverfahren anwenden: GVS und Türme von Hanoi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 und RTO aus Geschäftsanforderungen ableiten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Backupfenster aus Datenmenge und Bandbreite berechnen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Aufbewahrungsfristen und Restore-Tests einordnen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97764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4041648"/>
            <a:ext cx="7955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Woche: </a:t>
            </a:r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GVS-Planspiel (Di), Restore-Übung (Do), Übungsklausur-Teil (Fr). In Hälfte 2 setzen wir euer Konzept real mit dem Proxmox Backup Server um.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Backup? RAID reicht nicht.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1440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schützt nur gegen Plattenausfall – sonst nichts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1554480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21208" y="1627632"/>
            <a:ext cx="2432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Menschlicher Fehler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21208" y="1984248"/>
            <a:ext cx="243230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versehentliches Löschen oder Überschreiben – RAID spiegelt den Fehler sofort mit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46120" y="1554480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55848" y="1627632"/>
            <a:ext cx="2432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55848" y="1984248"/>
            <a:ext cx="243230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verschlüsselt alle erreichbaren Daten – auch auf dem RAID und auf Online-Backups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80760" y="1554480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90488" y="1627632"/>
            <a:ext cx="2432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Software-/Updatefehler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90488" y="1984248"/>
            <a:ext cx="243230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korrupte Datenbanken, fehlgeschlagene Migrationen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11480" y="2834640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21208" y="2907792"/>
            <a:ext cx="2432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Elementarschaden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21208" y="3264408"/>
            <a:ext cx="243230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Brand, Wasser, Blitz – trifft alle Platten am Standort gleichzeitig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46120" y="2834640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55848" y="2907792"/>
            <a:ext cx="2432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Diebstahl / Sabotage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55848" y="3264408"/>
            <a:ext cx="243230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physischer Verlust des Systems inklusive RAID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080760" y="2834640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90488" y="2907792"/>
            <a:ext cx="2432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Defekter Controller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90488" y="3264408"/>
            <a:ext cx="243230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den gesamten Verbund unbrauchbar machen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11480" y="420624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= zeitlich entkoppelte, getrennte Kopie. RAID = Verfügbarkeit, Backup = Wiederherstellbarkeit.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Sicherungsarten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105156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Vollsicherung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2103120" y="960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" name="Text 3"/>
          <p:cNvSpPr/>
          <p:nvPr/>
        </p:nvSpPr>
        <p:spPr>
          <a:xfrm>
            <a:off x="2103120" y="1645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218688" y="960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7" name="Text 5"/>
          <p:cNvSpPr/>
          <p:nvPr/>
        </p:nvSpPr>
        <p:spPr>
          <a:xfrm>
            <a:off x="3218688" y="1645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334256" y="960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9" name="Text 7"/>
          <p:cNvSpPr/>
          <p:nvPr/>
        </p:nvSpPr>
        <p:spPr>
          <a:xfrm>
            <a:off x="4334256" y="1645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49824" y="960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1" name="Text 9"/>
          <p:cNvSpPr/>
          <p:nvPr/>
        </p:nvSpPr>
        <p:spPr>
          <a:xfrm>
            <a:off x="5449824" y="1645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565392" y="960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3" name="Text 11"/>
          <p:cNvSpPr/>
          <p:nvPr/>
        </p:nvSpPr>
        <p:spPr>
          <a:xfrm>
            <a:off x="6565392" y="1645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7680960" y="960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5" name="Text 13"/>
          <p:cNvSpPr/>
          <p:nvPr/>
        </p:nvSpPr>
        <p:spPr>
          <a:xfrm>
            <a:off x="7680960" y="1645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" y="219456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Differenziell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103120" y="2103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2103120" y="2788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218688" y="2606040"/>
            <a:ext cx="82296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0" name="Text 18"/>
          <p:cNvSpPr/>
          <p:nvPr/>
        </p:nvSpPr>
        <p:spPr>
          <a:xfrm>
            <a:off x="3218688" y="2788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334256" y="2514600"/>
            <a:ext cx="822960" cy="2286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4334256" y="2788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449824" y="2423160"/>
            <a:ext cx="82296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Text 22"/>
          <p:cNvSpPr/>
          <p:nvPr/>
        </p:nvSpPr>
        <p:spPr>
          <a:xfrm>
            <a:off x="5449824" y="2788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565392" y="2331720"/>
            <a:ext cx="822960" cy="411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6565392" y="2788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7680960" y="2240280"/>
            <a:ext cx="822960" cy="5029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8" name="Text 26"/>
          <p:cNvSpPr/>
          <p:nvPr/>
        </p:nvSpPr>
        <p:spPr>
          <a:xfrm>
            <a:off x="7680960" y="2788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11480" y="333756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Inkrementell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2103120" y="3246120"/>
            <a:ext cx="822960" cy="6400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2103120" y="3931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3218688" y="3749040"/>
            <a:ext cx="822960" cy="13716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3" name="Text 31"/>
          <p:cNvSpPr/>
          <p:nvPr/>
        </p:nvSpPr>
        <p:spPr>
          <a:xfrm>
            <a:off x="3218688" y="3931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334256" y="3749040"/>
            <a:ext cx="822960" cy="13716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5" name="Text 33"/>
          <p:cNvSpPr/>
          <p:nvPr/>
        </p:nvSpPr>
        <p:spPr>
          <a:xfrm>
            <a:off x="4334256" y="3931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449824" y="3749040"/>
            <a:ext cx="822960" cy="13716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7" name="Text 35"/>
          <p:cNvSpPr/>
          <p:nvPr/>
        </p:nvSpPr>
        <p:spPr>
          <a:xfrm>
            <a:off x="5449824" y="3931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565392" y="3749040"/>
            <a:ext cx="822960" cy="13716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9" name="Text 37"/>
          <p:cNvSpPr/>
          <p:nvPr/>
        </p:nvSpPr>
        <p:spPr>
          <a:xfrm>
            <a:off x="6565392" y="3931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7680960" y="3749040"/>
            <a:ext cx="822960" cy="13716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1" name="Text 39"/>
          <p:cNvSpPr/>
          <p:nvPr/>
        </p:nvSpPr>
        <p:spPr>
          <a:xfrm>
            <a:off x="7680960" y="393192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411480" y="425196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Differenziell: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seit der letzten VOLLsicherung – wächst täglich.   </a:t>
            </a:r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Inkrementell: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seit der letzten Sicherung – bleibt klein.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Vergleich: Speicher, Dauer, Restore-Kette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60120"/>
          <a:ext cx="83210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920240"/>
                <a:gridCol w="2194560"/>
                <a:gridCol w="219456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Vollsicherung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Differenziell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Inkrementell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Speicherbedarf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hoch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 (wächst)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Sicherungsdauer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 (wächst)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Restore benötigt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Satz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 + LETZTE Diff.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 + ALLE Inkr.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Restore-Risiko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höher: Kette darf keine Lücke haben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11480" y="3749040"/>
            <a:ext cx="8321040" cy="868680"/>
          </a:xfrm>
          <a:prstGeom prst="roundRect">
            <a:avLst>
              <a:gd name="adj" fmla="val 6316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3822192"/>
            <a:ext cx="7955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Klausur-Klassiker: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 am Donnerstagnachmittag, Voll am Sonntag, inkrementell Mo–Sa nachts: Restore = Voll (So) + Inkremente Mo, Di, Mi, Do – in dieser Reihenfolge.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3-2-1-Regel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1051560"/>
            <a:ext cx="2697480" cy="2377440"/>
          </a:xfrm>
          <a:prstGeom prst="roundRect">
            <a:avLst>
              <a:gd name="adj" fmla="val 3462"/>
            </a:avLst>
          </a:prstGeom>
          <a:solidFill>
            <a:srgbClr val="00336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1188720"/>
            <a:ext cx="2697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502920" y="2103120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Kopien der Daten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2542032"/>
            <a:ext cx="2423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 + zwei Sicherungen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051560"/>
            <a:ext cx="2697480" cy="2377440"/>
          </a:xfrm>
          <a:prstGeom prst="roundRect">
            <a:avLst>
              <a:gd name="adj" fmla="val 3462"/>
            </a:avLst>
          </a:prstGeom>
          <a:solidFill>
            <a:srgbClr val="003366"/>
          </a:solidFill>
          <a:ln/>
        </p:spPr>
      </p:sp>
      <p:sp>
        <p:nvSpPr>
          <p:cNvPr id="8" name="Text 6"/>
          <p:cNvSpPr/>
          <p:nvPr/>
        </p:nvSpPr>
        <p:spPr>
          <a:xfrm>
            <a:off x="3246120" y="1188720"/>
            <a:ext cx="2697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3337560" y="2103120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 Medien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383280" y="2542032"/>
            <a:ext cx="2423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Disk/NAS und Tape oder Cloud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080760" y="1051560"/>
            <a:ext cx="2697480" cy="2377440"/>
          </a:xfrm>
          <a:prstGeom prst="roundRect">
            <a:avLst>
              <a:gd name="adj" fmla="val 3462"/>
            </a:avLst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6080760" y="1188720"/>
            <a:ext cx="2697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400" dirty="0"/>
          </a:p>
        </p:txBody>
      </p:sp>
      <p:sp>
        <p:nvSpPr>
          <p:cNvPr id="13" name="Text 11"/>
          <p:cNvSpPr/>
          <p:nvPr/>
        </p:nvSpPr>
        <p:spPr>
          <a:xfrm>
            <a:off x="6172200" y="2103120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 extern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217920" y="2542032"/>
            <a:ext cx="2423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anderer Standort oder offline (Air Gap)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379476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Gap: </a:t>
            </a:r>
            <a:pPr indent="0" marL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physisch getrennte/offline Kopie – für Ransomware unerreichbar. Erweiterung 3-2-1-1-0: zusätzlich 1 Offline-Kopie, 0 Fehler beim Restore-Test.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Rotationsverfahren: Großvater-Vater-Sohn (GVS)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2606040" y="86868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Zyklus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0" y="8686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Medien (klassisch)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11480" y="1188720"/>
            <a:ext cx="2011680" cy="777240"/>
          </a:xfrm>
          <a:prstGeom prst="roundRect">
            <a:avLst>
              <a:gd name="adj" fmla="val 8235"/>
            </a:avLst>
          </a:prstGeom>
          <a:solidFill>
            <a:srgbClr val="0066AA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188720"/>
            <a:ext cx="2011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Sohn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606040" y="1234440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täglich Mo–Do, wöchentlich überschrieben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0" y="123444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Medien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103120"/>
            <a:ext cx="2011680" cy="777240"/>
          </a:xfrm>
          <a:prstGeom prst="roundRect">
            <a:avLst>
              <a:gd name="adj" fmla="val 8235"/>
            </a:avLst>
          </a:prstGeom>
          <a:solidFill>
            <a:srgbClr val="1A4D80"/>
          </a:solidFill>
          <a:ln/>
        </p:spPr>
      </p:sp>
      <p:sp>
        <p:nvSpPr>
          <p:cNvPr id="10" name="Text 8"/>
          <p:cNvSpPr/>
          <p:nvPr/>
        </p:nvSpPr>
        <p:spPr>
          <a:xfrm>
            <a:off x="411480" y="2103120"/>
            <a:ext cx="2011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Vater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606040" y="2148840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wöchentlich freitags, monatlich rotiert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943600" y="214884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Medien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3017520"/>
            <a:ext cx="2011680" cy="777240"/>
          </a:xfrm>
          <a:prstGeom prst="roundRect">
            <a:avLst>
              <a:gd name="adj" fmla="val 8235"/>
            </a:avLst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" y="3017520"/>
            <a:ext cx="2011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Großvater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606040" y="3063240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monatlich (letzter Freitag), Jahresarchiv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943600" y="306324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Medien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11480" y="397764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4041648"/>
            <a:ext cx="7955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Stärke: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lange Historie mit wenigen Medien (klassisch 20) – alte Stände überleben auch Ransomware, die erst spät entdeckt wird.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Rotationsverfahren: Türme von Hanoi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Medieneinsatz nach Zweierpotenzen: Medium A jeden 2. Tag, B jeden 4., C jeden 8. …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Ergebnis: dichte jüngste Historie UND weit zurückreichende alte Stände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nur 5 Medien: Wiederherstellungspunkte bis zu 16 Tage zurück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Nachteil: komplexer Plan, ungleiche Medienabnutzung (A altert am schnellsten)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 heute: Software steuert Rotation – das Prinzip bleibt prüfungsrelevant</a:t>
            </a:r>
            <a:endParaRPr lang="en-US" sz="15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3474720"/>
          <a:ext cx="749808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777240"/>
                <a:gridCol w="777240"/>
                <a:gridCol w="777240"/>
                <a:gridCol w="777240"/>
                <a:gridCol w="777240"/>
                <a:gridCol w="777240"/>
                <a:gridCol w="777240"/>
                <a:gridCol w="777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 &amp; RTO – die zwei Planungsgrößen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786384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0" y="1252728"/>
            <a:ext cx="0" cy="329184"/>
          </a:xfrm>
          <a:prstGeom prst="line">
            <a:avLst/>
          </a:prstGeom>
          <a:noFill/>
          <a:ln w="381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85039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letzte Sicherung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297680" y="1252728"/>
            <a:ext cx="0" cy="329184"/>
          </a:xfrm>
          <a:prstGeom prst="line">
            <a:avLst/>
          </a:prstGeom>
          <a:noFill/>
          <a:ln w="38100">
            <a:solidFill>
              <a:srgbClr val="B0002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85039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00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223760" y="1252728"/>
            <a:ext cx="0" cy="329184"/>
          </a:xfrm>
          <a:prstGeom prst="line">
            <a:avLst/>
          </a:prstGeom>
          <a:noFill/>
          <a:ln w="38100">
            <a:solidFill>
              <a:srgbClr val="2E7D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85039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läuft wieder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011680" y="1828800"/>
            <a:ext cx="2286000" cy="0"/>
          </a:xfrm>
          <a:prstGeom prst="line">
            <a:avLst/>
          </a:prstGeom>
          <a:noFill/>
          <a:ln w="50800">
            <a:solidFill>
              <a:srgbClr val="F0A5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554480" y="19659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RPO: maximal tolerierter DATENVERLUST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297680" y="1828800"/>
            <a:ext cx="2926080" cy="0"/>
          </a:xfrm>
          <a:prstGeom prst="line">
            <a:avLst/>
          </a:prstGeom>
          <a:noFill/>
          <a:ln w="508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14800" y="196596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RTO: maximal tolerierte AUSFALLZEIT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11480" y="2880360"/>
            <a:ext cx="8321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 (Recovery Point Objective) bestimmt die SICHERUNGSFREQUENZ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 1 h? Dann reicht die nächtliche Sicherung nicht – stündliche Snapshots nötig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(Recovery Time Objective) bestimmt die RESTORE-STRATEGIE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4 h? Restore muss nachweislich schneller sein – messen, nicht schätzen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Backupfenster berechnen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188720" y="960120"/>
            <a:ext cx="6766560" cy="1188720"/>
          </a:xfrm>
          <a:prstGeom prst="roundRect">
            <a:avLst>
              <a:gd name="adj" fmla="val 6154"/>
            </a:avLst>
          </a:prstGeom>
          <a:solidFill>
            <a:srgbClr val="003366"/>
          </a:solidFill>
          <a:ln/>
        </p:spPr>
      </p:sp>
      <p:sp>
        <p:nvSpPr>
          <p:cNvPr id="4" name="Text 2"/>
          <p:cNvSpPr/>
          <p:nvPr/>
        </p:nvSpPr>
        <p:spPr>
          <a:xfrm>
            <a:off x="1554480" y="1298448"/>
            <a:ext cx="1554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Dauer t =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291840" y="102412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Datenmenge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3840480" y="1536192"/>
            <a:ext cx="310896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0" y="1591056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effektive Übertragungsrate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11480" y="2377440"/>
            <a:ext cx="832104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Einheiten-Falle: 1 Gbit/s = 125 MByte/s (Faktor 8!)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Effektive Rate ansetzen: Protokoll-Overhead, parallele Last (typisch 60–80 %)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1,8 TB über 1 Gbit/s bei 80 % Nutzung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125 MB/s × 0,8 = 100 MB/s → 1.800.000 MB / 100 MB/s = 18.000 s = 5 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Fenster zu klein? Inkrementell sichern, Bandbreite erhöhen, Deduplizierung/Kompression, Snapshots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Aufbewahrung, Recht &amp; Medien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Gesetzliche Fristen (HGB/AO, GoBD): Bücher und Buchungsbelege 10 Jahre, Handels-/Geschäftsbriefe 6 Jahre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DSGVO-Spannungsfeld: Löschpflichten gelten auch für Backups → Löschkonzept und begrenzte Aufbewahrung (Retention)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Medienwahl: Disk/NAS (schnell), Tape (günstig, offline-fähig, langlebig), Cloud (extern, Bandbreite beachten)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Tape lebt: LTO ist im Rechenzentrum Standard für Archiv und Air Gap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Verschlüsselung der Backups: Pflicht spätestens beim Transport/extern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97764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4041648"/>
            <a:ext cx="7955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Aufbewahren und Löschen sind BEIDE Pflichten – ein Backupkonzept regelt beides.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Restore-Tests – die vergessene Hälfte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14400" y="960120"/>
            <a:ext cx="731520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96012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Backup, dessen Restore nie getestet wurde, existiert nicht.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2011680"/>
            <a:ext cx="83210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 testen: kompletter Test-Restore auf getrennte Umgebung, mindestens stichprobenartig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messen, nicht schätzen: erst der gemessene Restore beweist die Zusage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Fehlerbilder: unlesbare Medien, fehlende Kette (Inkrement fehlt), vergessene Systemzustände, fehlende Passwörter/Schlüssel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Dokumentieren: Restore-Anleitung gehört ins Notfallhandbuch – auch für den Fall, dass der Admin nicht erreichbar ist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Donnerstag: Restore-Übung mit Protokoll – wir messen eure RTO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Sicherungsarten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 / differenziell / inkrementell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Restore-Kette bestimmen können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Diff: Voll + letzte · Inkr: Voll + alle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3-2-1 (und 3-2-1-1-0)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GVS: 20 Medien, lange Historie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Hanoi: Zweierpotenzen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Planungsgrößen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 → Sicherungsfrequenz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→ Restore-Strategie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Datenmenge / eff. Rate (Faktor 8!)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480060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Fristen: 10 / 6 Jahre (GoBD)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DSGVO: auch löschen können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testen und messen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44988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Freitag: Übungsklausur-Teil Backup. In Woche 7 wird euer Konzept am PBS Realität.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E2 Backup &amp; Restore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L E2 - Backup &amp; Restore</dc:title>
  <dc:subject>PptxGenJS Presentation</dc:subject>
  <dc:creator>bfw Luebeck</dc:creator>
  <cp:lastModifiedBy>bfw Luebeck</cp:lastModifiedBy>
  <cp:revision>1</cp:revision>
  <dcterms:created xsi:type="dcterms:W3CDTF">2026-07-03T03:57:29Z</dcterms:created>
  <dcterms:modified xsi:type="dcterms:W3CDTF">2026-07-03T03:57:29Z</dcterms:modified>
</cp:coreProperties>
</file>