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92640" y="36576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}</a:t>
            </a:r>
            <a:endParaRPr lang="en-US" sz="120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K  ·  C# / .NET  ·  FIAE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 in C#:</a:t>
            </a:r>
            <a:endParaRPr lang="en-US" sz="44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Stack, Heap &amp; Value Types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16052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werden Daten verwaltet – und warum verhalten sich struct und class unterschiedlich?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612648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17.06.2026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420624" cy="420624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25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143000" y="13258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Rätsel: Warum ändert sich mein Objekt von selbst?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548640" y="1929384"/>
            <a:ext cx="420624" cy="42062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9293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192938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&amp; Heap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Speicherbereiche – LIFO vs. dynamisch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2532888"/>
            <a:ext cx="420624" cy="420624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53288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143000" y="25328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Type vs. Reference Type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wird wo gespeichert?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548640" y="3136392"/>
            <a:ext cx="420624" cy="42062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313639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43000" y="313639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 ist ein struct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Aliase und die primitiven Typen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3739896"/>
            <a:ext cx="420624" cy="420624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548640" y="37398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43000" y="37398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landet was?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Code-Beispiel mit Stack-/Heap-Zuordnung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4343400"/>
            <a:ext cx="420624" cy="42062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43434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143000" y="434340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 vs. class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Kopier- vs. Referenzverhalten (3 Beweise)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48640" y="4946904"/>
            <a:ext cx="420624" cy="420624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548640" y="494690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143000" y="494690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Vergleichstabelle und Performance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548640" y="5550408"/>
            <a:ext cx="420624" cy="42062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5" name="Text 23"/>
          <p:cNvSpPr/>
          <p:nvPr/>
        </p:nvSpPr>
        <p:spPr>
          <a:xfrm>
            <a:off x="548640" y="55504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43000" y="555040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  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Entscheidungshilfe: wann struct, wann class?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– ein kleines Rätsel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11247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fast identische Codeblöcke – völlig unterschiedliches Verhalten: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5394960" cy="1828800"/>
          </a:xfrm>
          <a:prstGeom prst="roundRect">
            <a:avLst>
              <a:gd name="adj" fmla="val 300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21792" y="1709928"/>
            <a:ext cx="506577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p1 = new Point(10, 20);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p2 = p1;     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Kopie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p2.X = 999;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DE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p1.X bleibt 10  ✓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09360" y="1600200"/>
            <a:ext cx="5394960" cy="1828800"/>
          </a:xfrm>
          <a:prstGeom prst="roundRect">
            <a:avLst>
              <a:gd name="adj" fmla="val 300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73952" y="1709928"/>
            <a:ext cx="5065776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 = new Person(25, "Max");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b = a;       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Referenz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b.Age = 999;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a.Age wird AUCH 999  ✗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3703320"/>
            <a:ext cx="11274552" cy="960120"/>
          </a:xfrm>
          <a:prstGeom prst="roundRect">
            <a:avLst>
              <a:gd name="adj" fmla="val 7619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31520" y="3703320"/>
            <a:ext cx="10698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Frage:  </a:t>
            </a:r>
            <a:pPr algn="l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Beides ist eine Zuweisung mit </a:t>
            </a:r>
            <a:pPr algn="l"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</a:t>
            </a:r>
            <a:pPr algn="l" indent="0" marL="0">
              <a:buNone/>
            </a:pPr>
            <a:r>
              <a:rPr lang="en-US" sz="15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Warum wird einmal kopiert und einmal geteilt? Die Antwort liegt im Speichermodell.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4846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Lernziele: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516636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342900" indent="-3429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und Heap unterscheiden</a:t>
            </a:r>
            <a:endParaRPr lang="en-US" sz="1400" dirty="0"/>
          </a:p>
          <a:p>
            <a:pPr algn="l" marL="342900" indent="-3429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Types von Reference Types abgrenzen</a:t>
            </a:r>
            <a:endParaRPr lang="en-US" sz="1400" dirty="0"/>
          </a:p>
          <a:p>
            <a:pPr algn="l" marL="342900" indent="-3429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 vs. class begründet auswählen können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&amp; Heap – zwei Speicherbereiche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EEF5FB"/>
          </a:solidFill>
          <a:ln w="15875">
            <a:solidFill>
              <a:srgbClr val="2E8B5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3716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LIFO – Last In, First Out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731520" y="1920240"/>
            <a:ext cx="4937760" cy="1188720"/>
          </a:xfrm>
          <a:prstGeom prst="roundRect">
            <a:avLst>
              <a:gd name="adj" fmla="val 4615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96112" y="2029968"/>
            <a:ext cx="460857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ADE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Top → int z = 30;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int y = 20;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int x = 10;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↓ wächst nach unten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329184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Sehr schnell, automatische Verwaltung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Begrenzte Größe (ca. 1 MB pro Thread)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Aufräumen automatisch bei Scope-Ende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Thread hat seinen eigenen Stack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Speichert: Value Types, lokale Variablen, Parameter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45352" y="1234440"/>
            <a:ext cx="5486400" cy="4846320"/>
          </a:xfrm>
          <a:prstGeom prst="roundRect">
            <a:avLst>
              <a:gd name="adj" fmla="val 1509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19672" y="137160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Heap</a:t>
            </a:r>
            <a:pPr algn="l" indent="0" marL="0">
              <a:buNone/>
            </a:pPr>
            <a:r>
              <a:rPr lang="en-US" sz="13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dynamischer Speicher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519672" y="1920240"/>
            <a:ext cx="4937760" cy="1188720"/>
          </a:xfrm>
          <a:prstGeom prst="roundRect">
            <a:avLst>
              <a:gd name="adj" fmla="val 4615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684264" y="2029968"/>
            <a:ext cx="460857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0x001A → Person { "Max", 25 }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0x002B → List&lt;int&gt; { 1, 2, 3 }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0x003C → string "Hallo Welt"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beliebige Reihenfolge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19672" y="3291840"/>
            <a:ext cx="49834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Großer Speicher – für große Objekte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Garbage Collector räumt automatisch auf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Langsamer als der Stack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Wird von allen Threads geteilt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Speichert: Reference Types, Objekte, Arrays, Strings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 &amp; Heap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Type vs. Reference Type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5486400" cy="3200400"/>
          </a:xfrm>
          <a:prstGeom prst="roundRect">
            <a:avLst>
              <a:gd name="adj" fmla="val 2286"/>
            </a:avLst>
          </a:prstGeom>
          <a:solidFill>
            <a:srgbClr val="EEF5FB"/>
          </a:solidFill>
          <a:ln w="15875">
            <a:solidFill>
              <a:srgbClr val="2E8B5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3716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Type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731520" y="187452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Wert selbst liegt direkt auf dem Stack</a:t>
            </a:r>
            <a:endParaRPr lang="en-US" sz="14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Zuweisung wird der Wert kopiert</a:t>
            </a:r>
            <a:endParaRPr lang="en-US" sz="14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int, bool, double, char, struct, enum, DateTime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731520" y="3611880"/>
            <a:ext cx="4937760" cy="594360"/>
          </a:xfrm>
          <a:prstGeom prst="roundRect">
            <a:avLst>
              <a:gd name="adj" fmla="val 9231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96112" y="3721608"/>
            <a:ext cx="460857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x = 10;   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Wert 10 direkt auf Stack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245352" y="1234440"/>
            <a:ext cx="5486400" cy="3200400"/>
          </a:xfrm>
          <a:prstGeom prst="roundRect">
            <a:avLst>
              <a:gd name="adj" fmla="val 2286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19672" y="137160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Type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519672" y="1874520"/>
            <a:ext cx="49834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dem Stack liegt nur die Adresse (Referenz)</a:t>
            </a:r>
            <a:endParaRPr lang="en-US" sz="140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Objekt selbst liegt im Heap</a:t>
            </a:r>
            <a:endParaRPr lang="en-US" sz="140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Zuweisung wird die Referenz kopiert – nicht das Objekt</a:t>
            </a:r>
            <a:endParaRPr lang="en-US" sz="140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class, string, object, Arrays, List&lt;T&gt;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519672" y="3611880"/>
            <a:ext cx="4937760" cy="594360"/>
          </a:xfrm>
          <a:prstGeom prst="roundRect">
            <a:avLst>
              <a:gd name="adj" fmla="val 9231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684264" y="3721608"/>
            <a:ext cx="460857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 = 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Person();  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Adresse auf Stack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4617720"/>
            <a:ext cx="11274552" cy="1417320"/>
          </a:xfrm>
          <a:prstGeom prst="roundRect">
            <a:avLst>
              <a:gd name="adj" fmla="val 5161"/>
            </a:avLst>
          </a:prstGeom>
          <a:solidFill>
            <a:srgbClr val="FFF6E0"/>
          </a:solidFill>
          <a:ln w="15875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31520" y="473659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Hinweis – ehrliche Vereinfachung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31520" y="5029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2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„Value Types liegen auf dem Stack" gilt für </a:t>
            </a:r>
            <a:pPr algn="l" indent="0" marL="0">
              <a:buNone/>
            </a:pPr>
            <a:r>
              <a:rPr lang="en-US" sz="1250" b="1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lokale Variablen</a:t>
            </a:r>
            <a:pPr algn="l" indent="0" marL="0">
              <a:buNone/>
            </a:pPr>
            <a:r>
              <a:rPr lang="en-US" sz="12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Ein Value-Type-Feld </a:t>
            </a:r>
            <a:pPr algn="l" indent="0" marL="0">
              <a:buNone/>
            </a:pPr>
            <a:r>
              <a:rPr lang="en-US" sz="1250" b="1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innerhalb einer Klasse</a:t>
            </a:r>
            <a:pPr algn="l" indent="0" marL="0">
              <a:buNone/>
            </a:pPr>
            <a:r>
              <a:rPr lang="en-US" sz="12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liegt mit dem Objekt im Heap; beim Boxing landet ein Value Type ebenfalls im Heap. Für die Praxis (Kopier- vs. Referenzverhalten) bleibt die Faustregel aber richtig.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vs. Reference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Aha-Moment: int ist ein struct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5486400" cy="2331720"/>
          </a:xfrm>
          <a:prstGeom prst="roundRect">
            <a:avLst>
              <a:gd name="adj" fmla="val 313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41732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buNone/>
            </a:pPr>
            <a:r>
              <a:rPr lang="en-US" sz="16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ist nur ein </a:t>
            </a:r>
            <a:pPr algn="l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Alias</a:t>
            </a:r>
            <a:pPr algn="l" indent="0" marL="0">
              <a:buNone/>
            </a:pPr>
            <a:r>
              <a:rPr lang="en-US" sz="16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(Kurzform) für </a:t>
            </a:r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System.Int32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31520" y="1965960"/>
            <a:ext cx="4937760" cy="1417320"/>
          </a:xfrm>
          <a:prstGeom prst="roundRect">
            <a:avLst>
              <a:gd name="adj" fmla="val 3871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96112" y="2075688"/>
            <a:ext cx="4608576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struct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Int32 : IComparable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11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</a:t>
            </a:r>
            <a:endParaRPr lang="en-US" sz="11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interne Implementierung</a:t>
            </a:r>
            <a:pPr algn="l" indent="0" marL="0">
              <a:lnSpc>
                <a:spcPct val="115000"/>
              </a:lnSpc>
              <a:buNone/>
            </a:pPr>
            <a:endParaRPr lang="en-US" sz="1150" dirty="0"/>
          </a:p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6245352" y="1234440"/>
            <a:ext cx="5486400" cy="2331720"/>
          </a:xfrm>
          <a:prstGeom prst="roundRect">
            <a:avLst>
              <a:gd name="adj" fmla="val 3137"/>
            </a:avLst>
          </a:prstGeom>
          <a:solidFill>
            <a:srgbClr val="EEF5FB"/>
          </a:solidFill>
          <a:ln w="15875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519672" y="137160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bedeutet: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519672" y="1737360"/>
            <a:ext cx="4983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primitiven Typen (int, bool, double …) sind structs</a:t>
            </a:r>
            <a:endParaRPr lang="en-US" sz="135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sind damit Value Types</a:t>
            </a:r>
            <a:endParaRPr lang="en-US" sz="135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3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 x = 10;  ≡  System.Int32 x = 10;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57200" y="37947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diese Typen sind structs (Value Types):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4206240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4206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bool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350008" y="4206240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14" name="Text 12"/>
          <p:cNvSpPr/>
          <p:nvPr/>
        </p:nvSpPr>
        <p:spPr>
          <a:xfrm>
            <a:off x="2350008" y="4206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byte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242816" y="4206240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4242816" y="4206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short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135624" y="4206240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18" name="Text 16"/>
          <p:cNvSpPr/>
          <p:nvPr/>
        </p:nvSpPr>
        <p:spPr>
          <a:xfrm>
            <a:off x="6135624" y="4206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long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028432" y="4206240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20" name="Text 18"/>
          <p:cNvSpPr/>
          <p:nvPr/>
        </p:nvSpPr>
        <p:spPr>
          <a:xfrm>
            <a:off x="8028432" y="4206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float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9921240" y="4206240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22" name="Text 20"/>
          <p:cNvSpPr/>
          <p:nvPr/>
        </p:nvSpPr>
        <p:spPr>
          <a:xfrm>
            <a:off x="9921240" y="420624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double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4773168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4773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decimal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350008" y="4773168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26" name="Text 24"/>
          <p:cNvSpPr/>
          <p:nvPr/>
        </p:nvSpPr>
        <p:spPr>
          <a:xfrm>
            <a:off x="2350008" y="4773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242816" y="4773168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28" name="Text 26"/>
          <p:cNvSpPr/>
          <p:nvPr/>
        </p:nvSpPr>
        <p:spPr>
          <a:xfrm>
            <a:off x="4242816" y="4773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DateTime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135624" y="4773168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30" name="Text 28"/>
          <p:cNvSpPr/>
          <p:nvPr/>
        </p:nvSpPr>
        <p:spPr>
          <a:xfrm>
            <a:off x="6135624" y="4773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TimeSpan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8028432" y="4773168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32" name="Text 30"/>
          <p:cNvSpPr/>
          <p:nvPr/>
        </p:nvSpPr>
        <p:spPr>
          <a:xfrm>
            <a:off x="8028432" y="4773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Guid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9921240" y="4773168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34" name="Text 32"/>
          <p:cNvSpPr/>
          <p:nvPr/>
        </p:nvSpPr>
        <p:spPr>
          <a:xfrm>
            <a:off x="9921240" y="4773168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enum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457200" y="5340096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36" name="Text 34"/>
          <p:cNvSpPr/>
          <p:nvPr/>
        </p:nvSpPr>
        <p:spPr>
          <a:xfrm>
            <a:off x="457200" y="5340096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Nullable&lt;T&gt;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2350008" y="5340096"/>
            <a:ext cx="1783080" cy="457200"/>
          </a:xfrm>
          <a:prstGeom prst="roundRect">
            <a:avLst>
              <a:gd name="adj" fmla="val 10000"/>
            </a:avLst>
          </a:prstGeom>
          <a:solidFill>
            <a:srgbClr val="003366"/>
          </a:solidFill>
          <a:ln/>
        </p:spPr>
      </p:sp>
      <p:sp>
        <p:nvSpPr>
          <p:cNvPr id="38" name="Text 36"/>
          <p:cNvSpPr/>
          <p:nvPr/>
        </p:nvSpPr>
        <p:spPr>
          <a:xfrm>
            <a:off x="2350008" y="5340096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eigene structs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 ist ein struct</a:t>
            </a:r>
            <a:endParaRPr lang="en-US" sz="900" dirty="0"/>
          </a:p>
        </p:txBody>
      </p:sp>
      <p:sp>
        <p:nvSpPr>
          <p:cNvPr id="41" name="Text 39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Überblick: Value Types in C#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3657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92024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Ganzzahlen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Wertebereich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byte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… 255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sbyte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-128 … 127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short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 32 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int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 2,1 Mrd.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uint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… 4,3 Mrd.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long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± 9 Trill.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ulong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 … 18 Trill.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97680" y="1280160"/>
          <a:ext cx="36576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92024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Kommazahlen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Genauigkeit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float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~7 Stellen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double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15–16 Stellen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decimal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28–29 Stellen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38160" y="1280160"/>
          <a:ext cx="3566160" cy="914400"/>
        </p:xfrm>
        <a:graphic>
          <a:graphicData uri="http://schemas.openxmlformats.org/drawingml/2006/table">
            <a:tbl>
              <a:tblPr/>
              <a:tblGrid>
                <a:gridCol w="1691640"/>
                <a:gridCol w="187452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Weitere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Inhalt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bool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true / false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char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Zeichen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DateTime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Datum / Zeit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enum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Aufzählung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struct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rgbClr val="5A647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eigener Typ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hape 1"/>
          <p:cNvSpPr/>
          <p:nvPr/>
        </p:nvSpPr>
        <p:spPr>
          <a:xfrm>
            <a:off x="4297680" y="3200400"/>
            <a:ext cx="3657600" cy="868680"/>
          </a:xfrm>
          <a:prstGeom prst="roundRect">
            <a:avLst>
              <a:gd name="adj" fmla="val 8421"/>
            </a:avLst>
          </a:prstGeom>
          <a:solidFill>
            <a:srgbClr val="FFF6E0"/>
          </a:solidFill>
          <a:ln w="15875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2"/>
          <p:cNvSpPr/>
          <p:nvPr/>
        </p:nvSpPr>
        <p:spPr>
          <a:xfrm>
            <a:off x="4480560" y="320040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8A6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decimal </a:t>
            </a:r>
            <a:pPr algn="l" indent="0" marL="0">
              <a:buNone/>
            </a:pPr>
            <a:r>
              <a:rPr lang="en-US" sz="12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Geldbeträge verwenden – exakter bei Finanzberechnungen.</a:t>
            </a:r>
            <a:endParaRPr lang="en-US" sz="1250" dirty="0"/>
          </a:p>
        </p:txBody>
      </p:sp>
      <p:sp>
        <p:nvSpPr>
          <p:cNvPr id="8" name="Shape 3"/>
          <p:cNvSpPr/>
          <p:nvPr/>
        </p:nvSpPr>
        <p:spPr>
          <a:xfrm>
            <a:off x="457200" y="4480560"/>
            <a:ext cx="11274552" cy="1554480"/>
          </a:xfrm>
          <a:prstGeom prst="roundRect">
            <a:avLst>
              <a:gd name="adj" fmla="val 4706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4"/>
          <p:cNvSpPr/>
          <p:nvPr/>
        </p:nvSpPr>
        <p:spPr>
          <a:xfrm>
            <a:off x="731520" y="461772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Schlüsselwort = Alias für System-Typ</a:t>
            </a:r>
            <a:endParaRPr lang="en-US" sz="1500" dirty="0"/>
          </a:p>
        </p:txBody>
      </p:sp>
      <p:sp>
        <p:nvSpPr>
          <p:cNvPr id="10" name="Shape 5"/>
          <p:cNvSpPr/>
          <p:nvPr/>
        </p:nvSpPr>
        <p:spPr>
          <a:xfrm>
            <a:off x="731520" y="5074920"/>
            <a:ext cx="2606040" cy="6858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6"/>
          <p:cNvSpPr/>
          <p:nvPr/>
        </p:nvSpPr>
        <p:spPr>
          <a:xfrm>
            <a:off x="731520" y="507492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=  System.Int32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3474720" y="5074920"/>
            <a:ext cx="2606040" cy="6858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3474720" y="507492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bool</a:t>
            </a:r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=  System.Boolean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217920" y="5074920"/>
            <a:ext cx="2606040" cy="6858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6217920" y="507492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=  System.String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8961120" y="5074920"/>
            <a:ext cx="2606040" cy="6858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2"/>
          <p:cNvSpPr/>
          <p:nvPr/>
        </p:nvSpPr>
        <p:spPr>
          <a:xfrm>
            <a:off x="8961120" y="507492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decimal</a:t>
            </a:r>
            <a:pPr algn="ctr" indent="0" marL="0">
              <a:buNone/>
            </a:pPr>
            <a:r>
              <a:rPr lang="en-US" sz="1100" dirty="0">
                <a:solidFill>
                  <a:srgbClr val="33415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=  System.Decimal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9" name="Text 14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Types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landet was? – Code, Stack &amp; Heap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3566160" cy="1463040"/>
          </a:xfrm>
          <a:prstGeom prst="roundRect">
            <a:avLst>
              <a:gd name="adj" fmla="val 375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21792" y="1709928"/>
            <a:ext cx="323697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x = 10;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name = "Max";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 = 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Person();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297680" y="12344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Stack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297680" y="160020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2E8B5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526280" y="1783080"/>
            <a:ext cx="310896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63440" y="187452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= 0x002B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663440" y="2203704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Zeiger auf Heap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26280" y="2770632"/>
            <a:ext cx="310896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63440" y="286207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 = 0x001A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663440" y="319125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Zeiger auf Heap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526280" y="3758184"/>
            <a:ext cx="310896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63440" y="3849624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= 10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663440" y="417880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direkter Wert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138160" y="12344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Heap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8138160" y="160020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8366760" y="1874520"/>
            <a:ext cx="31089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0" y="19842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4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0x002B: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8503920" y="22860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 { Name="Max", Age=25 }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8366760" y="3017520"/>
            <a:ext cx="3108960" cy="9144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503920" y="312724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47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0x001A: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503920" y="34290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293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"Max"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57200" y="5120640"/>
            <a:ext cx="11274552" cy="914400"/>
          </a:xfrm>
          <a:prstGeom prst="roundRect">
            <a:avLst>
              <a:gd name="adj" fmla="val 8000"/>
            </a:avLst>
          </a:prstGeom>
          <a:solidFill>
            <a:srgbClr val="FFF6E0"/>
          </a:solidFill>
          <a:ln w="15875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731520" y="512064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algn="l" indent="0" marL="0">
              <a:buNone/>
            </a:pPr>
            <a:r>
              <a:rPr lang="en-US" sz="1400" b="1" dirty="0">
                <a:solidFill>
                  <a:srgbClr val="8A6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x</a:t>
            </a:r>
            <a:pPr algn="l" indent="0" marL="0">
              <a:buNone/>
            </a:pPr>
            <a:r>
              <a:rPr lang="en-US" sz="140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liegt direkt auf dem Stack. </a:t>
            </a:r>
            <a:pPr algn="l" indent="0" marL="0">
              <a:buNone/>
            </a:pPr>
            <a:r>
              <a:rPr lang="en-US" sz="1400" b="1" dirty="0">
                <a:solidFill>
                  <a:srgbClr val="8A6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string</a:t>
            </a:r>
            <a:pPr algn="l" indent="0" marL="0">
              <a:buNone/>
            </a:pPr>
            <a:r>
              <a:rPr lang="en-US" sz="140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und </a:t>
            </a:r>
            <a:pPr algn="l" indent="0" marL="0">
              <a:buNone/>
            </a:pPr>
            <a:r>
              <a:rPr lang="en-US" sz="1400" b="1" dirty="0">
                <a:solidFill>
                  <a:srgbClr val="8A6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buNone/>
            </a:pPr>
            <a:r>
              <a:rPr lang="en-US" sz="140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speichern auf dem Stack nur die Adresse – das eigentliche Objekt liegt im Heap.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landet was?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 vs. class – Kopierverhalten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 (Value Type) – es wird kopiert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486400" cy="2194560"/>
          </a:xfrm>
          <a:prstGeom prst="roundRect">
            <a:avLst>
              <a:gd name="adj" fmla="val 250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21792" y="1664208"/>
            <a:ext cx="5157216" cy="1975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p1 =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Point(10, 20);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p2 = p1;  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KOPIE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p2.X = 999;    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nur p2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DE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p1.X == 10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ADE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p2.X == 999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245352" y="118872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(Reference Type) – Referenz geteilt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245352" y="1554480"/>
            <a:ext cx="5486400" cy="2194560"/>
          </a:xfrm>
          <a:prstGeom prst="roundRect">
            <a:avLst>
              <a:gd name="adj" fmla="val 250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09944" y="1664208"/>
            <a:ext cx="5157216" cy="1975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a =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Person(25,"Max");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b = a;    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REFERENZ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b.Age = 999;    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beide!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a.Age == 999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b.Age == 999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4023360"/>
            <a:ext cx="5486400" cy="2011680"/>
          </a:xfrm>
          <a:prstGeom prst="roundRect">
            <a:avLst>
              <a:gd name="adj" fmla="val 3636"/>
            </a:avLst>
          </a:prstGeom>
          <a:solidFill>
            <a:srgbClr val="EEF5FB"/>
          </a:solidFill>
          <a:ln w="15875">
            <a:solidFill>
              <a:srgbClr val="2E8B5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31520" y="4160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Warum?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4526280"/>
            <a:ext cx="49834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p2 ist eine eigenständige Kopie auf dem Stack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an p2 lassen p1 unberührt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 für kleine Werte: Point, Color, DateTime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6245352" y="4023360"/>
            <a:ext cx="5486400" cy="2011680"/>
          </a:xfrm>
          <a:prstGeom prst="roundRect">
            <a:avLst>
              <a:gd name="adj" fmla="val 3636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519672" y="41605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Warum?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519672" y="4526280"/>
            <a:ext cx="49834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und b zeigen auf dasselbe Objekt im Heap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Kopiert wird nur die Adresse, nicht das Objekt</a:t>
            </a:r>
            <a:endParaRPr lang="en-US" sz="135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 für komplexe Objekte: Person, Auto …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Kopierverhalten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Methoden-Parameter &amp; das ref-Schlüsselwort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457200" y="118872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an eine Methode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5486400" cy="2286000"/>
          </a:xfrm>
          <a:prstGeom prst="roundRect">
            <a:avLst>
              <a:gd name="adj" fmla="val 240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21792" y="1664208"/>
            <a:ext cx="5157216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ModifyPoint(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p)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 p.X = 9999;  }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 = 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Point(5,5);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ModifyPoint(o);   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Kopie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4ADE8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o.X == 5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→ unverändert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245352" y="1554480"/>
            <a:ext cx="5486400" cy="2286000"/>
          </a:xfrm>
          <a:prstGeom prst="roundRect">
            <a:avLst>
              <a:gd name="adj" fmla="val 2400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409944" y="1664208"/>
            <a:ext cx="5157216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ModifyPerson(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p)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 p.Age = 9999;  }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Person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 = 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Person(30,"Anna");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ModifyPerson(o);  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Referenz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o.Age == 9999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→ geändert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57200" y="4069080"/>
            <a:ext cx="11274552" cy="1965960"/>
          </a:xfrm>
          <a:prstGeom prst="roundRect">
            <a:avLst>
              <a:gd name="adj" fmla="val 3721"/>
            </a:avLst>
          </a:prstGeom>
          <a:solidFill>
            <a:srgbClr val="EEF5FB"/>
          </a:solidFill>
          <a:ln w="15875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31520" y="418795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 – auch einen struct per Referenz übergeben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731520" y="4553712"/>
            <a:ext cx="6766560" cy="1325880"/>
          </a:xfrm>
          <a:prstGeom prst="roundRect">
            <a:avLst>
              <a:gd name="adj" fmla="val 4138"/>
            </a:avLst>
          </a:prstGeom>
          <a:solidFill>
            <a:srgbClr val="1E293B"/>
          </a:solidFill>
          <a:ln w="12700">
            <a:solidFill>
              <a:srgbClr val="1E293B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896112" y="4663440"/>
            <a:ext cx="6437376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60A5F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void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ModifyByRef(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p) {  p.X = 7777;  }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0A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Point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 = 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new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Point(100,200);   ModifyByRef(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C084F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2E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o);   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8717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o.X == 7777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680960" y="4553712"/>
            <a:ext cx="38404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</a:t>
            </a:r>
            <a:pPr algn="l" indent="0" marL="0">
              <a:buNone/>
            </a:pPr>
            <a:r>
              <a:rPr lang="en-US" sz="1350" b="1" dirty="0">
                <a:solidFill>
                  <a:srgbClr val="8A650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ref</a:t>
            </a:r>
            <a:pPr algn="l" indent="0" marL="0">
              <a:buNone/>
            </a:pPr>
            <a:r>
              <a:rPr lang="en-US" sz="135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wird auch der struct per Referenz übergeben – das Original wird verändert.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Methoden-Parameter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 im Vergleich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73152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560320"/>
                <a:gridCol w="2560320"/>
              </a:tblGrid>
              <a:tr h="39319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Eigenschaft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struct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8B5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class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AA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Reference Type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Speicher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Heap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Zuweisung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Wert wird kopiert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Referenz wird kopiert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null möglich?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Nein (außer Nullable&lt;T&gt;)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Vererbung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möglich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Möglich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Schneller für kleine Daten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Besser für große Objekte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00336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 für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Point, Color, DateTime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Person, Auto, DB-Objekte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8001000" y="1280160"/>
            <a:ext cx="3730752" cy="2286000"/>
          </a:xfrm>
          <a:prstGeom prst="roundRect">
            <a:avLst>
              <a:gd name="adj" fmla="val 3200"/>
            </a:avLst>
          </a:prstGeom>
          <a:solidFill>
            <a:srgbClr val="EEF5FB"/>
          </a:solidFill>
          <a:ln w="15875">
            <a:solidFill>
              <a:srgbClr val="2E8B5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/>
          <p:nvPr/>
        </p:nvSpPr>
        <p:spPr>
          <a:xfrm>
            <a:off x="8229600" y="138988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– gut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229600" y="1755648"/>
            <a:ext cx="33375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Datenstrukturen als struct</a:t>
            </a:r>
            <a:endParaRPr lang="en-US" sz="125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readonly struct für Immutability</a:t>
            </a:r>
            <a:endParaRPr lang="en-US" sz="125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Lokale Variablen (Stack ist schnell)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8001000" y="3703320"/>
            <a:ext cx="3730752" cy="2331720"/>
          </a:xfrm>
          <a:prstGeom prst="roundRect">
            <a:avLst>
              <a:gd name="adj" fmla="val 3137"/>
            </a:avLst>
          </a:prstGeom>
          <a:solidFill>
            <a:srgbClr val="FBEAEA"/>
          </a:solidFill>
          <a:ln w="15875">
            <a:solidFill>
              <a:srgbClr val="B22222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8229600" y="381304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– vermeiden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229600" y="4178808"/>
            <a:ext cx="3337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5C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 structs (Boxing teuer)</a:t>
            </a:r>
            <a:endParaRPr lang="en-US" sz="125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5C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Unnötige Objekt-Erstellung</a:t>
            </a:r>
            <a:endParaRPr lang="en-US" sz="1250" dirty="0"/>
          </a:p>
          <a:p>
            <a:pPr algn="l" marL="342900" indent="-342900">
              <a:spcAft>
                <a:spcPts val="500"/>
              </a:spcAft>
              <a:buSzPct val="100000"/>
              <a:buChar char="•"/>
            </a:pPr>
            <a:r>
              <a:rPr lang="en-US" sz="1250" dirty="0">
                <a:solidFill>
                  <a:srgbClr val="5C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Heap-Allokationen in Schleifen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7200" y="5623560"/>
            <a:ext cx="7315200" cy="713232"/>
          </a:xfrm>
          <a:prstGeom prst="roundRect">
            <a:avLst>
              <a:gd name="adj" fmla="val 10256"/>
            </a:avLst>
          </a:prstGeom>
          <a:solidFill>
            <a:srgbClr val="FFF6E0"/>
          </a:solidFill>
          <a:ln w="15875">
            <a:solidFill>
              <a:srgbClr val="F0A500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685800" y="5623560"/>
            <a:ext cx="6858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Sonderfall string:  </a:t>
            </a:r>
            <a:pPr algn="l" indent="0" marL="0">
              <a:buNone/>
            </a:pPr>
            <a:r>
              <a:rPr lang="en-US" sz="120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Type (liegt im Heap), verhält sich aber wie ein Value Type, weil string </a:t>
            </a:r>
            <a:pPr algn="l" indent="0" marL="0">
              <a:buNone/>
            </a:pPr>
            <a:r>
              <a:rPr lang="en-US" sz="1200" b="1" dirty="0">
                <a:solidFill>
                  <a:srgbClr val="8A6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immutable</a:t>
            </a:r>
            <a:pPr algn="l" indent="0" marL="0">
              <a:buNone/>
            </a:pPr>
            <a:r>
              <a:rPr lang="en-US" sz="1200" dirty="0">
                <a:solidFill>
                  <a:srgbClr val="6B52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(unveränderlich) ist.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&amp; Nachteile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7455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 – wann struct, wann class?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325880"/>
            <a:ext cx="54864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5875">
            <a:solidFill>
              <a:srgbClr val="2E8B57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31520" y="14630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2E8B5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 verwenden, wenn …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4983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Objekte klein sind (wenige Felder)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Vererbung benötigt wird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Kopierverhalten erwünscht ist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Immutabilität gewünscht ist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2643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Point, Rectangle, Color, DateTime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45352" y="1325880"/>
            <a:ext cx="5486400" cy="36576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519672" y="146304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verwenden, wenn …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19672" y="2011680"/>
            <a:ext cx="49834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Objekte komplex oder groß sind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Vererbung benötigt wird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Referenzverhalten erwünscht ist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null-Werte möglich sein sollen</a:t>
            </a:r>
            <a:endParaRPr lang="en-US" sz="1500" dirty="0"/>
          </a:p>
          <a:p>
            <a:pPr algn="l" marL="342900" indent="-342900">
              <a:spcAft>
                <a:spcPts val="900"/>
              </a:spcAft>
              <a:buSzPct val="100000"/>
              <a:buChar char="•"/>
            </a:pPr>
            <a:r>
              <a:rPr lang="en-US" sz="1500" dirty="0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Person, Auto, Datenbank-Objekte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516636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731520" y="5166360"/>
            <a:ext cx="10698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Zweifel: class.  </a:t>
            </a:r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 ist die bewusste Ausnahme für kleine, unveränderliche Werte – class ist der Standard in der OOP.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7200" y="64556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297680" y="64556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863840" y="6455664"/>
            <a:ext cx="38679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13  ·  17.06.2026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92640" y="429768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b="1" dirty="0">
                <a:solidFill>
                  <a:srgbClr val="0066AA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 }</a:t>
            </a:r>
            <a:endParaRPr lang="en-US" sz="1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 nachgefragt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kann die Antwort begründen?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" y="1783080"/>
            <a:ext cx="8595360" cy="841248"/>
          </a:xfrm>
          <a:prstGeom prst="roundRect">
            <a:avLst>
              <a:gd name="adj" fmla="val 6522"/>
            </a:avLst>
          </a:prstGeom>
          <a:solidFill>
            <a:srgbClr val="0A417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75104"/>
            <a:ext cx="457200" cy="45720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19751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554480" y="1856232"/>
            <a:ext cx="7589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wird  int x = 42;  gespeichert?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31520" y="2752344"/>
            <a:ext cx="8595360" cy="841248"/>
          </a:xfrm>
          <a:prstGeom prst="roundRect">
            <a:avLst>
              <a:gd name="adj" fmla="val 6522"/>
            </a:avLst>
          </a:prstGeom>
          <a:solidFill>
            <a:srgbClr val="0A4174"/>
          </a:solidFill>
          <a:ln/>
        </p:spPr>
      </p:sp>
      <p:sp>
        <p:nvSpPr>
          <p:cNvPr id="10" name="Shape 8"/>
          <p:cNvSpPr/>
          <p:nvPr/>
        </p:nvSpPr>
        <p:spPr>
          <a:xfrm>
            <a:off x="914400" y="2944368"/>
            <a:ext cx="457200" cy="45720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2944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554480" y="2825496"/>
            <a:ext cx="7589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 a = b;  – was genau wird kopiert?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731520" y="3721608"/>
            <a:ext cx="8595360" cy="841248"/>
          </a:xfrm>
          <a:prstGeom prst="roundRect">
            <a:avLst>
              <a:gd name="adj" fmla="val 6522"/>
            </a:avLst>
          </a:prstGeom>
          <a:solidFill>
            <a:srgbClr val="0A4174"/>
          </a:solidFill>
          <a:ln/>
        </p:spPr>
      </p:sp>
      <p:sp>
        <p:nvSpPr>
          <p:cNvPr id="14" name="Shape 12"/>
          <p:cNvSpPr/>
          <p:nvPr/>
        </p:nvSpPr>
        <p:spPr>
          <a:xfrm>
            <a:off x="914400" y="3913632"/>
            <a:ext cx="457200" cy="45720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5" name="Text 13"/>
          <p:cNvSpPr/>
          <p:nvPr/>
        </p:nvSpPr>
        <p:spPr>
          <a:xfrm>
            <a:off x="914400" y="391363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554480" y="3794760"/>
            <a:ext cx="7589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bleibt p1 bei einer struct-Kopie unverändert?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731520" y="4690872"/>
            <a:ext cx="8595360" cy="841248"/>
          </a:xfrm>
          <a:prstGeom prst="roundRect">
            <a:avLst>
              <a:gd name="adj" fmla="val 6522"/>
            </a:avLst>
          </a:prstGeom>
          <a:solidFill>
            <a:srgbClr val="0A4174"/>
          </a:solidFill>
          <a:ln/>
        </p:spPr>
      </p:sp>
      <p:sp>
        <p:nvSpPr>
          <p:cNvPr id="18" name="Shape 16"/>
          <p:cNvSpPr/>
          <p:nvPr/>
        </p:nvSpPr>
        <p:spPr>
          <a:xfrm>
            <a:off x="914400" y="4882896"/>
            <a:ext cx="457200" cy="457200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19" name="Text 17"/>
          <p:cNvSpPr/>
          <p:nvPr/>
        </p:nvSpPr>
        <p:spPr>
          <a:xfrm>
            <a:off x="914400" y="488289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554480" y="4764024"/>
            <a:ext cx="75895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ändert eine Methode dennoch das Original eines struct?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731520" y="59436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– Fragen?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31520" y="641908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 ·   17.06.2026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Stack, Heap &amp; Value Types in C#</dc:title>
  <dc:subject>PptxGenJS Presentation</dc:subject>
  <dc:creator>[Vor- und Nachname]</dc:creator>
  <cp:lastModifiedBy>[Vor- und Nachname]</cp:lastModifiedBy>
  <cp:revision>1</cp:revision>
  <dcterms:created xsi:type="dcterms:W3CDTF">2026-06-17T10:24:32Z</dcterms:created>
  <dcterms:modified xsi:type="dcterms:W3CDTF">2026-06-17T10:24:32Z</dcterms:modified>
</cp:coreProperties>
</file>