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73736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2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K  ·  ANHANG  ·  LF9-VERTIEFUNG (FISI)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STP &amp; NDP im Detail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324612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Etappe 8 (Anhang)  —  Spanning Tree Protocol und IPv6 Neighbor Discovery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48640" y="4069080"/>
            <a:ext cx="201168" cy="201168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6" name="Text 4"/>
          <p:cNvSpPr/>
          <p:nvPr/>
        </p:nvSpPr>
        <p:spPr>
          <a:xfrm>
            <a:off x="896112" y="39776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Vertiefung aus Lernfeld 9 — kein neuer Serverdienst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48640" y="603504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Datum: [Datum]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Inhaltsverzeichnis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53949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dieser Vertiefung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Einordnung: warum dieser Anhang?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STP: das Problem (Loops)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STP: die Idee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STP: Root-Bridge-Wahl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STP: Port-Rollen &amp; -Zustände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217920" y="1737360"/>
            <a:ext cx="53949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STP: Konvergenz &amp; BPDU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RSTP — schneller umschalten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NDP: IPv6-Nachbarschaft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NDP: die fünf Nachrichten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NDP: SLAAC &amp; DAD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Einordnung · Fazit (Modulabschluss)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446520"/>
            <a:ext cx="8778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8 (Anhang): LF9-Vertiefung — STP &amp; NDP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982712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2 von 15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ORIENTIERUNG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dieser Vertiefung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dieser Vertiefung können Sie …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2103120"/>
            <a:ext cx="11091672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erklären, warum Layer-2-Schleifen gefährlich sind und wie STP sie verhindert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Root-Bridge anhand der Bridge-ID bestimmen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Port-Rollen (Root, Designated, Blocking) und Port-Zustände zuordnen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Ablauf der IPv6-Nachbarschaftserkennung (NDP) mit ihren fünf Nachrichten beschreiben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SLAAC und die Duplicate Address Detection (DAD) einordnen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446520"/>
            <a:ext cx="8778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8 (Anhang): LF9-Vertiefung — STP &amp; NDP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982712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3 von 15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Einordnung: warum dieser Anhang?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11091672" cy="1371600"/>
          </a:xfrm>
          <a:prstGeom prst="roundRect">
            <a:avLst>
              <a:gd name="adj" fmla="val 5333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1920240"/>
            <a:ext cx="1054303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Wichtig: </a:t>
            </a:r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STP und NDP sind Lernfeld-9-Themen (Netzwerke), keine Serverdienste. Sie stehen hier als bewusste Vertiefung für die FISI-Fachrichtung — als Ergänzung zu Modul J, nicht als Teil von „Serverdienste bereitstellen“.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3383280"/>
            <a:ext cx="11091672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STP-Detail: In Modul J wurde STP nur als Konzept gestreift — hier folgt die Tiefe (Root-Wahl, Port-Rollen, Konvergenz).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NDP: Das IPv6-Pendant zu ARP und mehr — die Nachbarschaftserkennung im Detail.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Ziel: die für die AP2 relevanten Vertiefungspunkte sauber abschließen.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446520"/>
            <a:ext cx="8778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8 (Anhang): LF9-Vertiefung — STP &amp; NDP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982712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4 von 15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STP: das Problem (Layer-2-Loops)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Redundante Switch-Verbindungen erhöhen die Ausfallsicherheit — erzeugen aber Schleifen.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1737360" y="2194560"/>
            <a:ext cx="1371600" cy="822960"/>
          </a:xfrm>
          <a:prstGeom prst="roundRect">
            <a:avLst>
              <a:gd name="adj" fmla="val 8889"/>
            </a:avLst>
          </a:prstGeom>
          <a:solidFill>
            <a:srgbClr val="003366"/>
          </a:solidFill>
          <a:ln w="15240">
            <a:solidFill>
              <a:srgbClr val="00336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737360" y="2194560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SW1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3749040"/>
            <a:ext cx="1371600" cy="822960"/>
          </a:xfrm>
          <a:prstGeom prst="roundRect">
            <a:avLst>
              <a:gd name="adj" fmla="val 8889"/>
            </a:avLst>
          </a:prstGeom>
          <a:solidFill>
            <a:srgbClr val="D6E4F0"/>
          </a:solidFill>
          <a:ln w="15240">
            <a:solidFill>
              <a:srgbClr val="00336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3749040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SW2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926080" y="3749040"/>
            <a:ext cx="1371600" cy="822960"/>
          </a:xfrm>
          <a:prstGeom prst="roundRect">
            <a:avLst>
              <a:gd name="adj" fmla="val 8889"/>
            </a:avLst>
          </a:prstGeom>
          <a:solidFill>
            <a:srgbClr val="D6E4F0"/>
          </a:solidFill>
          <a:ln w="1524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926080" y="3749040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SW3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1920240" y="3017520"/>
            <a:ext cx="-640080" cy="731520"/>
          </a:xfrm>
          <a:prstGeom prst="line">
            <a:avLst/>
          </a:prstGeom>
          <a:noFill/>
          <a:ln w="25400">
            <a:solidFill>
              <a:srgbClr val="0066A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423160" y="3017520"/>
            <a:ext cx="868680" cy="731520"/>
          </a:xfrm>
          <a:prstGeom prst="line">
            <a:avLst/>
          </a:prstGeom>
          <a:noFill/>
          <a:ln w="25400">
            <a:solidFill>
              <a:srgbClr val="0066A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920240" y="4160520"/>
            <a:ext cx="1005840" cy="0"/>
          </a:xfrm>
          <a:prstGeom prst="line">
            <a:avLst/>
          </a:prstGeom>
          <a:noFill/>
          <a:ln w="31750">
            <a:solidFill>
              <a:srgbClr val="C6282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554480" y="420624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Schleife!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120640" y="2377440"/>
            <a:ext cx="6519672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Schutz kreisen Broadcasts endlos → Broadcast-Sturm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MAC-Tabellen werden instabil (MAC-Flapping)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Netz bricht binnen Sekunden zusammen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Ethernet hat kein TTL wie IP — nichts stoppt das Kreisen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6446520"/>
            <a:ext cx="8778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8 (Anhang): LF9-Vertiefung — STP &amp; NDP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7982712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5 von 15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STP: die Idee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60350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Spanning Tree Protocol (IEEE 802.1D) legt logisch einen schleifenfreien Baum über das Netz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physisch bleiben alle Kabel — logisch werden überflüssige Pfade blockiert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fällt ein aktiver Pfad aus, aktiviert STP einen blockierten als Ersatz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Switches tauschen dazu BPDUs (Bridge Protocol Data Units) aus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132320" y="1783080"/>
            <a:ext cx="4572000" cy="3657600"/>
          </a:xfrm>
          <a:prstGeom prst="roundRect">
            <a:avLst>
              <a:gd name="adj" fmla="val 2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406640" y="201168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drei Schritten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7406640" y="2514600"/>
            <a:ext cx="310896" cy="310896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8" name="Text 6"/>
          <p:cNvSpPr/>
          <p:nvPr/>
        </p:nvSpPr>
        <p:spPr>
          <a:xfrm>
            <a:off x="7406640" y="2514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818120" y="2468880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Root-Bridge wählen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7406640" y="3291840"/>
            <a:ext cx="310896" cy="310896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1" name="Text 9"/>
          <p:cNvSpPr/>
          <p:nvPr/>
        </p:nvSpPr>
        <p:spPr>
          <a:xfrm>
            <a:off x="7406640" y="32918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818120" y="3246120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Switch den besten Weg zur Root finden (Root Port)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7406640" y="4069080"/>
            <a:ext cx="310896" cy="310896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4" name="Text 12"/>
          <p:cNvSpPr/>
          <p:nvPr/>
        </p:nvSpPr>
        <p:spPr>
          <a:xfrm>
            <a:off x="7406640" y="406908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818120" y="4023360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überflüssige Ports blockieren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6446520"/>
            <a:ext cx="8778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8 (Anhang): LF9-Vertiefung — STP &amp; NDP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7982712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6 von 15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SCHLÜSSELTHEMA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STP: Root-Bridge-Wahl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Root-Bridge ist der Wurzelpunkt des Baums — sie hat die NIEDRIGSTE Bridge-ID.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057400"/>
            <a:ext cx="11091672" cy="1097280"/>
          </a:xfrm>
          <a:prstGeom prst="roundRect">
            <a:avLst>
              <a:gd name="adj" fmla="val 6667"/>
            </a:avLst>
          </a:prstGeom>
          <a:solidFill>
            <a:srgbClr val="003366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2240280"/>
            <a:ext cx="105430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Bridge-ID (BID) = </a:t>
            </a:r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Priorität (2 Byte, Standard 32768)  +  MAC-Adresse (6 Byte)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548640" y="3383280"/>
            <a:ext cx="64008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Vergleich: zuerst die Priorität — bei Gleichstand entscheidet die niedrigere MAC</a:t>
            </a:r>
            <a:endParaRPr lang="en-US" sz="15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Bridge mit der niedrigsten BID wird Root</a:t>
            </a:r>
            <a:endParaRPr lang="en-US" sz="15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Priorität nur in Schritten von 4096 setzbar (0, 4096, 8192 …)</a:t>
            </a:r>
            <a:endParaRPr lang="en-US" sz="15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gezielte Steuerung: spanning-tree vlan 1 priority 4096 macht einen Switch zur Root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315200" y="3383280"/>
            <a:ext cx="4389120" cy="2103120"/>
          </a:xfrm>
          <a:prstGeom prst="roundRect">
            <a:avLst>
              <a:gd name="adj" fmla="val 2609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479792" y="3493008"/>
            <a:ext cx="4059936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Switch# show spanning-tree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Root ID  Priority 24577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Address  0011.2233.4455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Bridge ID Priority 32769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-&gt; dieser Switch ist NICHT Root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(höhere BID)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6446520"/>
            <a:ext cx="8778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8 (Anhang): LF9-Vertiefung — STP &amp; NDP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982712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7 von 15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STP: Port-Rollen &amp; -Zustände</a:t>
            </a:r>
            <a:endParaRPr lang="en-US" sz="3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91672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8348472"/>
              </a:tblGrid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Port-Rolle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Bedeutung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A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Root Port (RP)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bester Weg zur Root-Bridge (je Nicht-Root-Switch genau einer)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Designated Port (DP)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zuständiger Port je Segment; alle Root-Ports sind DP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Blocking / Alternate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blockiert, um die Schleife zu verhindern (Reserve)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365760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Port-Zustände (klassisches STP):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548640" y="4114800"/>
            <a:ext cx="2011680" cy="640080"/>
          </a:xfrm>
          <a:prstGeom prst="roundRect">
            <a:avLst>
              <a:gd name="adj" fmla="val 11429"/>
            </a:avLst>
          </a:prstGeom>
          <a:solidFill>
            <a:srgbClr val="0066AA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48640" y="411480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Blocking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2560320" y="4434840"/>
            <a:ext cx="274320" cy="0"/>
          </a:xfrm>
          <a:prstGeom prst="line">
            <a:avLst/>
          </a:prstGeom>
          <a:noFill/>
          <a:ln w="25400">
            <a:solidFill>
              <a:srgbClr val="5A6B7B"/>
            </a:solidFill>
            <a:prstDash val="solid"/>
            <a:tailEnd type="triangle"/>
          </a:ln>
        </p:spPr>
      </p:sp>
      <p:sp>
        <p:nvSpPr>
          <p:cNvPr id="9" name="Shape 6"/>
          <p:cNvSpPr/>
          <p:nvPr/>
        </p:nvSpPr>
        <p:spPr>
          <a:xfrm>
            <a:off x="2834640" y="4114800"/>
            <a:ext cx="2011680" cy="640080"/>
          </a:xfrm>
          <a:prstGeom prst="roundRect">
            <a:avLst>
              <a:gd name="adj" fmla="val 11429"/>
            </a:avLst>
          </a:prstGeom>
          <a:solidFill>
            <a:srgbClr val="0066AA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834640" y="411480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Listening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846320" y="4434840"/>
            <a:ext cx="274320" cy="0"/>
          </a:xfrm>
          <a:prstGeom prst="line">
            <a:avLst/>
          </a:prstGeom>
          <a:noFill/>
          <a:ln w="25400">
            <a:solidFill>
              <a:srgbClr val="5A6B7B"/>
            </a:solidFill>
            <a:prstDash val="solid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5120640" y="4114800"/>
            <a:ext cx="2011680" cy="640080"/>
          </a:xfrm>
          <a:prstGeom prst="roundRect">
            <a:avLst>
              <a:gd name="adj" fmla="val 11429"/>
            </a:avLst>
          </a:prstGeom>
          <a:solidFill>
            <a:srgbClr val="0066AA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120640" y="411480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7132320" y="4434840"/>
            <a:ext cx="274320" cy="0"/>
          </a:xfrm>
          <a:prstGeom prst="line">
            <a:avLst/>
          </a:prstGeom>
          <a:noFill/>
          <a:ln w="25400">
            <a:solidFill>
              <a:srgbClr val="5A6B7B"/>
            </a:solidFill>
            <a:prstDash val="solid"/>
            <a:tailEnd type="triangle"/>
          </a:ln>
        </p:spPr>
      </p:sp>
      <p:sp>
        <p:nvSpPr>
          <p:cNvPr id="15" name="Shape 12"/>
          <p:cNvSpPr/>
          <p:nvPr/>
        </p:nvSpPr>
        <p:spPr>
          <a:xfrm>
            <a:off x="7406640" y="4114800"/>
            <a:ext cx="2011680" cy="640080"/>
          </a:xfrm>
          <a:prstGeom prst="roundRect">
            <a:avLst>
              <a:gd name="adj" fmla="val 11429"/>
            </a:avLst>
          </a:prstGeom>
          <a:solidFill>
            <a:srgbClr val="2E7D32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406640" y="411480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Forwarding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548640" y="502920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im Zustand „Forwarding“ werden Nutzdaten weitergeleitet. Der Durchlauf dauert klassisch ~30–50 Sekunden.</a:t>
            </a:r>
            <a:endParaRPr lang="en-US" sz="1350" dirty="0"/>
          </a:p>
        </p:txBody>
      </p:sp>
      <p:sp>
        <p:nvSpPr>
          <p:cNvPr id="18" name="Shape 15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48640" y="6446520"/>
            <a:ext cx="8778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8 (Anhang): LF9-Vertiefung — STP &amp; NDP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7982712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8 von 15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STP: Konvergenz &amp; BPDU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594360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BPDUs werden regelmäßig ausgetauscht (Hello-Time, Standard 2 s)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 enthalten Root-BID, Pfadkosten und Sender-BID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Konvergenz = Zeit, bis sich nach einer Änderung ein stabiler Baum bildet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klassisches STP: 30–50 s (Forward Delay + Max Age)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Topologieänderung: TCN-BPDU informiert die Root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7040880" y="1783080"/>
            <a:ext cx="4663440" cy="3657600"/>
          </a:xfrm>
          <a:prstGeom prst="roundRect">
            <a:avLst>
              <a:gd name="adj" fmla="val 2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0" y="201168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Pfadkosten (Beispiele)</a:t>
            </a:r>
            <a:endParaRPr lang="en-US" sz="15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0" y="2423160"/>
          <a:ext cx="4114800" cy="914400"/>
        </p:xfrm>
        <a:graphic>
          <a:graphicData uri="http://schemas.openxmlformats.org/drawingml/2006/table">
            <a:tbl>
              <a:tblPr/>
              <a:tblGrid>
                <a:gridCol w="2468880"/>
                <a:gridCol w="164592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Bandbreite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A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Kosten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B7B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 Mbit/s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 Mbit/s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Gbit/s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 Gbit/s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7315200" y="493776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Niedrigste Gesamtkosten zur Root = Root Port.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48640" y="6446520"/>
            <a:ext cx="8778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8 (Anhang): LF9-Vertiefung — STP &amp; NDP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7982712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9 von 15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RSTP — schneller umschalten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91672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 Spanning Tree Protocol (IEEE 802.1w) — Nachfolger des klassischen STP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Konvergenz in Sekunden statt ~30–50 s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weniger Port-Zustände: Discarding, Learning, Forwarding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neue Port-Rollen: zusätzlich Alternate und Backup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abwärtskompatibel zu STP; heute der Standard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4572000"/>
            <a:ext cx="11091672" cy="914400"/>
          </a:xfrm>
          <a:prstGeom prst="roundRect">
            <a:avLst>
              <a:gd name="adj" fmla="val 80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4736592"/>
            <a:ext cx="105430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Kurz: </a:t>
            </a:r>
            <a:pPr indent="0" marL="0">
              <a:buNone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Gleiche Idee wie STP (schleifenfreier Baum, Root-Wahl), aber deutlich schnellere Reaktion auf Ausfälle — deshalb in der Praxis Standard.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446520"/>
            <a:ext cx="8778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8 (Anhang): LF9-Vertiefung — STP &amp; NDP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982712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10 von 15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NDP: IPv6-Nachbarschaft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60350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Neighbor Discovery Protocol — die Nachbarschaftserkennung in IPv6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ersetzt ARP und übernimmt zusätzliche Aufgaben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nutzt ICMPv6-Nachrichten statt eigener Broadcasts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arbeitet mit Multicast statt Broadcast (effizienter)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Aufgaben: Adressauflösung, Router finden, Adress-Autokonfiguration, Erreichbarkeit prüfen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132320" y="1783080"/>
            <a:ext cx="4572000" cy="3657600"/>
          </a:xfrm>
          <a:prstGeom prst="roundRect">
            <a:avLst>
              <a:gd name="adj" fmla="val 2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406640" y="201168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ARP → NDP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406640" y="2423160"/>
            <a:ext cx="4023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in IPv4 ARP, DHCP-Teile und ICMP-Redirect erledigten, bündelt IPv6 in einem Protokoll: NDP.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406640" y="3931920"/>
            <a:ext cx="164592" cy="164592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9" name="Text 7"/>
          <p:cNvSpPr/>
          <p:nvPr/>
        </p:nvSpPr>
        <p:spPr>
          <a:xfrm>
            <a:off x="7680960" y="384048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Basis: ICMPv6 (Typen 133–137).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6446520"/>
            <a:ext cx="8778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8 (Anhang): LF9-Vertiefung — STP &amp; NDP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982712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11 von 15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SCHLÜSSELTHEMA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NDP: die fünf Nachrichten</a:t>
            </a:r>
            <a:endParaRPr lang="en-US" sz="3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91672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371600"/>
                <a:gridCol w="6428232"/>
              </a:tblGrid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Nachricht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Kürzel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A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Zweck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B7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Router Solicitation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Client fragt: „Gibt es einen Router?“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Router Advertisement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Router antwortet: Präfix, Gateway, Optionen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Neighbor Solicitation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„Wem gehört diese IPv6-Adresse?“ (ARP-Ersatz)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Neighbor Advertisement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Antwort mit der MAC-Adresse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Redirect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Router weist auf besseren nächsten Hop hin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548640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RS/RA = Router finden (Autokonfiguration).  NS/NA = Adresse auflösen (das frühere ARP).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48640" y="6446520"/>
            <a:ext cx="8778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8 (Anhang): LF9-Vertiefung — STP &amp; NDP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7982712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12 von 15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NDP: SLAAC &amp; DAD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394960" cy="3749040"/>
          </a:xfrm>
          <a:prstGeom prst="roundRect">
            <a:avLst>
              <a:gd name="adj" fmla="val 195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201168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SLAAC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822960" y="242316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Stateless Address Autoconfiguration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22960" y="2788920"/>
            <a:ext cx="48463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Host hört das RA und erfährt das Präfix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bildet sich selbst eine IPv6-Adresse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ganz ohne DHCP-Server möglich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Interface-ID per EUI-64 oder zufällig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309360" y="1783080"/>
            <a:ext cx="5303520" cy="3749040"/>
          </a:xfrm>
          <a:prstGeom prst="roundRect">
            <a:avLst>
              <a:gd name="adj" fmla="val 1951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83680" y="201168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DAD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6583680" y="242316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Duplicate Address Detection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583680" y="2788920"/>
            <a:ext cx="47548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 der Nutzung: ist die Adresse schon vergeben?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Host schickt ein NS an die eigene geplante Adresse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antwortet jemand (NA), ist sie belegt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verhindert Adresskonflikte automatisch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48640" y="6446520"/>
            <a:ext cx="8778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8 (Anhang): LF9-Vertiefung — STP &amp; NDP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982712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13 von 15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BEWERTUNG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Einordnung in die Ausbildung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1109167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STP/RSTP sichern Layer 2 ab — relevant für jeden, der Switching plant (FISI-Kern)</a:t>
            </a:r>
            <a:endParaRPr lang="en-US" sz="16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NDP ist das Fundament von IPv6 im lokalen Netz — Anschluss an Modul J (IPv6/Subnetting)</a:t>
            </a:r>
            <a:endParaRPr lang="en-US" sz="16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beide Themen tauchen in der AP2 als Verständnisfragen auf, nicht als Server-Konfiguration</a:t>
            </a:r>
            <a:endParaRPr lang="en-US" sz="16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damit ist die LF9-Vertiefung für die FISI-Schiene abgeschlossen</a:t>
            </a:r>
            <a:endParaRPr lang="en-US" sz="1650" dirty="0"/>
          </a:p>
        </p:txBody>
      </p:sp>
      <p:sp>
        <p:nvSpPr>
          <p:cNvPr id="5" name="Shape 3"/>
          <p:cNvSpPr/>
          <p:nvPr/>
        </p:nvSpPr>
        <p:spPr>
          <a:xfrm>
            <a:off x="548640" y="4480560"/>
            <a:ext cx="11091672" cy="1097280"/>
          </a:xfrm>
          <a:prstGeom prst="roundRect">
            <a:avLst>
              <a:gd name="adj" fmla="val 666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4663440"/>
            <a:ext cx="105430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Brücke: </a:t>
            </a:r>
            <a:pPr indent="0" marL="0">
              <a:buNone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STP gehört zu „Netze verfügbar halten“, NDP zu „IPv6 verstehen“ — beides ergänzt das in Modul J/K aufgebaute Bild, ohne ein neuer Serverdienst zu sein.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446520"/>
            <a:ext cx="8778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8 (Anhang): LF9-Vertiefung — STP &amp; NDP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982712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14 von 15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7160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Modulabschluss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178308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K ist vollständig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548640" y="2697480"/>
            <a:ext cx="11091672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STP/RSTP verhindern Layer-2-Schleifen über einen logischen Baum mit Root-Wahl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NDP organisiert die IPv6-Nachbarschaft über fünf ICMPv6-Nachrichten (RS/RA/NS/NA/Redirect)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Serverdienste (Etappen 1–4) + Automatisierung (5–6) + sicherer Betrieb (7) + LF9-Vertiefung (8)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484632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von 8 Etappen — Serverdienste bereitstellen und Administrationsaufgaben automatisieren.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5486400"/>
            <a:ext cx="201168" cy="201168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5376672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Vielen Dank — Fragen?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48640" y="621792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 ·   Datum: [Datum]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K - LF9-Vertiefung STP &amp; NDP</dc:title>
  <dc:subject>PptxGenJS Presentation</dc:subject>
  <dc:creator>[Vor- und Nachname]</dc:creator>
  <cp:lastModifiedBy>[Vor- und Nachname]</cp:lastModifiedBy>
  <cp:revision>1</cp:revision>
  <dcterms:created xsi:type="dcterms:W3CDTF">2026-06-28T21:13:24Z</dcterms:created>
  <dcterms:modified xsi:type="dcterms:W3CDTF">2026-06-28T21:13:24Z</dcterms:modified>
</cp:coreProperties>
</file>