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7373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3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K  ·  SERVERDIENSTE BEREITSTELLEN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Web- &amp; Applikationsserver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548640" y="324612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4  —  IIS, Apache &amp; nginx, virtuelle Hosts und Reverse Proxy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4069080"/>
            <a:ext cx="201168" cy="201168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896112" y="3977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Lernfeld 10 (FISI)  ·  IT-Berufe Umschulung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603504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Datum: [Datum]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53949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Etappe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Einführung: Aufruf einer Webseite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HTTP-Grundlagen &amp; Statuscodes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Webserver vs. Applikationsserver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IIS unter Windows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Bindings &amp; virtuelle Hosts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217920" y="1737360"/>
            <a:ext cx="53949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&amp; nginx unter Linux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 Proxy &amp; Lastverteilung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 / TLS-Grundlagen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Logs &amp; Fehlersuche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IIS vs. Apache vs. nginx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 &amp; Ausblick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4: Web- &amp; Applikationsserver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2 von 15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ORIENTIERUNG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Etappe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dieser Etappe können Sie …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11091672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HTTP-Request/Response-Ablauf erklären und wichtige Statuscodes deuten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Webserver und Applikationsserver abgrenzen (statische vs. dynamische Inhalte)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 IIS und nginx eine Website bereitstellen und über Bindings/virtuelle Hosts trennen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Funktion eines Reverse Proxy und seinen Nutzen für Lastverteilung beschreiben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Web-Logs lesen und damit typische Fehler eingrenzen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4: Web- &amp; Applikationsserver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3 von 15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Einführung: Aufruf einer Webseite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passiert, wenn Sie http://web.firma.de eingeben?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1005840" y="2377440"/>
            <a:ext cx="2743200" cy="1463040"/>
          </a:xfrm>
          <a:prstGeom prst="roundRect">
            <a:avLst>
              <a:gd name="adj" fmla="val 62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237744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(Browser)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138160" y="2377440"/>
            <a:ext cx="2743200" cy="1463040"/>
          </a:xfrm>
          <a:prstGeom prst="roundRect">
            <a:avLst>
              <a:gd name="adj" fmla="val 625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138160" y="237744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Webserver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(IIS / nginx)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749040" y="2834640"/>
            <a:ext cx="4389120" cy="0"/>
          </a:xfrm>
          <a:prstGeom prst="line">
            <a:avLst/>
          </a:prstGeom>
          <a:noFill/>
          <a:ln w="31750">
            <a:solidFill>
              <a:srgbClr val="0066AA"/>
            </a:solidFill>
            <a:prstDash val="solid"/>
            <a:tailEnd type="triangle"/>
          </a:ln>
        </p:spPr>
      </p:sp>
      <p:sp>
        <p:nvSpPr>
          <p:cNvPr id="10" name="Text 8"/>
          <p:cNvSpPr/>
          <p:nvPr/>
        </p:nvSpPr>
        <p:spPr>
          <a:xfrm>
            <a:off x="3749040" y="246888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HTTP-Request  (GET /index.html)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138160" y="3383280"/>
            <a:ext cx="4389120" cy="0"/>
          </a:xfrm>
          <a:prstGeom prst="line">
            <a:avLst/>
          </a:prstGeom>
          <a:noFill/>
          <a:ln w="31750">
            <a:solidFill>
              <a:srgbClr val="F0A500"/>
            </a:solidFill>
            <a:prstDash val="solid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3749040" y="3456432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B8860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HTTP-Response  (200 OK + HTML)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48640" y="4206240"/>
            <a:ext cx="1109167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Browser baut TCP-Verbindung zum Server (Port 80 / 443) auf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sendet einen HTTP-Request mit Methode (GET) und Pfad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antwortet mit Statuscode und Inhalt (HTML, Bild, JSON …)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Browser stellt die Seite dar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4: Web- &amp; Applikationsserver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4 von 15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HTTP-Grundlagen &amp; Statuscodes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Methoden: GET (holen), POST (senden), PUT, DELETE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Statuscodes signalisieren das Ergebnis einer Anfrage</a:t>
            </a:r>
            <a:endParaRPr lang="en-US" sz="1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697480"/>
          <a:ext cx="11091672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3657600"/>
                <a:gridCol w="5788152"/>
              </a:tblGrid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Klasse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Bedeutung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B7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2xx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Erfolg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 OK,  204 No Content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3xx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Umleitung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301 Moved,  304 Not Modified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4xx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Client-Fehler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403 Forbidden,  404 Not Found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5xx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Server-Fehler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500 Internal,  502 Bad Gateway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48640" y="548640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Faustregel: 4xx = der Anfragende hat etwas falsch gemacht, 5xx = der Server hat ein Problem.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4: Web- &amp; Applikationsserver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5 von 15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SCHLÜSSELTHEMA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Webserver vs. Applikationsserver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Statische Inhalte liefert der Webserver direkt — dynamische reicht er weiter.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788920"/>
            <a:ext cx="1920240" cy="914400"/>
          </a:xfrm>
          <a:prstGeom prst="roundRect">
            <a:avLst>
              <a:gd name="adj" fmla="val 8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78892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108960" y="2788920"/>
            <a:ext cx="2194560" cy="914400"/>
          </a:xfrm>
          <a:prstGeom prst="roundRect">
            <a:avLst>
              <a:gd name="adj" fmla="val 80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108960" y="278892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Webserver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035040" y="2011680"/>
            <a:ext cx="2377440" cy="822960"/>
          </a:xfrm>
          <a:prstGeom prst="roundRect">
            <a:avLst>
              <a:gd name="adj" fmla="val 888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035040" y="201168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statisch</a:t>
            </a:r>
            <a:endParaRPr lang="en-US" sz="13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HTML, CSS, Bilder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035040" y="3657600"/>
            <a:ext cx="2377440" cy="822960"/>
          </a:xfrm>
          <a:prstGeom prst="roundRect">
            <a:avLst>
              <a:gd name="adj" fmla="val 8889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35040" y="365760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Applikationsserver</a:t>
            </a:r>
            <a:endParaRPr lang="en-US" sz="12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PHP, ASP.NET, Node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961120" y="3657600"/>
            <a:ext cx="1828800" cy="822960"/>
          </a:xfrm>
          <a:prstGeom prst="roundRect">
            <a:avLst>
              <a:gd name="adj" fmla="val 8889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961120" y="365760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2468880" y="3246120"/>
            <a:ext cx="640080" cy="0"/>
          </a:xfrm>
          <a:prstGeom prst="line">
            <a:avLst/>
          </a:prstGeom>
          <a:noFill/>
          <a:ln w="25400">
            <a:solidFill>
              <a:srgbClr val="5A6B7B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5303520" y="3063240"/>
            <a:ext cx="731520" cy="-365760"/>
          </a:xfrm>
          <a:prstGeom prst="line">
            <a:avLst/>
          </a:prstGeom>
          <a:noFill/>
          <a:ln w="25400">
            <a:solidFill>
              <a:srgbClr val="5A6B7B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5303520" y="3429000"/>
            <a:ext cx="731520" cy="594360"/>
          </a:xfrm>
          <a:prstGeom prst="line">
            <a:avLst/>
          </a:prstGeom>
          <a:noFill/>
          <a:ln w="25400">
            <a:solidFill>
              <a:srgbClr val="5A6B7B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8412480" y="4069080"/>
            <a:ext cx="548640" cy="0"/>
          </a:xfrm>
          <a:prstGeom prst="line">
            <a:avLst/>
          </a:prstGeom>
          <a:noFill/>
          <a:ln w="25400">
            <a:solidFill>
              <a:srgbClr val="5A6B7B"/>
            </a:solidFill>
            <a:prstDash val="solid"/>
            <a:tailEnd type="triangle"/>
          </a:ln>
        </p:spPr>
      </p:sp>
      <p:sp>
        <p:nvSpPr>
          <p:cNvPr id="19" name="Text 17"/>
          <p:cNvSpPr/>
          <p:nvPr/>
        </p:nvSpPr>
        <p:spPr>
          <a:xfrm>
            <a:off x="548640" y="4572000"/>
            <a:ext cx="1109167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Webserver (IIS, Apache, nginx): liefert Dateien aus, terminiert HTTP/HTTPS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Applikationsserver: führt Programmcode aus, erzeugt Inhalte dynamisch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 auf einer Maschine, logisch aber getrennte Rollen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4: Web- &amp; Applikationsserver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6 von 15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IIS unter Windows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60350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IIS = Internet Information Services, Microsofts Webserver-Rolle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(Website): eine bereitgestellte Webanwendung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Standard-Inhalt unter C:\inetpub\wwwroot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Anwendungspool: isolierter Prozess je Site (Stabilität &amp; Sicherheit)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Verwaltung über IIS-Manager (GUI) oder PowerShell-Modul WebAdministration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040880" y="1783080"/>
            <a:ext cx="4663440" cy="2743200"/>
          </a:xfrm>
          <a:prstGeom prst="roundRect">
            <a:avLst>
              <a:gd name="adj" fmla="val 2000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205472" y="1892808"/>
            <a:ext cx="4334256" cy="2523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IIS-Rolle installieren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Install-WindowsFeature -Name Web-Server `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-IncludeManagementTools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neue Site anlegen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New-Website -Name "Vertrieb" `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-Port 80 -HostHeader "web.firma.de" `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-PhysicalPath "C:\inetpub\vertrieb"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4: Web- &amp; Applikationsserver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7 von 15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Bindings &amp; virtuelle Hosts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Server, mehrere Websites — unterschieden über das Binding.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48640" y="2011680"/>
            <a:ext cx="59436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Binding besteht aus drei Teilen:</a:t>
            </a:r>
            <a:endParaRPr lang="en-US" sz="1550" dirty="0"/>
          </a:p>
          <a:p>
            <a:pPr algn="l" lvl="1" marL="457200" indent="-228600">
              <a:spcAft>
                <a:spcPts val="800"/>
              </a:spcAft>
              <a:buSzPct val="100000"/>
              <a:buChar char="▪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IP-Adresse  ·  Port (80/443)  ·  Host-Header (Domänenname)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namensbasiert: gleiche IP/Port, verschiedene Host-Header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portbasiert: gleiche IP, verschiedene Ports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Apache: VirtualHost — in nginx: server-Block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6949440" y="1920240"/>
            <a:ext cx="4754880" cy="3291840"/>
          </a:xfrm>
          <a:prstGeom prst="roundRect">
            <a:avLst>
              <a:gd name="adj" fmla="val 1667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14032" y="2029968"/>
            <a:ext cx="4425696" cy="3072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nginx: zwei Sites, ein Server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server {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listen 80;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server_name web.firma.de;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root /var/www/vertrieb;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server {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listen 80;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server_name shop.firma.de;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root /var/www/shop;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4: Web- &amp; Applikationsserver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8 von 15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&amp; nginx unter Linux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3749040"/>
          </a:xfrm>
          <a:prstGeom prst="roundRect">
            <a:avLst>
              <a:gd name="adj" fmla="val 195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201168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HTTP Server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48463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sehr verbreitet, modular (.htaccess)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Konfig: /etc/apache2/sites-available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Prozess-/Thread-Modell je Verbindung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stark bei dynamischen Modulen (PHP)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309360" y="1783080"/>
            <a:ext cx="5303520" cy="3749040"/>
          </a:xfrm>
          <a:prstGeom prst="roundRect">
            <a:avLst>
              <a:gd name="adj" fmla="val 1951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0" y="20116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nginx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6583680" y="2514600"/>
            <a:ext cx="47548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ereignisbasiert, sehr ressourcensparend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Konfig: /etc/nginx/sites-available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stark bei vielen parallelen Verbindungen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beliebt als Reverse Proxy &amp; Loadbalancer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4: Web- &amp; Applikationsserver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9 von 15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SCHLÜSSELTHEMA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 Proxy &amp; Lastverteilung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vorgeschalteter Server nimmt alle Anfragen an und verteilt sie nach hinten.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240280"/>
            <a:ext cx="1920240" cy="914400"/>
          </a:xfrm>
          <a:prstGeom prst="roundRect">
            <a:avLst>
              <a:gd name="adj" fmla="val 8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24028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200400" y="2240280"/>
            <a:ext cx="2377440" cy="914400"/>
          </a:xfrm>
          <a:prstGeom prst="roundRect">
            <a:avLst>
              <a:gd name="adj" fmla="val 80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00400" y="224028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 Proxy</a:t>
            </a:r>
            <a:endParaRPr lang="en-US" sz="14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(nginx, :443)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949440" y="1645920"/>
            <a:ext cx="2377440" cy="731520"/>
          </a:xfrm>
          <a:prstGeom prst="roundRect">
            <a:avLst>
              <a:gd name="adj" fmla="val 100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949440" y="164592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App-Server 1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577840" y="2697480"/>
            <a:ext cx="1371600" cy="-685800"/>
          </a:xfrm>
          <a:prstGeom prst="line">
            <a:avLst/>
          </a:prstGeom>
          <a:noFill/>
          <a:ln w="19050">
            <a:solidFill>
              <a:srgbClr val="5A6B7B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6949440" y="2560320"/>
            <a:ext cx="2377440" cy="731520"/>
          </a:xfrm>
          <a:prstGeom prst="roundRect">
            <a:avLst>
              <a:gd name="adj" fmla="val 100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49440" y="256032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App-Server 2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577840" y="2697480"/>
            <a:ext cx="1371600" cy="228600"/>
          </a:xfrm>
          <a:prstGeom prst="line">
            <a:avLst/>
          </a:prstGeom>
          <a:noFill/>
          <a:ln w="19050">
            <a:solidFill>
              <a:srgbClr val="5A6B7B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6949440" y="3474720"/>
            <a:ext cx="2377440" cy="731520"/>
          </a:xfrm>
          <a:prstGeom prst="roundRect">
            <a:avLst>
              <a:gd name="adj" fmla="val 100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949440" y="347472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App-Server 3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577840" y="2697480"/>
            <a:ext cx="1371600" cy="1143000"/>
          </a:xfrm>
          <a:prstGeom prst="line">
            <a:avLst/>
          </a:prstGeom>
          <a:noFill/>
          <a:ln w="19050">
            <a:solidFill>
              <a:srgbClr val="5A6B7B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2468880" y="2697480"/>
            <a:ext cx="731520" cy="0"/>
          </a:xfrm>
          <a:prstGeom prst="line">
            <a:avLst/>
          </a:prstGeom>
          <a:noFill/>
          <a:ln w="25400">
            <a:solidFill>
              <a:srgbClr val="5A6B7B"/>
            </a:solidFill>
            <a:prstDash val="solid"/>
            <a:tailEnd type="triangle"/>
          </a:ln>
        </p:spPr>
      </p:sp>
      <p:sp>
        <p:nvSpPr>
          <p:cNvPr id="19" name="Text 17"/>
          <p:cNvSpPr/>
          <p:nvPr/>
        </p:nvSpPr>
        <p:spPr>
          <a:xfrm>
            <a:off x="548640" y="4526280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Eintrittspunkt: verteilt Last, beendet TLS, cached, schützt Backends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Backends bleiben nach außen unsichtbar (Sicherheit)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6858000" y="4617720"/>
            <a:ext cx="4846320" cy="1188720"/>
          </a:xfrm>
          <a:prstGeom prst="roundRect">
            <a:avLst>
              <a:gd name="adj" fmla="val 4615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022592" y="4727448"/>
            <a:ext cx="4517136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nginx Reverse Proxy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location / {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proxy_pass http://10.0.2.20:8080;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4: Web- &amp; Applikationsserver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10 von 15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 / TLS-Grundlagen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60350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 = HTTP über eine TLS-verschlüsselte Verbindung (Port 443)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weist sich mit einem Zertifikat aus (Vertrauenskette)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schützt vor Mitlesen und Manipulation der Übertragung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Zertifikate von einer CA (öffentlich) oder intern (eigene CA)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moderne Standardanforderung — http leitet meist per 301 auf https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132320" y="1783080"/>
            <a:ext cx="4572000" cy="36576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406640" y="20116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406640" y="2377440"/>
            <a:ext cx="40233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Webserver „terminiert“ TLS: Er entschlüsselt die Anfrage und reicht sie intern weiter. Beim Reverse Proxy passiert genau das zentral an einer Stelle.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406640" y="4297680"/>
            <a:ext cx="164592" cy="164592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9" name="Text 7"/>
          <p:cNvSpPr/>
          <p:nvPr/>
        </p:nvSpPr>
        <p:spPr>
          <a:xfrm>
            <a:off x="7680960" y="420624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Tiefe folgt im IT-Sicherheits-Lernfeld.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4: Web- &amp; Applikationsserver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11 von 15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Logs &amp; Fehlersuche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58521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Access-Log: jede Anfrage mit IP, Pfad, Statuscode, Zeit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Error-Log: Fehlermeldungen des Servers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Statuscode im Log verrät die Fehlerart:</a:t>
            </a:r>
            <a:endParaRPr lang="en-US" sz="1550" dirty="0"/>
          </a:p>
          <a:p>
            <a:pPr algn="l" lvl="1" marL="457200" indent="-228600">
              <a:spcAft>
                <a:spcPts val="800"/>
              </a:spcAft>
              <a:buSzPct val="100000"/>
              <a:buChar char="▪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404 → Pfad/Datei fehlt   ·   403 → Rechte fehlen</a:t>
            </a:r>
            <a:endParaRPr lang="en-US" sz="1550" dirty="0"/>
          </a:p>
          <a:p>
            <a:pPr algn="l" lvl="1" marL="457200" indent="-228600">
              <a:spcAft>
                <a:spcPts val="800"/>
              </a:spcAft>
              <a:buSzPct val="100000"/>
              <a:buChar char="▪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 → Fehler in der Anwendung   ·   502 → Backend tot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6858000" y="1783080"/>
            <a:ext cx="4846320" cy="3108960"/>
          </a:xfrm>
          <a:prstGeom prst="roundRect">
            <a:avLst>
              <a:gd name="adj" fmla="val 1765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022592" y="1892808"/>
            <a:ext cx="4517136" cy="2889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nginx Logs ansehen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tail -f /var/log/nginx/access.log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tail -f /var/log/nginx/error.log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Beispielzeile (access.log)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10.0.1.50 - - [26/Jun:10:12]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"GET /preise.html HTTP/1.1" 404 564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-&gt; 404: /preise.html fehlt im root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4: Web- &amp; Applikationsserver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12 von 15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IIS vs. Apache vs. nginx</a:t>
            </a:r>
            <a:endParaRPr lang="en-US" sz="3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91672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3017520"/>
                <a:gridCol w="2889504"/>
                <a:gridCol w="2898648"/>
              </a:tblGrid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Kriterium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IIS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Apache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B7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nginx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Plattform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Windows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Linux/Win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Linux/Win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Konfiguration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GUI + PowerShell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.conf + .htaccess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.conf (zentral)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Modell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integriert in Windows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Prozess/Thread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ereignisbasiert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Stärke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ASP.NET, AD-Nähe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Flexibilität, Module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Last, Reverse Proxy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Lizenz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Teil von Windows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 Source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 Source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4: Web- &amp; Applikationsserver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13 von 15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Practices &amp; typische Fehler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3749040"/>
          </a:xfrm>
          <a:prstGeom prst="roundRect">
            <a:avLst>
              <a:gd name="adj" fmla="val 195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011680"/>
            <a:ext cx="411480" cy="41148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9842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371600" y="201168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22960" y="2606040"/>
            <a:ext cx="48463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 immer auf https umleiten (301)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Sites in eigenen Pools/Prozessen trennen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benötigte Module/Ports aktivieren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Logs regelmäßig auswerten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309360" y="1783080"/>
            <a:ext cx="5303520" cy="3749040"/>
          </a:xfrm>
          <a:prstGeom prst="roundRect">
            <a:avLst>
              <a:gd name="adj" fmla="val 1951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0" y="2011680"/>
            <a:ext cx="411480" cy="411480"/>
          </a:xfrm>
          <a:prstGeom prst="ellipse">
            <a:avLst/>
          </a:prstGeom>
          <a:solidFill>
            <a:srgbClr val="C62828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0" y="19842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132320" y="20116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Fehler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583680" y="2606040"/>
            <a:ext cx="47548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falscher Host-Header → falsche Site antwortet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Datei im falschen root → 404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Backend nicht erreichbar → 502 am Proxy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 80/443 in der Firewall gesperrt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4: Web- &amp; Applikationsserver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14 von 15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 &amp; Ausblick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187452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 ausliefern — mit Plan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48640" y="2788920"/>
            <a:ext cx="1109167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Webserver liefert statisch, der Applikationsserver erzeugt dynamisch</a:t>
            </a:r>
            <a:endParaRPr lang="en-US" sz="17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Bindings/virtuelle Hosts trennen mehrere Sites auf einem Server</a:t>
            </a:r>
            <a:endParaRPr lang="en-US" sz="17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Reverse Proxy bündelt Zugriff, TLS und Lastverteilung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57200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5: </a:t>
            </a:r>
            <a:pPr indent="0" marL="0">
              <a:buNone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PowerShell — Beginn der Automatisierungs-Hälfte: Cmdlets, Pipeline, Objekte, Skripte.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5440680"/>
            <a:ext cx="201168" cy="201168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5330952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 — Fragen?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48640" y="617220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 ·   Datum: [Datum]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K - Web- &amp; Applikationsserver</dc:title>
  <dc:subject>PptxGenJS Presentation</dc:subject>
  <dc:creator>[Vor- und Nachname]</dc:creator>
  <cp:lastModifiedBy>[Vor- und Nachname]</cp:lastModifiedBy>
  <cp:revision>1</cp:revision>
  <dcterms:created xsi:type="dcterms:W3CDTF">2026-06-26T05:22:14Z</dcterms:created>
  <dcterms:modified xsi:type="dcterms:W3CDTF">2026-06-26T05:22:14Z</dcterms:modified>
</cp:coreProperties>
</file>