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7373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3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K  ·  SERVERDIENSTE BEREITSTELLEN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2240280"/>
            <a:ext cx="110916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Verzeichnisdienste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548640" y="333756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1  —  Active Directory &amp; LDAP als Fundament zentraler Identitätsverwaltung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4114800"/>
            <a:ext cx="201168" cy="201168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896112" y="4023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Lernfeld 10 (FISI)  ·  IT-Berufe Umschulung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603504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Datum: [Datum]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51206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Etappe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Einführung: Warum zentrale Verwaltung?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ein Verzeichnisdienst?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LDAP &amp; X.500 — die Grundlagen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Directory: Überblick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AD-Struktur: Forest, Tree, Domain, OU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217920" y="1737360"/>
            <a:ext cx="51206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Domänencontroller, DNS &amp; Authentifizierung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Gruppenrichtlinien (GPO)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openLDAP — das Linux-Pendant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 vs. openLDAP im Vergleich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&amp; Nachteile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  </a:t>
            </a:r>
            <a:pPr algn="l"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 &amp; Ausblick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1: Verzeichnisdienste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2 von 15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ORIENTIERUNG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Etappe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dieser Etappe können Sie …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2103120"/>
            <a:ext cx="11091672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Zweck eines Verzeichnisdienstes erklären und von einer klassischen Datenbank abgrenzen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LDAP-Grundbegriffe DN, RDN, Attribut, Objektklasse und Schema korrekt verwenden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hierarchischen Aufbau von Active Directory (Forest, Tree, Domain, OU) beschreiben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Rolle von Domänencontroller, DNS und Kerberos im AD-Verbund einordnen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Directory und openLDAP gegenüberstellen und Einsatzszenarien bewerten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1: Verzeichnisdienste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3 von 15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Einführung: Warum zentrale Verwaltung?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Szenario: 60 Mitarbeitende, 40 PCs, 5 Server — ohne Verzeichnisdienst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5394960" cy="36576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22402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Problem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22960" y="2697480"/>
            <a:ext cx="48463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Benutzerkonten lokal auf jedem Gerät separat gepflegt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Passwortänderung = Gang zu jedem einzelnen Rechner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einheitliches Anmelden (Single Sign-On fehlt)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Berechtigungen unübersichtlich, fehleranfällig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Neuer Mitarbeiter = vielfacher Einrichtungsaufwand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309360" y="2057400"/>
            <a:ext cx="5303520" cy="3657600"/>
          </a:xfrm>
          <a:prstGeom prst="roundRect">
            <a:avLst>
              <a:gd name="adj" fmla="val 2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83680" y="224028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Lösung: Verzeichnisdienst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583680" y="2697480"/>
            <a:ext cx="47548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zentrale, netzwerkweite Identitätsquelle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Konto einmal anlegen → überall gültig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Sign-On: einmal anmelden, alle Dienste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Rechte über Gruppen statt pro Person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Richtlinien zentral durchsetzen (GPO)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1: Verzeichnisdienste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4 von 15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ein Verzeichnisdienst?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11091672" cy="1051560"/>
          </a:xfrm>
          <a:prstGeom prst="roundRect">
            <a:avLst>
              <a:gd name="adj" fmla="val 6957"/>
            </a:avLst>
          </a:prstGeom>
          <a:solidFill>
            <a:srgbClr val="003366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783080"/>
            <a:ext cx="1054303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Definition:  </a:t>
            </a:r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Verzeichnisdienst ist eine zentrale, hierarchisch organisierte Datenbank, die Informationen über Objekte eines Netzwerks (Benutzer, Gruppen, Geräte, Dienste) speichert und netzwerkweit abfragbar macht.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28803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Merkmale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40" y="3291840"/>
            <a:ext cx="54864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Hierarchisch (Baumstruktur), nicht relational/tabellarisch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Leseoptimiert — viele Abfragen, wenige Änderungen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Attributbasiert — jedes Objekt hat Eigenschaften (z. B. Name, E-Mail)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Standardisierter Zugriff über das Protokoll LDAP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6400800" y="288036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Abgrenzung zur klassischen Datenbank</a:t>
            </a:r>
            <a:endParaRPr lang="en-US" sz="1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3291840"/>
          <a:ext cx="530352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265176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Verzeichnisdienst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Relationale DB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B7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Baum / Hierarchie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Tabellen / Relationen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lesedominiert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lese- &amp; schreibintensiv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LDAP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SQL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Identitäten, Konfig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Geschäftsdaten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1: Verzeichnisdienste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5 von 15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LDAP &amp; X.500 — die Grundlagen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603504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LDAP = Lightweight Directory Access Protocol (Standard-Zugriffsprotokoll, Port 389 / 636 mit TLS)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Datenmodell stammt vom X.500-Standard ab</a:t>
            </a:r>
            <a:endParaRPr lang="en-US" sz="15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 (Distinguished Name): eindeutiger Pfad zum Objekt</a:t>
            </a:r>
            <a:endParaRPr lang="en-US" sz="1550" dirty="0"/>
          </a:p>
          <a:p>
            <a:pPr algn="l" lvl="1" marL="457200" indent="-228600">
              <a:spcAft>
                <a:spcPts val="800"/>
              </a:spcAft>
              <a:buSzPct val="100000"/>
              <a:buChar char="▪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RDN (Relative DN): der lokale Namensteil einer Ebene</a:t>
            </a:r>
            <a:endParaRPr lang="en-US" sz="1550" dirty="0"/>
          </a:p>
          <a:p>
            <a:pPr algn="l" lvl="1" marL="457200" indent="-228600">
              <a:spcAft>
                <a:spcPts val="800"/>
              </a:spcAft>
              <a:buSzPct val="100000"/>
              <a:buChar char="▪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Attribut: Eigenschaft eines Objekts (cn, sn, mail …)</a:t>
            </a:r>
            <a:endParaRPr lang="en-US" sz="1550" dirty="0"/>
          </a:p>
          <a:p>
            <a:pPr algn="l" lvl="1" marL="457200" indent="-228600">
              <a:spcAft>
                <a:spcPts val="800"/>
              </a:spcAft>
              <a:buSzPct val="100000"/>
              <a:buChar char="▪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Objektklasse: Bauplan, welche Attribute erlaubt/pflicht sind</a:t>
            </a:r>
            <a:endParaRPr lang="en-US" sz="1550" dirty="0"/>
          </a:p>
          <a:p>
            <a:pPr algn="l" lvl="1" marL="457200" indent="-228600">
              <a:spcAft>
                <a:spcPts val="800"/>
              </a:spcAft>
              <a:buSzPct val="100000"/>
              <a:buChar char="▪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Schema: Gesamtheit aller Objektklassen &amp; Attribute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132320" y="16459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 eines DN (Pfad im Baum):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132320" y="2057400"/>
            <a:ext cx="4572000" cy="457200"/>
          </a:xfrm>
          <a:prstGeom prst="roundRect">
            <a:avLst>
              <a:gd name="adj" fmla="val 12000"/>
            </a:avLst>
          </a:prstGeom>
          <a:solidFill>
            <a:srgbClr val="003366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269480" y="205740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dc=firma,dc=de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7589520" y="2697480"/>
            <a:ext cx="4114800" cy="457200"/>
          </a:xfrm>
          <a:prstGeom prst="roundRect">
            <a:avLst>
              <a:gd name="adj" fmla="val 12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726680" y="269748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ou=Vertrieb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046720" y="3337560"/>
            <a:ext cx="3657600" cy="457200"/>
          </a:xfrm>
          <a:prstGeom prst="roundRect">
            <a:avLst>
              <a:gd name="adj" fmla="val 1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83880" y="333756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A1A1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cn=Max Mustermann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360920" y="2514600"/>
            <a:ext cx="0" cy="41148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818120" y="3154680"/>
            <a:ext cx="0" cy="41148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4069080"/>
            <a:ext cx="4572000" cy="1234440"/>
          </a:xfrm>
          <a:prstGeom prst="roundRect">
            <a:avLst>
              <a:gd name="adj" fmla="val 4444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296912" y="4178808"/>
            <a:ext cx="4242816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Vollständiger DN: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cn=Max Mustermann,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ou=Vertrieb,dc=firma,dc=de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1: Verzeichnisdienste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6 von 15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Directory: Überblick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612648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Microsofts Verzeichnisdienst für Windows-Server-Umgebungen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Voller Name: Active Directory Domain Services (AD DS)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Spricht LDAP — aber mit eigener Struktur und vielen Zusatzdiensten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Liefert mehr als ein reines Verzeichnis:</a:t>
            </a:r>
            <a:endParaRPr lang="en-US" sz="1600" dirty="0"/>
          </a:p>
          <a:p>
            <a:pPr algn="l" lvl="1" marL="457200" indent="-228600">
              <a:spcAft>
                <a:spcPts val="800"/>
              </a:spcAft>
              <a:buSzPct val="100000"/>
              <a:buChar char="▪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Authentifizierung (Kerberos, NTLM)</a:t>
            </a:r>
            <a:endParaRPr lang="en-US" sz="1600" dirty="0"/>
          </a:p>
          <a:p>
            <a:pPr algn="l" lvl="1" marL="457200" indent="-228600">
              <a:spcAft>
                <a:spcPts val="800"/>
              </a:spcAft>
              <a:buSzPct val="100000"/>
              <a:buChar char="▪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zentrale Richtlinien über Gruppenrichtlinien (GPO)</a:t>
            </a:r>
            <a:endParaRPr lang="en-US" sz="1600" dirty="0"/>
          </a:p>
          <a:p>
            <a:pPr algn="l" lvl="1" marL="457200" indent="-228600">
              <a:spcAft>
                <a:spcPts val="800"/>
              </a:spcAft>
              <a:buSzPct val="100000"/>
              <a:buChar char="▪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DNS-Integration für die Dienstsuche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223760" y="1783080"/>
            <a:ext cx="4480560" cy="36576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498080" y="201168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Kernbegriff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498080" y="237744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Domäne (Domain)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498080" y="2971800"/>
            <a:ext cx="3931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administrative Sicherheitsgrenze: gemeinsame Benutzer-, Gruppen- und Rechteverwaltung mit einheitlichen Richtlinien.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7498080" y="4526280"/>
            <a:ext cx="164592" cy="164592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0" y="44348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Beispiel: firma.de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1: Verzeichnisdienste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7 von 15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AD-Struktur: Forest, Tree, Domain, OU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6766560" cy="4023360"/>
          </a:xfrm>
          <a:prstGeom prst="roundRect">
            <a:avLst>
              <a:gd name="adj" fmla="val 1364"/>
            </a:avLst>
          </a:prstGeom>
          <a:solidFill>
            <a:srgbClr val="EEF5FB"/>
          </a:solidFill>
          <a:ln w="19050">
            <a:solidFill>
              <a:srgbClr val="00336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82880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Forest (Gesamtstruktur) — oberste Grenze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22960" y="2286000"/>
            <a:ext cx="6217920" cy="3291840"/>
          </a:xfrm>
          <a:prstGeom prst="roundRect">
            <a:avLst>
              <a:gd name="adj" fmla="val 1667"/>
            </a:avLst>
          </a:prstGeom>
          <a:solidFill>
            <a:srgbClr val="D6E4F0"/>
          </a:solidFill>
          <a:ln w="1905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05840" y="2377440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Tree (Domänenbaum) — firma.de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1097280" y="2788920"/>
            <a:ext cx="5669280" cy="2651760"/>
          </a:xfrm>
          <a:prstGeom prst="roundRect">
            <a:avLst>
              <a:gd name="adj" fmla="val 2069"/>
            </a:avLst>
          </a:prstGeom>
          <a:solidFill>
            <a:srgbClr val="FFFFFF"/>
          </a:solidFill>
          <a:ln w="19050">
            <a:solidFill>
              <a:srgbClr val="0066A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80160" y="28803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— firma.de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1325880" y="3337560"/>
            <a:ext cx="1737360" cy="1874520"/>
          </a:xfrm>
          <a:prstGeom prst="roundRect">
            <a:avLst>
              <a:gd name="adj" fmla="val 3158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25880" y="342900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OU: Vertrieb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1325880" y="3794760"/>
            <a:ext cx="1737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Benutzer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3200400" y="3337560"/>
            <a:ext cx="1737360" cy="1874520"/>
          </a:xfrm>
          <a:prstGeom prst="roundRect">
            <a:avLst>
              <a:gd name="adj" fmla="val 3158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00400" y="342900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OU: IT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3200400" y="3794760"/>
            <a:ext cx="1737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Benutzer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074920" y="3337560"/>
            <a:ext cx="1737360" cy="1874520"/>
          </a:xfrm>
          <a:prstGeom prst="roundRect">
            <a:avLst>
              <a:gd name="adj" fmla="val 3158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74920" y="3429000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OU: Buchhaltung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074920" y="3794760"/>
            <a:ext cx="17373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Benutzer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</a:t>
            </a:r>
            <a:endParaRPr lang="en-US" sz="1150" dirty="0"/>
          </a:p>
          <a:p>
            <a:pPr algn="ctr" indent="0" marL="0">
              <a:buNone/>
            </a:pPr>
            <a:r>
              <a:rPr lang="en-US" sz="115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7680960" y="1920240"/>
            <a:ext cx="39319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Forest: oberste Sicherheits- &amp; Vertrauensgrenze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Tree: Domänen mit gemeinsamem Namensraum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Domain: administrative Einheit, eigene Konten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 (Organisationseinheit): Container zum Ordnen &amp; gezielten Anwenden von Richtlinien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1: Verzeichnisdienste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8 von 15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Domänencontroller, DNS &amp; Authentifizierung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3456432" cy="3840480"/>
          </a:xfrm>
          <a:prstGeom prst="roundRect">
            <a:avLst>
              <a:gd name="adj" fmla="val 211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2057400"/>
            <a:ext cx="457200" cy="457200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2606040"/>
            <a:ext cx="29992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Domänencontroller (DC)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77240" y="3246120"/>
            <a:ext cx="299923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Server, der die AD-Datenbank hält</a:t>
            </a:r>
            <a:endParaRPr lang="en-US" sz="13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beantwortet Anmelde- &amp; LDAP-Anfragen</a:t>
            </a:r>
            <a:endParaRPr lang="en-US" sz="13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mehrere DCs replizieren sich (Multi-Master)</a:t>
            </a:r>
            <a:endParaRPr lang="en-US" sz="13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Ausfallsicherheit durch Redundanz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261104" y="1828800"/>
            <a:ext cx="3456432" cy="3840480"/>
          </a:xfrm>
          <a:prstGeom prst="roundRect">
            <a:avLst>
              <a:gd name="adj" fmla="val 2116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489704" y="2057400"/>
            <a:ext cx="457200" cy="457200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1" name="Text 9"/>
          <p:cNvSpPr/>
          <p:nvPr/>
        </p:nvSpPr>
        <p:spPr>
          <a:xfrm>
            <a:off x="4489704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489704" y="2606040"/>
            <a:ext cx="29992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 — das Fundament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489704" y="3246120"/>
            <a:ext cx="299923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 findet Dienste über DNS</a:t>
            </a:r>
            <a:endParaRPr lang="en-US" sz="13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SRV-Records verweisen auf DCs</a:t>
            </a:r>
            <a:endParaRPr lang="en-US" sz="13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funktionierendes DNS kein AD-Login</a:t>
            </a:r>
            <a:endParaRPr lang="en-US" sz="13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meist auf dem DC mitinstalliert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973568" y="1828800"/>
            <a:ext cx="3456432" cy="3840480"/>
          </a:xfrm>
          <a:prstGeom prst="roundRect">
            <a:avLst>
              <a:gd name="adj" fmla="val 211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02168" y="2057400"/>
            <a:ext cx="457200" cy="457200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6" name="Text 14"/>
          <p:cNvSpPr/>
          <p:nvPr/>
        </p:nvSpPr>
        <p:spPr>
          <a:xfrm>
            <a:off x="8202168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8202168" y="2606040"/>
            <a:ext cx="29992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Authentifizierung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202168" y="3246120"/>
            <a:ext cx="2999232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Kerberos: Standard, ticketbasiert</a:t>
            </a:r>
            <a:endParaRPr lang="en-US" sz="13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sicher, kein Passwort über das Netz</a:t>
            </a:r>
            <a:endParaRPr lang="en-US" sz="13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NTLM: älteres Verfahren (Fallback)</a:t>
            </a:r>
            <a:endParaRPr lang="en-US" sz="13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Sign-On für Domänendienste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1: Verzeichnisdienste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9 von 15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Gruppenrichtlinien (GPO)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61264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GPO = Group Policy Object: zentrale Regelwerke für Benutzer &amp; Computer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 Passwortlänge, Desktop-Hintergrund, USB sperren, Software verteilen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Werden mit AD-Containern verknüpft und wirken nach unten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Reihenfolge der Anwendung (LSDOU):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3931920"/>
            <a:ext cx="1234440" cy="640080"/>
          </a:xfrm>
          <a:prstGeom prst="roundRect">
            <a:avLst>
              <a:gd name="adj" fmla="val 11429"/>
            </a:avLst>
          </a:prstGeom>
          <a:solidFill>
            <a:srgbClr val="0066AA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3931920"/>
            <a:ext cx="1234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783080" y="4251960"/>
            <a:ext cx="228600" cy="0"/>
          </a:xfrm>
          <a:prstGeom prst="line">
            <a:avLst/>
          </a:prstGeom>
          <a:noFill/>
          <a:ln w="25400">
            <a:solidFill>
              <a:srgbClr val="5A6B7B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2011680" y="3931920"/>
            <a:ext cx="1234440" cy="640080"/>
          </a:xfrm>
          <a:prstGeom prst="roundRect">
            <a:avLst>
              <a:gd name="adj" fmla="val 11429"/>
            </a:avLst>
          </a:prstGeom>
          <a:solidFill>
            <a:srgbClr val="0066AA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011680" y="3931920"/>
            <a:ext cx="1234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246120" y="4251960"/>
            <a:ext cx="228600" cy="0"/>
          </a:xfrm>
          <a:prstGeom prst="line">
            <a:avLst/>
          </a:prstGeom>
          <a:noFill/>
          <a:ln w="25400">
            <a:solidFill>
              <a:srgbClr val="5A6B7B"/>
            </a:solidFill>
            <a:prstDash val="solid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3474720" y="3931920"/>
            <a:ext cx="1234440" cy="640080"/>
          </a:xfrm>
          <a:prstGeom prst="roundRect">
            <a:avLst>
              <a:gd name="adj" fmla="val 11429"/>
            </a:avLst>
          </a:prstGeom>
          <a:solidFill>
            <a:srgbClr val="0066AA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474720" y="3931920"/>
            <a:ext cx="1234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709160" y="4251960"/>
            <a:ext cx="228600" cy="0"/>
          </a:xfrm>
          <a:prstGeom prst="line">
            <a:avLst/>
          </a:prstGeom>
          <a:noFill/>
          <a:ln w="25400">
            <a:solidFill>
              <a:srgbClr val="5A6B7B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4937760" y="3931920"/>
            <a:ext cx="1234440" cy="640080"/>
          </a:xfrm>
          <a:prstGeom prst="roundRect">
            <a:avLst>
              <a:gd name="adj" fmla="val 11429"/>
            </a:avLst>
          </a:prstGeom>
          <a:solidFill>
            <a:srgbClr val="F0A50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937760" y="3931920"/>
            <a:ext cx="1234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48640" y="4754880"/>
            <a:ext cx="6126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Spätere Stufe gewinnt — die OU-Richtlinie überschreibt im Konflikt die Domänenrichtlinie.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7223760" y="1783080"/>
            <a:ext cx="4480560" cy="36576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498080" y="201168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Praxisnutzen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498080" y="2423160"/>
            <a:ext cx="39319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 einmal definieren → für hunderte Geräte gültig</a:t>
            </a:r>
            <a:endParaRPr lang="en-US" sz="13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Sicherheitsvorgaben unternehmensweit durchsetzen</a:t>
            </a:r>
            <a:endParaRPr lang="en-US" sz="13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 Geräte erhalten Konfig automatisch</a:t>
            </a:r>
            <a:endParaRPr lang="en-US" sz="13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weniger manuelle Pflege, weniger Fehler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1: Verzeichnisdienste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10 von 15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openLDAP — das Linux-Pendant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60350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Freie, quelloffene LDAP-Server-Implementierung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Server-Dienst heißt slapd (Standalone LDAP Daemon)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Speichert die Hierarchie als DIT (Directory Information Tree)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Reines Verzeichnis — kein Kerberos/GPO out-of-the-box</a:t>
            </a:r>
            <a:endParaRPr lang="en-US" sz="16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Pflege per Kommandozeile oder LDIF-Dateien: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040880" y="1783080"/>
            <a:ext cx="4663440" cy="1737360"/>
          </a:xfrm>
          <a:prstGeom prst="roundRect">
            <a:avLst>
              <a:gd name="adj" fmla="val 3158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205472" y="1892808"/>
            <a:ext cx="4334256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Eintrag suchen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ldapsearch -x -b \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"dc=firma,dc=de" "(cn=Max*)"</a:t>
            </a:r>
            <a:endParaRPr lang="en-US" sz="1250" dirty="0"/>
          </a:p>
          <a:p>
            <a:pPr algn="l" indent="0" marL="0">
              <a:buNone/>
            </a:pP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Eintrag aus Datei anlegen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ldapadd -x -D cn=admin,... \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-W -f benutzer.ldif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7040880" y="3657600"/>
            <a:ext cx="4663440" cy="1783080"/>
          </a:xfrm>
          <a:prstGeom prst="roundRect">
            <a:avLst>
              <a:gd name="adj" fmla="val 3077"/>
            </a:avLst>
          </a:prstGeom>
          <a:solidFill>
            <a:srgbClr val="0A2540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205472" y="3767328"/>
            <a:ext cx="4334256" cy="1563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benutzer.ldif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dn: cn=Max,ou=Vertrieb,dc=firma,dc=de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objectClass: inetOrgPerson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cn: Max Mustermann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sn: Mustermann</a:t>
            </a:r>
            <a:endParaRPr lang="en-US" sz="1250" dirty="0"/>
          </a:p>
          <a:p>
            <a:pPr algn="l" indent="0" marL="0">
              <a:buNone/>
            </a:pPr>
            <a:r>
              <a:rPr lang="en-US" sz="1250" dirty="0">
                <a:solidFill>
                  <a:srgbClr val="D6E4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mail: max@firma.de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48640" y="4572000"/>
            <a:ext cx="603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LDIF = Textformat zum Im-/Export von Verzeichnis-Einträgen.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1: Verzeichnisdienste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11 von 15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 vs. openLDAP im Vergleich</a:t>
            </a:r>
            <a:endParaRPr lang="en-US" sz="3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1672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4297680"/>
                <a:gridCol w="4325112"/>
              </a:tblGrid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Kriterium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Active Directory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openLDAP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B7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Hersteller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Microsoft (kommerziell)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 Source (frei)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Plattform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Windows Server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Linux / Unix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Protokoll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LDAP + Erweiterungen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reines LDAP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Authentifizierung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Kerberos &amp; NTLM integriert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extern (z. B. SASL/Kerberos)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Richtlinien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GPO eingebaut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keine (externe Tools nötig)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Verwaltung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GUI + PowerShell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 / LDIF / Web-Tools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Typischer Einsatz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Windows-Domänen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Linux-Dienste, App-Backends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1: Verzeichnisdienste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12 von 15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&amp; Nachteile zentraler Verzeichnisdienste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94960" cy="3840480"/>
          </a:xfrm>
          <a:prstGeom prst="roundRect">
            <a:avLst>
              <a:gd name="adj" fmla="val 190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011680"/>
            <a:ext cx="411480" cy="411480"/>
          </a:xfrm>
          <a:prstGeom prst="ellipse">
            <a:avLst/>
          </a:prstGeom>
          <a:solidFill>
            <a:srgbClr val="2E7D32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9842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371600" y="201168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22960" y="2606040"/>
            <a:ext cx="484632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Sign-On — einmal anmelden, alle Dienste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zentrale Pflege spart Zeit und reduziert Fehler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einheitliche Sicherheits- &amp; Passwortrichtlinien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feingranulare Rechtevergabe über Gruppen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schnelles On-/Offboarding von Mitarbeitenden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309360" y="1783080"/>
            <a:ext cx="5303520" cy="3840480"/>
          </a:xfrm>
          <a:prstGeom prst="roundRect">
            <a:avLst>
              <a:gd name="adj" fmla="val 1905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0" y="2011680"/>
            <a:ext cx="411480" cy="411480"/>
          </a:xfrm>
          <a:prstGeom prst="ellipse">
            <a:avLst/>
          </a:prstGeom>
          <a:solidFill>
            <a:srgbClr val="C62828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0" y="194767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7132320" y="20116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Nachteile / Risiken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583680" y="2606040"/>
            <a:ext cx="475488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Point of Failure — DC-Ausfall legt Anmeldung lahm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Gegenmaßnahme: mehrere replizierende DCs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höhere Einrichtungs- &amp; Planungskomplexität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Fehlkonfiguration wirkt netzwerkweit</a:t>
            </a:r>
            <a:endParaRPr lang="en-US" sz="145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attraktives Angriffsziel → Härtung nötig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1: Verzeichnisdienste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13 von 15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828800"/>
            <a:ext cx="11091672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Verzeichnisdienst ist die zentrale Identitäts- und Ressourcenquelle eines Netzwerks.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LDAP ist das gemeinsame Protokoll; DN, Attribut und Objektklasse sind die Grundbausteine.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Directory strukturiert in Forest → Tree → Domain → OU und liefert Authentifizierung, DNS und GPO mit.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openLDAP ist das schlanke, freie Linux-Pendant — reines Verzeichnis ohne Zusatzdienste.</a:t>
            </a:r>
            <a:endParaRPr lang="en-US" sz="1800" dirty="0"/>
          </a:p>
          <a:p>
            <a:pPr algn="l" marL="228600" indent="-228600"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Zentralisierung bringt enorme Effizienz — verlangt aber Redundanz und Härtung.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8640" y="6400800"/>
            <a:ext cx="11091672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pPr algn="l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Etappe 1: Verzeichnisdienste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25512" y="644652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Datum: [Datum]</a:t>
            </a:r>
            <a:pPr algn="r" indent="0" marL="0">
              <a:buNone/>
            </a:pPr>
            <a:r>
              <a:rPr lang="en-US" sz="9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Seite 14 von 15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Ausblick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19659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Verzeichnis zu den Diensten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48640" y="297180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2: </a:t>
            </a:r>
            <a:pPr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DNS &amp; DHCP serverseitig — Zonen, Scopes, Reservierungen und DHCP-Relay über Netzgrenzen.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Labor: Sie installieren einen Domänencontroller und legen die OU-Struktur an — parallel ein openLDAP-Verzeichnis unter Linux.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" y="4846320"/>
            <a:ext cx="201168" cy="201168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4736592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 — Fragen?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548640" y="61264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B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 ·   Datum: [Datum]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K - Verzeichnisdienste</dc:title>
  <dc:subject>PptxGenJS Presentation</dc:subject>
  <dc:creator>[Vor- und Nachname]</dc:creator>
  <cp:lastModifiedBy>[Vor- und Nachname]</cp:lastModifiedBy>
  <cp:revision>1</cp:revision>
  <dcterms:created xsi:type="dcterms:W3CDTF">2026-06-23T13:11:26Z</dcterms:created>
  <dcterms:modified xsi:type="dcterms:W3CDTF">2026-06-23T13:11:26Z</dcterms:modified>
</cp:coreProperties>
</file>