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011680"/>
            <a:ext cx="10728655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06324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Virtuelle LANs · Access &amp; Trunk · 802.1Q-Tagging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731520" y="3931920"/>
            <a:ext cx="6035040" cy="502920"/>
          </a:xfrm>
          <a:prstGeom prst="roundRect">
            <a:avLst>
              <a:gd name="adj" fmla="val 14545"/>
            </a:avLst>
          </a:prstGeom>
          <a:solidFill>
            <a:srgbClr val="0066AA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31520" y="3931920"/>
            <a:ext cx="603504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Modul J / LF9 – Netzwerke und Dienste bereitstellen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31520" y="461772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bfw Standort Lübeck · FIAE / FISI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 von 11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Inhalt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822960" y="137160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822960" y="137160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371600" y="137160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VLANs?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822960" y="197510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822960" y="197510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371600" y="197510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VLAN?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822960" y="2578608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2578608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371600" y="2578608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Access-Ports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822960" y="3182112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2960" y="3182112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3182112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Trunk-Ports und 802.1Q</a:t>
            </a:r>
            <a:endParaRPr lang="en-US" sz="1800" dirty="0"/>
          </a:p>
        </p:txBody>
      </p:sp>
      <p:sp>
        <p:nvSpPr>
          <p:cNvPr id="15" name="Shape 13"/>
          <p:cNvSpPr/>
          <p:nvPr/>
        </p:nvSpPr>
        <p:spPr>
          <a:xfrm>
            <a:off x="822960" y="3785616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822960" y="3785616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1371600" y="3785616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über mehrere Switches</a:t>
            </a:r>
            <a:endParaRPr lang="en-US" sz="1800" dirty="0"/>
          </a:p>
        </p:txBody>
      </p:sp>
      <p:sp>
        <p:nvSpPr>
          <p:cNvPr id="18" name="Shape 16"/>
          <p:cNvSpPr/>
          <p:nvPr/>
        </p:nvSpPr>
        <p:spPr>
          <a:xfrm>
            <a:off x="822960" y="4389120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960" y="4389120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371600" y="4389120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Inter-VLAN-Routing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822960" y="4992624"/>
            <a:ext cx="384048" cy="384048"/>
          </a:xfrm>
          <a:prstGeom prst="ellipse">
            <a:avLst/>
          </a:prstGeom>
          <a:solidFill>
            <a:srgbClr val="0066AA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822960" y="4992624"/>
            <a:ext cx="384048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1371600" y="4992624"/>
            <a:ext cx="960120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 · Fazit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2 von 11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Warum VLANs?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67665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Switch bildet ohne VLANs eine einzige große Broadcast-Domäne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unterteilen einen Switch logisch in mehrere getrennte Netze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Segmentierung ohne zusätzliche Hardware oder Verkabelung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Vorteile: weniger Broadcast-Last, mehr Sicherheit, flexible Zuordnung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680960" y="1554480"/>
            <a:ext cx="3840480" cy="1371600"/>
          </a:xfrm>
          <a:prstGeom prst="roundRect">
            <a:avLst>
              <a:gd name="adj" fmla="val 5333"/>
            </a:avLst>
          </a:prstGeom>
          <a:solidFill>
            <a:srgbClr val="EEF5FB"/>
          </a:solidFill>
          <a:ln w="1587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80960" y="16916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ohne VLAN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7680960" y="2103120"/>
            <a:ext cx="38404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Broadcast-Domäne</a:t>
            </a:r>
            <a:endParaRPr lang="en-US" sz="2000" dirty="0"/>
          </a:p>
        </p:txBody>
      </p:sp>
      <p:sp>
        <p:nvSpPr>
          <p:cNvPr id="7" name="Shape 5"/>
          <p:cNvSpPr/>
          <p:nvPr/>
        </p:nvSpPr>
        <p:spPr>
          <a:xfrm>
            <a:off x="7680960" y="3154680"/>
            <a:ext cx="3840480" cy="1371600"/>
          </a:xfrm>
          <a:prstGeom prst="roundRect">
            <a:avLst>
              <a:gd name="adj" fmla="val 5333"/>
            </a:avLst>
          </a:prstGeom>
          <a:solidFill>
            <a:srgbClr val="003366"/>
          </a:solidFill>
          <a:ln w="15875">
            <a:solidFill>
              <a:srgbClr val="00336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680960" y="32918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mit VLANs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7680960" y="370332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mehrere getrennte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3 von 11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ist ein VLAN?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828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logische Gruppierung von Ports zu einem eigenen Netz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VLAN = eigene Broadcast-Domäne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Kennung über die VLAN-ID (1–4094)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Geräte verschiedener VLANs können ohne Router nicht direkt kommunizieren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914400" y="4023360"/>
            <a:ext cx="10058400" cy="640080"/>
          </a:xfrm>
          <a:prstGeom prst="roundRect">
            <a:avLst>
              <a:gd name="adj" fmla="val 8571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914400" y="4023360"/>
            <a:ext cx="14630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743200" y="3154680"/>
            <a:ext cx="1097280" cy="640080"/>
          </a:xfrm>
          <a:prstGeom prst="rect">
            <a:avLst/>
          </a:prstGeom>
          <a:solidFill>
            <a:srgbClr val="D6E4F0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743200" y="31546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291840" y="3794760"/>
            <a:ext cx="0" cy="228600"/>
          </a:xfrm>
          <a:prstGeom prst="line">
            <a:avLst/>
          </a:prstGeom>
          <a:noFill/>
          <a:ln w="12700">
            <a:solidFill>
              <a:srgbClr val="6E7B89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069080" y="3154680"/>
            <a:ext cx="1097280" cy="640080"/>
          </a:xfrm>
          <a:prstGeom prst="rect">
            <a:avLst/>
          </a:prstGeom>
          <a:solidFill>
            <a:srgbClr val="D6E4F0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069080" y="31546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4617720" y="3794760"/>
            <a:ext cx="0" cy="228600"/>
          </a:xfrm>
          <a:prstGeom prst="line">
            <a:avLst/>
          </a:prstGeom>
          <a:noFill/>
          <a:ln w="12700">
            <a:solidFill>
              <a:srgbClr val="6E7B89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94960" y="3154680"/>
            <a:ext cx="1097280" cy="640080"/>
          </a:xfrm>
          <a:prstGeom prst="rect">
            <a:avLst/>
          </a:prstGeom>
          <a:solidFill>
            <a:srgbClr val="D6E4F0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394960" y="31546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943600" y="3794760"/>
            <a:ext cx="0" cy="228600"/>
          </a:xfrm>
          <a:prstGeom prst="line">
            <a:avLst/>
          </a:prstGeom>
          <a:noFill/>
          <a:ln w="12700">
            <a:solidFill>
              <a:srgbClr val="6E7B89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6720840" y="3154680"/>
            <a:ext cx="1097280" cy="640080"/>
          </a:xfrm>
          <a:prstGeom prst="rect">
            <a:avLst/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720840" y="31546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269480" y="3794760"/>
            <a:ext cx="0" cy="228600"/>
          </a:xfrm>
          <a:prstGeom prst="line">
            <a:avLst/>
          </a:prstGeom>
          <a:noFill/>
          <a:ln w="12700">
            <a:solidFill>
              <a:srgbClr val="6E7B89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046720" y="3154680"/>
            <a:ext cx="1097280" cy="640080"/>
          </a:xfrm>
          <a:prstGeom prst="rect">
            <a:avLst/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046720" y="31546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8595360" y="3794760"/>
            <a:ext cx="0" cy="228600"/>
          </a:xfrm>
          <a:prstGeom prst="line">
            <a:avLst/>
          </a:prstGeom>
          <a:noFill/>
          <a:ln w="12700">
            <a:solidFill>
              <a:srgbClr val="6E7B89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9372600" y="3154680"/>
            <a:ext cx="1097280" cy="640080"/>
          </a:xfrm>
          <a:prstGeom prst="rect">
            <a:avLst/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9372600" y="3154680"/>
            <a:ext cx="10972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9921240" y="3794760"/>
            <a:ext cx="0" cy="228600"/>
          </a:xfrm>
          <a:prstGeom prst="line">
            <a:avLst/>
          </a:prstGeom>
          <a:noFill/>
          <a:ln w="12700">
            <a:solidFill>
              <a:srgbClr val="6E7B89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27" name="Text 2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4 von 11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Access-Ports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554480"/>
            <a:ext cx="521208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73736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Access-Port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286000"/>
            <a:ext cx="4663440" cy="2377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gehört zu genau EINEM VLAN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verbindet ein Endgerät (PC, Drucker, …)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sind untagged (ohne VLAN-Tag)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Endgerät merkt nichts vom VLAN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212080" cy="3291840"/>
          </a:xfrm>
          <a:prstGeom prst="roundRect">
            <a:avLst>
              <a:gd name="adj" fmla="val 2222"/>
            </a:avLst>
          </a:prstGeom>
          <a:solidFill>
            <a:srgbClr val="EEF5FB"/>
          </a:solidFill>
          <a:ln w="1587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737360"/>
            <a:ext cx="4846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Beispiel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446520" y="2286000"/>
            <a:ext cx="4846320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03366"/>
                </a:solidFill>
                <a:latin typeface="Consolas" pitchFamily="34" charset="0"/>
                <a:ea typeface="Consolas" pitchFamily="34" charset="-122"/>
                <a:cs typeface="Consolas" pitchFamily="34" charset="-120"/>
              </a:rPr>
              <a:t>PC  ───  Fa0/5 (Access, VLAN 10)  ───  Switch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6446520" y="3017520"/>
            <a:ext cx="484632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Port wird einem VLAN fest zugewiesen. Alles, was der PC sendet, gehört zu VLAN 10.</a:t>
            </a:r>
            <a:endParaRPr lang="en-US" sz="15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5 von 11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Trunk-Ports und 802.1Q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1920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Trunk-Port überträgt MEHRERE VLANs über eine Leitung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802.1Q fügt jedem Frame ein VLAN-Tag (die VLAN-ID) ein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verbindet meist Switch–Switch oder Switch–Router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VLAN: ein VLAN bleibt ungetaggt (Standard: VLAN 1)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822960" y="4023360"/>
            <a:ext cx="1737360" cy="77724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4023360"/>
            <a:ext cx="1737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Ziel-MAC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2560320" y="4023360"/>
            <a:ext cx="1737360" cy="77724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2560320" y="4023360"/>
            <a:ext cx="17373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Quell-MAC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297680" y="4023360"/>
            <a:ext cx="2651760" cy="777240"/>
          </a:xfrm>
          <a:prstGeom prst="rect">
            <a:avLst/>
          </a:prstGeom>
          <a:solidFill>
            <a:srgbClr val="F0A50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97680" y="4023360"/>
            <a:ext cx="265176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802.1Q-Tag (VLAN-ID)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949440" y="4023360"/>
            <a:ext cx="914400" cy="77724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949440" y="4023360"/>
            <a:ext cx="914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7863840" y="4023360"/>
            <a:ext cx="2377440" cy="777240"/>
          </a:xfrm>
          <a:prstGeom prst="rect">
            <a:avLst/>
          </a:prstGeom>
          <a:solidFill>
            <a:srgbClr val="EEF5FB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7863840" y="40233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10241280" y="4023360"/>
            <a:ext cx="914400" cy="777240"/>
          </a:xfrm>
          <a:prstGeom prst="rect">
            <a:avLst/>
          </a:prstGeom>
          <a:solidFill>
            <a:srgbClr val="D6E4F0"/>
          </a:solidFill>
          <a:ln w="12700">
            <a:solidFill>
              <a:srgbClr val="0066A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10241280" y="4023360"/>
            <a:ext cx="91440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822960" y="48920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Das Tag wird auf dem Trunk ergänzt und am Access-Port wieder entfernt.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9" name="Text 17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6 von 11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über mehrere Switches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25880"/>
            <a:ext cx="10972800" cy="2011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gelten netzweit, nicht nur in einem Switch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zwischen den Switches verbindet ein Trunk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VLAN-IDs müssen auf beiden Switches gleich sein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liegen z. B. alle VLAN-10-Geräte im selben Netz – egal an welchem Switch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1463040" y="4206240"/>
            <a:ext cx="3383280" cy="731520"/>
          </a:xfrm>
          <a:prstGeom prst="roundRect">
            <a:avLst>
              <a:gd name="adj" fmla="val 75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463040" y="4206240"/>
            <a:ext cx="3383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A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7315200" y="4206240"/>
            <a:ext cx="3383280" cy="731520"/>
          </a:xfrm>
          <a:prstGeom prst="roundRect">
            <a:avLst>
              <a:gd name="adj" fmla="val 7500"/>
            </a:avLst>
          </a:prstGeom>
          <a:solidFill>
            <a:srgbClr val="003366"/>
          </a:solidFill>
          <a:ln w="12700">
            <a:solidFill>
              <a:srgbClr val="003366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315200" y="4206240"/>
            <a:ext cx="338328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4846320" y="4572000"/>
            <a:ext cx="2468880" cy="0"/>
          </a:xfrm>
          <a:prstGeom prst="line">
            <a:avLst/>
          </a:prstGeom>
          <a:noFill/>
          <a:ln w="38100">
            <a:solidFill>
              <a:srgbClr val="F0A50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0" y="3749040"/>
            <a:ext cx="30175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 (VLAN 10 + 20)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7 von 11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Inter-VLAN-Routing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640080" y="1371600"/>
            <a:ext cx="10972800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sind getrennte Broadcast-Domänen – keine direkte Kommunikation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für VLAN-übergreifenden Verkehr braucht man Layer 3 (Router oder L3-Switch)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klassisch: „Router-on-a-Stick“ über einen Trunk mit Subinterfaces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800"/>
              </a:spcAft>
              <a:buSzPct val="100000"/>
              <a:buChar char="•"/>
            </a:pPr>
            <a:r>
              <a:rPr lang="en-US" sz="18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VLAN ist ein eigenes IP-Subnetz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731520" y="4572000"/>
            <a:ext cx="10698480" cy="868680"/>
          </a:xfrm>
          <a:prstGeom prst="roundRect">
            <a:avLst>
              <a:gd name="adj" fmla="val 8421"/>
            </a:avLst>
          </a:prstGeom>
          <a:solidFill>
            <a:srgbClr val="D6E4F0"/>
          </a:solidFill>
          <a:ln w="1587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005840" y="4572000"/>
            <a:ext cx="1014984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Merksatz:  </a:t>
            </a:r>
            <a:pPr indent="0" marL="0">
              <a:buNone/>
            </a:pPr>
            <a:r>
              <a:rPr lang="en-US" sz="1600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trennen – ein Router (Layer 3) verbindet sie wieder.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8 von 11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Vor- und Nachteile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73152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EEF5FB"/>
          </a:solidFill>
          <a:ln w="15875">
            <a:solidFill>
              <a:srgbClr val="0066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1440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0066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Vorteile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100584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weniger Broadcast-Last je Segment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mehr Sicherheit durch Trennung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Zuordnung unabhängig vom Standort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keine zusätzliche Hardware nötig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63640" y="1463040"/>
            <a:ext cx="5212080" cy="4206240"/>
          </a:xfrm>
          <a:prstGeom prst="roundRect">
            <a:avLst>
              <a:gd name="adj" fmla="val 1739"/>
            </a:avLst>
          </a:prstGeom>
          <a:solidFill>
            <a:srgbClr val="FBF1DC"/>
          </a:solidFill>
          <a:ln w="15875">
            <a:solidFill>
              <a:srgbClr val="B8860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46520" y="1645920"/>
            <a:ext cx="4846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B886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Nachteile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6537960" y="2240280"/>
            <a:ext cx="466344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höhere Konfigurations-Komplexität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VLAN-übergreifend braucht es Routing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Fehlkonfiguration (Tagging/Native VLAN)</a:t>
            </a:r>
            <a:endParaRPr lang="en-US" sz="1600" dirty="0"/>
          </a:p>
          <a:p>
            <a:pPr marL="342900" indent="-342900">
              <a:lnSpc>
                <a:spcPct val="125000"/>
              </a:lnSpc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konsistente IDs über alle Switches nötig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9 von 11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1109441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00336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Fazit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731520" y="1554480"/>
            <a:ext cx="1051560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unterteilen einen Switch logisch in getrennte Netze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Access-Port = ein VLAN (untagged), Trunk = mehrere VLANs (802.1Q)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VLAN-IDs gelten netzweit und müssen überall gleich sein</a:t>
            </a:r>
            <a:endParaRPr lang="en-US" sz="2000" dirty="0"/>
          </a:p>
          <a:p>
            <a:pPr marL="342900" indent="-342900">
              <a:lnSpc>
                <a:spcPct val="140000"/>
              </a:lnSpc>
              <a:spcAft>
                <a:spcPts val="1200"/>
              </a:spcAft>
              <a:buSzPct val="100000"/>
              <a:buChar char="•"/>
            </a:pPr>
            <a:r>
              <a:rPr lang="en-US" sz="2000" dirty="0">
                <a:solidFill>
                  <a:srgbClr val="1C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VLAN-übergreifende Kommunikation braucht Layer-3-Routing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D6E4F0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E7B8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10 von 11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336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31520" y="2103120"/>
            <a:ext cx="10728655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Vielen Dank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31520" y="3200400"/>
            <a:ext cx="1072865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 folgt: VLANs in Packet Tracer – Access, Trunk, mehrere Switches</a:t>
            </a:r>
            <a:endParaRPr lang="en-US" sz="1800" dirty="0"/>
          </a:p>
        </p:txBody>
      </p:sp>
      <p:sp>
        <p:nvSpPr>
          <p:cNvPr id="4" name="Text 2"/>
          <p:cNvSpPr/>
          <p:nvPr/>
        </p:nvSpPr>
        <p:spPr>
          <a:xfrm>
            <a:off x="731520" y="3931920"/>
            <a:ext cx="5486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0A5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6364224"/>
            <a:ext cx="11277295" cy="0"/>
          </a:xfrm>
          <a:prstGeom prst="line">
            <a:avLst/>
          </a:prstGeom>
          <a:noFill/>
          <a:ln w="9525">
            <a:solidFill>
              <a:srgbClr val="0066AA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457200" y="6400800"/>
            <a:ext cx="45720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[Vor- und Nachname]  ·  [Datum]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0" y="6400800"/>
            <a:ext cx="30476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9174175" y="6400800"/>
            <a:ext cx="2560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D6E4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Seite 11 von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2026-06-19T05:51:32Z</dcterms:created>
  <dcterms:modified xsi:type="dcterms:W3CDTF">2026-06-19T05:51:32Z</dcterms:modified>
</cp:coreProperties>
</file>