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011680"/>
            <a:ext cx="1072865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06324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Routingtabelle · statisch &amp; dynamisch · Inter-VLAN-Routing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731520" y="3931920"/>
            <a:ext cx="603504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93192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J / LF9 – Netzwerke und Dienste bereitstellen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617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Standort Lübeck · FIAE / FISI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 von 11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3716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371600" y="137160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Routing?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197510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9751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97510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Routingtabelle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22960" y="2578608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57860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71600" y="2578608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 verbundene und entfernte Netze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22960" y="3182112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1821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3182112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Statisches Routing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22960" y="3785616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78561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71600" y="3785616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Dynamisches Routing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22960" y="438912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3891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38912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Inter-VLAN-Routing (Router-on-a-Stick)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822960" y="499262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9926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371600" y="499262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 · Fazit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Routing?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Switch verbindet Geräte INNERHALB eines Netzes (Layer 2)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Router verbindet VERSCHIEDENE Netze/Subnetze (Layer 3)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entscheidet anhand der Ziel-IP-Adresse, wohin ein Paket geht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Router bleibt jedes Subnetz für sich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1463040" y="4206240"/>
            <a:ext cx="310896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463040" y="420624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 A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192.168.10.0/24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589520" y="4206240"/>
            <a:ext cx="310896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589520" y="420624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 B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192.168.20.0/24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577840" y="4160520"/>
            <a:ext cx="1005840" cy="914400"/>
          </a:xfrm>
          <a:prstGeom prst="ellipse">
            <a:avLst/>
          </a:prstGeom>
          <a:solidFill>
            <a:srgbClr val="F0A500"/>
          </a:solidFill>
          <a:ln w="19050">
            <a:solidFill>
              <a:srgbClr val="B886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577840" y="4160520"/>
            <a:ext cx="1005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4572000" y="4617720"/>
            <a:ext cx="1005840" cy="0"/>
          </a:xfrm>
          <a:prstGeom prst="line">
            <a:avLst/>
          </a:prstGeom>
          <a:noFill/>
          <a:ln w="31750">
            <a:solidFill>
              <a:srgbClr val="0066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0" y="4617720"/>
            <a:ext cx="1005840" cy="0"/>
          </a:xfrm>
          <a:prstGeom prst="line">
            <a:avLst/>
          </a:prstGeom>
          <a:noFill/>
          <a:ln w="31750">
            <a:solidFill>
              <a:srgbClr val="0066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Routingtabelle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jedes Ziel: in welche Richtung muss das Paket?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Auswahl per „längster Treffer“ (longest prefix match)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 verbundene Netze kennt der Router automatisch</a:t>
            </a:r>
            <a:endParaRPr lang="en-US" sz="1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3383280"/>
          <a:ext cx="1069848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3840480"/>
                <a:gridCol w="27432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Zielnetz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Nächster Hop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Interface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192.168.10.0/24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direkt verbunden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G0/0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192.168.20.0/24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direkt verbunden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G0/1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172.16.0.0/16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10.0.0.2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G0/2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0.0.0.0/0  (Default)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10.0.0.2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G0/2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 verbundene und entfernte Netze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5212080" cy="3291840"/>
          </a:xfrm>
          <a:prstGeom prst="roundRect">
            <a:avLst>
              <a:gd name="adj" fmla="val 2222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82880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 verbunden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05840" y="2377440"/>
            <a:ext cx="46634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 hängt direkt an einem Router-Interface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Router kennt es automatisch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Konfiguration nötig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645920"/>
            <a:ext cx="5212080" cy="3291840"/>
          </a:xfrm>
          <a:prstGeom prst="roundRect">
            <a:avLst>
              <a:gd name="adj" fmla="val 2222"/>
            </a:avLst>
          </a:prstGeom>
          <a:solidFill>
            <a:srgbClr val="FBF1DC"/>
          </a:solidFill>
          <a:ln w="15875">
            <a:solidFill>
              <a:srgbClr val="B886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46520" y="182880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Entfernte Netze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537960" y="2377440"/>
            <a:ext cx="46634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 mindestens einen weiteren Router erreichbar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muss dem Router beigebracht werden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statischem oder dynamischem Routing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Statisches Routing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676656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Routen werden manuell eingetragen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 Kontrolle, kein Protokoll-Overhead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aber: bei Änderungen muss man alles von Hand anpassen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geeignet für kleine oder stabile Netze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498080" y="1645920"/>
            <a:ext cx="3931920" cy="2377440"/>
          </a:xfrm>
          <a:prstGeom prst="roundRect">
            <a:avLst>
              <a:gd name="adj" fmla="val 3077"/>
            </a:avLst>
          </a:prstGeom>
          <a:solidFill>
            <a:srgbClr val="EEF5FB"/>
          </a:solidFill>
          <a:ln w="1587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680960" y="178308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0" y="2148840"/>
            <a:ext cx="35661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ip route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192.168.20.0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255.255.255.0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10.0.0.2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45720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Default-Route: ip route 0.0.0.0 0.0.0.0 &lt;Next-Hop&gt;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Dynamisches Routing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 lernen Routen automatisch über ein Protokoll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RIP, OSPF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passt sich Änderungen und Ausfällen selbst an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skaliert für größere Netze – dafür mehr Komplexität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1645920" y="4206240"/>
            <a:ext cx="256032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645920" y="420624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 1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846320" y="4206240"/>
            <a:ext cx="256032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46320" y="420624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 2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046720" y="4206240"/>
            <a:ext cx="256032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0" y="420624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 3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206240" y="4617720"/>
            <a:ext cx="640080" cy="0"/>
          </a:xfrm>
          <a:prstGeom prst="line">
            <a:avLst/>
          </a:prstGeom>
          <a:noFill/>
          <a:ln w="31750">
            <a:solidFill>
              <a:srgbClr val="0066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0" y="4617720"/>
            <a:ext cx="640080" cy="0"/>
          </a:xfrm>
          <a:prstGeom prst="line">
            <a:avLst/>
          </a:prstGeom>
          <a:noFill/>
          <a:ln w="31750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45920" y="5120640"/>
            <a:ext cx="8961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tauschen Routing-Infos automatisch aus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Inter-VLAN-Routing (Router-on-a-Stick)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sind getrennte Subnetze – ein Router verbindet sie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Router hängt über EINEN Trunk am Switch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 VLAN ein Subinterface mit eigener IP = Gateway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Trunk trägt beide VLANs (802.1Q-getaggt)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1645920" y="4297680"/>
            <a:ext cx="2560320" cy="822960"/>
          </a:xfrm>
          <a:prstGeom prst="roundRect">
            <a:avLst>
              <a:gd name="adj" fmla="val 6667"/>
            </a:avLst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645920" y="42976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046720" y="4297680"/>
            <a:ext cx="256032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46720" y="42976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206240" y="4709160"/>
            <a:ext cx="3840480" cy="0"/>
          </a:xfrm>
          <a:prstGeom prst="line">
            <a:avLst/>
          </a:prstGeom>
          <a:noFill/>
          <a:ln w="38100">
            <a:solidFill>
              <a:srgbClr val="B886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206240" y="397764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 (802.1Q)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54406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G0/0.10 → VLAN 10 → GW 192.168.10.1     |     G0/0.20 → VLAN 20 → GW 192.168.20.1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 vs. dynamisch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521208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645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Statisches Routing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1005840" y="224028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einfach, volle Kontrolle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kein Protokoll-Overhead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Pflege von Hand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unpraktisch in großen Netzen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463040"/>
            <a:ext cx="5212080" cy="4206240"/>
          </a:xfrm>
          <a:prstGeom prst="roundRect">
            <a:avLst>
              <a:gd name="adj" fmla="val 1739"/>
            </a:avLst>
          </a:prstGeom>
          <a:solidFill>
            <a:srgbClr val="FBF1DC"/>
          </a:solidFill>
          <a:ln w="15875">
            <a:solidFill>
              <a:srgbClr val="B886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46520" y="1645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Dynamisches Routing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537960" y="224028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passt sich automatisch an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skaliert für große Netze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mehr Komplexität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Protokoll-Overhead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554480"/>
            <a:ext cx="105156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Router verbindet verschiedene Netze anhand der Ziel-IP (Layer 3)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Routingtabelle bestimmt den Weg (längster Treffer)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 = manuell, dynamisch = automatisch über ein Protokoll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Inter-VLAN-Routing per Router-on-a-Stick verbindet die VLANs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7286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2004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 folgt: Router-on-a-Stick in Packet Tracer – die beiden VLANs verbinden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39319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2026-06-22T05:07:04Z</dcterms:created>
  <dcterms:modified xsi:type="dcterms:W3CDTF">2026-06-22T05:07:04Z</dcterms:modified>
</cp:coreProperties>
</file>