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011680"/>
            <a:ext cx="1072865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 verstehen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06324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Adressaufbau · Kürzung · Adressarten · Zuweisung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3931920"/>
            <a:ext cx="5669280" cy="502920"/>
          </a:xfrm>
          <a:prstGeom prst="roundRect">
            <a:avLst>
              <a:gd name="adj" fmla="val 14545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931920"/>
            <a:ext cx="5669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J / LF9 – Netzwerke und Dienste bereitstellen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617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Standort Lübeck · FIAE / FISI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 von 11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3716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371600" y="137160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IPv6?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197510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9751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97510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 einer IPv6-Adresse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22960" y="2578608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57860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71600" y="2578608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Kürzungsregeln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22960" y="3182112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1821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3182112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Schritt für Schritt kürzen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22960" y="3785616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78561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71600" y="3785616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Adressarten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22960" y="438912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3891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71600" y="438912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Adresszuweisung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822960" y="499262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49926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371600" y="499262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und Nachteile · Fazit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IPv6?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658368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IPv4: 32 Bit ≈ 4,3 Mrd. Adressen – erschöpft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 als Notlösung – bricht echtes Ende-zu-Ende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IoT, Mobilgeräte, Cloud: Adressbedarf explodiert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IPv6: 128 Bit – praktisch unbegrenzter Adressraum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772400" y="1463040"/>
            <a:ext cx="3657600" cy="1417320"/>
          </a:xfrm>
          <a:prstGeom prst="roundRect">
            <a:avLst>
              <a:gd name="adj" fmla="val 516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0" y="160020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Bit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772400" y="23774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IPv4-Adresse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772400" y="3154680"/>
            <a:ext cx="3657600" cy="1417320"/>
          </a:xfrm>
          <a:prstGeom prst="roundRect">
            <a:avLst>
              <a:gd name="adj" fmla="val 5161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0" y="329184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 Bit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772400" y="4069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IPv6-Adresse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 einer IPv6-Adresse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 Bit = 8 Blöcke à 16 Bit</a:t>
            </a:r>
            <a:endParaRPr lang="en-US" sz="1800" dirty="0"/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hexadezimal, durch Doppelpunkt getrennt</a:t>
            </a:r>
            <a:endParaRPr lang="en-US" sz="1800" dirty="0"/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 Hälfte = Präfix (Netz), rechte Hälfte = Interface-ID</a:t>
            </a:r>
            <a:endParaRPr lang="en-US" sz="1800" dirty="0"/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Standard-Präfixlänge: /64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77240" y="3886200"/>
            <a:ext cx="1298448" cy="64008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2139696" y="3886200"/>
            <a:ext cx="1298448" cy="64008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139696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0db8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3502152" y="3886200"/>
            <a:ext cx="1298448" cy="64008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02152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85a3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864608" y="3886200"/>
            <a:ext cx="1298448" cy="64008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4608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227064" y="3886200"/>
            <a:ext cx="1298448" cy="640080"/>
          </a:xfrm>
          <a:prstGeom prst="rect">
            <a:avLst/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27064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7589520" y="3886200"/>
            <a:ext cx="1298448" cy="640080"/>
          </a:xfrm>
          <a:prstGeom prst="rect">
            <a:avLst/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89520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8a2e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951976" y="3886200"/>
            <a:ext cx="1298448" cy="640080"/>
          </a:xfrm>
          <a:prstGeom prst="rect">
            <a:avLst/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51976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0370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10314432" y="3886200"/>
            <a:ext cx="1298448" cy="640080"/>
          </a:xfrm>
          <a:prstGeom prst="rect">
            <a:avLst/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314432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7334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77240" y="4617720"/>
            <a:ext cx="538581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Präfix (Netz)  –  /64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27064" y="4617720"/>
            <a:ext cx="538581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Interface-ID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Kürzungsregeln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463040"/>
            <a:ext cx="676656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700" b="1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1 – führende Nullen je Block weglassen</a:t>
            </a:r>
            <a:endParaRPr lang="en-US" sz="17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700" b="1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2 – eine Folge von Null-Blöcken durch :: ersetzen</a:t>
            </a:r>
            <a:endParaRPr lang="en-US" sz="17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700" b="1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"::" darf nur EINMAL vorkommen</a:t>
            </a:r>
            <a:endParaRPr lang="en-US" sz="17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mehreren Null-Folgen: die LÄNGSTE kürzen</a:t>
            </a:r>
            <a:endParaRPr lang="en-US" sz="17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einzelner Null-Block → 0  (nicht ::)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640080" y="4343400"/>
            <a:ext cx="6766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Beispiel:   0db8 → db8      0000 → 0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680960" y="1554480"/>
            <a:ext cx="3840480" cy="2743200"/>
          </a:xfrm>
          <a:prstGeom prst="roundRect">
            <a:avLst>
              <a:gd name="adj" fmla="val 266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863840" y="173736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Vorher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863840" y="2057400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C28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2001:0db8:0000:0000: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C28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0000:0000:0000:0001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863840" y="310896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Nachher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863840" y="34290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2001:db8::1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Schritt für Schritt kürzen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31520" y="1554480"/>
            <a:ext cx="10698480" cy="1051560"/>
          </a:xfrm>
          <a:prstGeom prst="roundRect">
            <a:avLst>
              <a:gd name="adj" fmla="val 521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664208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14400" y="1965960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C28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2001:0db8:0000:0000:0000:ff00:0042:8329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731520" y="2880360"/>
            <a:ext cx="10698480" cy="1051560"/>
          </a:xfrm>
          <a:prstGeom prst="roundRect">
            <a:avLst>
              <a:gd name="adj" fmla="val 521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990088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– führende Nullen weg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3291840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C28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2001:db8:0:0:0:ff00:42:8329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731520" y="4206240"/>
            <a:ext cx="10698480" cy="1051560"/>
          </a:xfrm>
          <a:prstGeom prst="roundRect">
            <a:avLst>
              <a:gd name="adj" fmla="val 5217"/>
            </a:avLst>
          </a:prstGeom>
          <a:solidFill>
            <a:srgbClr val="DDEBF7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4315968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– längste Null-Folge → ::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4617720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2001:db8::ff00:42:8329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Adressarten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463040"/>
          <a:ext cx="109728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3017520"/>
                <a:gridCol w="5669280"/>
              </a:tblGrid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Präfix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Adressart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2000::/3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Global Unicast (GUA)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weltweit routbar, öffentlich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fe80::/10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Link-Local (LLA)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im eigenen Segment, immer vorhanden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ff00::/8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Multicast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einer an viele (z. B. ff02::1 = alle Knoten)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fc00::/7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Unique Local (ULA)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privat, Pendant zu RFC 1918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::1  /  ::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Spezial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Loopback / nicht spezifiziert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Adresszuweisung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31520" y="1554480"/>
            <a:ext cx="3566160" cy="2377440"/>
          </a:xfrm>
          <a:prstGeom prst="roundRect">
            <a:avLst>
              <a:gd name="adj" fmla="val 3077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78308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Statisch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960120" y="246888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Adresse manuell festgelegt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33375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Server, Router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26280" y="1554480"/>
            <a:ext cx="3566160" cy="2377440"/>
          </a:xfrm>
          <a:prstGeom prst="roundRect">
            <a:avLst>
              <a:gd name="adj" fmla="val 3077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26280" y="178308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SLAAC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754880" y="246888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Autokonfiguration per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 Advertisement (RA)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754880" y="33375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bildet Adresse selbst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321040" y="1554480"/>
            <a:ext cx="3566160" cy="2377440"/>
          </a:xfrm>
          <a:prstGeom prst="roundRect">
            <a:avLst>
              <a:gd name="adj" fmla="val 3077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321040" y="178308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DHCPv6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549640" y="246888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 Vergabe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549640" y="33375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stateful / stateless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31520" y="4160520"/>
            <a:ext cx="10698480" cy="1280160"/>
          </a:xfrm>
          <a:prstGeom prst="roundRect">
            <a:avLst>
              <a:gd name="adj" fmla="val 4286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5840" y="4297680"/>
            <a:ext cx="10149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NDP (Neighbor Discovery Protocol)</a:t>
            </a:r>
            <a:pPr algn="l" indent="0" marL="0">
              <a:buNone/>
            </a:pPr>
            <a:r>
              <a:rPr lang="en-US" sz="16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ersetzt in IPv6 das ARP von IPv4 (Nachbarschaftserkennung).</a:t>
            </a:r>
            <a:pPr algn="l" indent="0" marL="0">
              <a:buNone/>
            </a:pPr>
            <a:r>
              <a:rPr lang="en-US" sz="16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Detail-Mechanik → FISI-Modul.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und Nachteile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521208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6459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05840" y="2240280"/>
            <a:ext cx="4663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riesiger Adressraum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NAT nötig – echtes Ende-zu-Ende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Autokonfiguration (SLAAC)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vereinfachter, fester Header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1463040"/>
            <a:ext cx="5212080" cy="4206240"/>
          </a:xfrm>
          <a:prstGeom prst="roundRect">
            <a:avLst>
              <a:gd name="adj" fmla="val 1739"/>
            </a:avLst>
          </a:prstGeom>
          <a:solidFill>
            <a:srgbClr val="FBF1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46520" y="16459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537960" y="2240280"/>
            <a:ext cx="4663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schwerer lesbar und merkbar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Umstellungsaufwand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Koexistenz IPv4/IPv6 (Dual-Stack)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Sicherheits-Neuland bei Fehlkonfiguration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1554480"/>
            <a:ext cx="1051560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löst die Adressknappheit dauerhaft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Kürzen und Expandieren sicher beherrschen – die Regeln sitzen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Adressart am Präfix erkennen (2000::/3, fe80::/10, ff00::/8 …)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Zuweisung: statisch · SLAAC · DHCPv6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7286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2004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Jetzt üben: IPv6-Trainer – Kürzen · Expandieren · Adressart erkennen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39319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Fragen?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2026-06-17T05:11:32Z</dcterms:created>
  <dcterms:modified xsi:type="dcterms:W3CDTF">2026-06-17T05:11:32Z</dcterms:modified>
</cp:coreProperties>
</file>