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5"/>
  </p:notesMasterIdLst>
  <p:handoutMasterIdLst>
    <p:handoutMasterId r:id="rId26"/>
  </p:handoutMasterIdLst>
  <p:sldIdLst>
    <p:sldId id="256" r:id="rId2"/>
    <p:sldId id="277" r:id="rId3"/>
    <p:sldId id="257" r:id="rId4"/>
    <p:sldId id="258" r:id="rId5"/>
    <p:sldId id="278" r:id="rId6"/>
    <p:sldId id="279" r:id="rId7"/>
    <p:sldId id="276" r:id="rId8"/>
    <p:sldId id="260" r:id="rId9"/>
    <p:sldId id="280" r:id="rId10"/>
    <p:sldId id="263" r:id="rId11"/>
    <p:sldId id="281" r:id="rId12"/>
    <p:sldId id="282" r:id="rId13"/>
    <p:sldId id="283" r:id="rId14"/>
    <p:sldId id="284" r:id="rId15"/>
    <p:sldId id="265" r:id="rId16"/>
    <p:sldId id="285" r:id="rId17"/>
    <p:sldId id="286" r:id="rId18"/>
    <p:sldId id="287" r:id="rId19"/>
    <p:sldId id="288" r:id="rId20"/>
    <p:sldId id="289" r:id="rId21"/>
    <p:sldId id="267" r:id="rId22"/>
    <p:sldId id="290" r:id="rId23"/>
    <p:sldId id="291"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Lato" panose="020F0502020204030203" pitchFamily="34" charset="0"/>
        <a:ea typeface="+mn-ea"/>
        <a:cs typeface="+mn-cs"/>
      </a:defRPr>
    </a:lvl1pPr>
    <a:lvl2pPr marL="457200" algn="l" rtl="0" eaLnBrk="0" fontAlgn="base" hangingPunct="0">
      <a:spcBef>
        <a:spcPct val="0"/>
      </a:spcBef>
      <a:spcAft>
        <a:spcPct val="0"/>
      </a:spcAft>
      <a:defRPr kern="1200">
        <a:solidFill>
          <a:schemeClr val="tx1"/>
        </a:solidFill>
        <a:latin typeface="Lato" panose="020F0502020204030203" pitchFamily="34" charset="0"/>
        <a:ea typeface="+mn-ea"/>
        <a:cs typeface="+mn-cs"/>
      </a:defRPr>
    </a:lvl2pPr>
    <a:lvl3pPr marL="914400" algn="l" rtl="0" eaLnBrk="0" fontAlgn="base" hangingPunct="0">
      <a:spcBef>
        <a:spcPct val="0"/>
      </a:spcBef>
      <a:spcAft>
        <a:spcPct val="0"/>
      </a:spcAft>
      <a:defRPr kern="1200">
        <a:solidFill>
          <a:schemeClr val="tx1"/>
        </a:solidFill>
        <a:latin typeface="Lato" panose="020F0502020204030203" pitchFamily="34" charset="0"/>
        <a:ea typeface="+mn-ea"/>
        <a:cs typeface="+mn-cs"/>
      </a:defRPr>
    </a:lvl3pPr>
    <a:lvl4pPr marL="1371600" algn="l" rtl="0" eaLnBrk="0" fontAlgn="base" hangingPunct="0">
      <a:spcBef>
        <a:spcPct val="0"/>
      </a:spcBef>
      <a:spcAft>
        <a:spcPct val="0"/>
      </a:spcAft>
      <a:defRPr kern="1200">
        <a:solidFill>
          <a:schemeClr val="tx1"/>
        </a:solidFill>
        <a:latin typeface="Lato" panose="020F0502020204030203" pitchFamily="34" charset="0"/>
        <a:ea typeface="+mn-ea"/>
        <a:cs typeface="+mn-cs"/>
      </a:defRPr>
    </a:lvl4pPr>
    <a:lvl5pPr marL="1828800" algn="l" rtl="0" eaLnBrk="0" fontAlgn="base" hangingPunct="0">
      <a:spcBef>
        <a:spcPct val="0"/>
      </a:spcBef>
      <a:spcAft>
        <a:spcPct val="0"/>
      </a:spcAft>
      <a:defRPr kern="1200">
        <a:solidFill>
          <a:schemeClr val="tx1"/>
        </a:solidFill>
        <a:latin typeface="Lato" panose="020F0502020204030203" pitchFamily="34" charset="0"/>
        <a:ea typeface="+mn-ea"/>
        <a:cs typeface="+mn-cs"/>
      </a:defRPr>
    </a:lvl5pPr>
    <a:lvl6pPr marL="2286000" algn="l" defTabSz="914400" rtl="0" eaLnBrk="1" latinLnBrk="0" hangingPunct="1">
      <a:defRPr kern="1200">
        <a:solidFill>
          <a:schemeClr val="tx1"/>
        </a:solidFill>
        <a:latin typeface="Lato" panose="020F0502020204030203" pitchFamily="34" charset="0"/>
        <a:ea typeface="+mn-ea"/>
        <a:cs typeface="+mn-cs"/>
      </a:defRPr>
    </a:lvl6pPr>
    <a:lvl7pPr marL="2743200" algn="l" defTabSz="914400" rtl="0" eaLnBrk="1" latinLnBrk="0" hangingPunct="1">
      <a:defRPr kern="1200">
        <a:solidFill>
          <a:schemeClr val="tx1"/>
        </a:solidFill>
        <a:latin typeface="Lato" panose="020F0502020204030203" pitchFamily="34" charset="0"/>
        <a:ea typeface="+mn-ea"/>
        <a:cs typeface="+mn-cs"/>
      </a:defRPr>
    </a:lvl7pPr>
    <a:lvl8pPr marL="3200400" algn="l" defTabSz="914400" rtl="0" eaLnBrk="1" latinLnBrk="0" hangingPunct="1">
      <a:defRPr kern="1200">
        <a:solidFill>
          <a:schemeClr val="tx1"/>
        </a:solidFill>
        <a:latin typeface="Lato" panose="020F0502020204030203" pitchFamily="34" charset="0"/>
        <a:ea typeface="+mn-ea"/>
        <a:cs typeface="+mn-cs"/>
      </a:defRPr>
    </a:lvl8pPr>
    <a:lvl9pPr marL="3657600" algn="l" defTabSz="914400" rtl="0" eaLnBrk="1" latinLnBrk="0" hangingPunct="1">
      <a:defRPr kern="1200">
        <a:solidFill>
          <a:schemeClr val="tx1"/>
        </a:solidFill>
        <a:latin typeface="Lato" panose="020F0502020204030203"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1522" y="67"/>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35EA8AB1-05DF-404B-A778-351764C6D2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9BD96240-1560-4500-96F1-E87A00A8C0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6DBD66-3270-451B-99B9-3661573756EB}" type="datetimeFigureOut">
              <a:rPr lang="de-DE" smtClean="0"/>
              <a:t>12.12.2025</a:t>
            </a:fld>
            <a:endParaRPr lang="de-DE"/>
          </a:p>
        </p:txBody>
      </p:sp>
      <p:sp>
        <p:nvSpPr>
          <p:cNvPr id="4" name="Fußzeilenplatzhalter 3">
            <a:extLst>
              <a:ext uri="{FF2B5EF4-FFF2-40B4-BE49-F238E27FC236}">
                <a16:creationId xmlns:a16="http://schemas.microsoft.com/office/drawing/2014/main" id="{25F5C1CC-895C-4C5C-A573-D3B5018718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de-DE"/>
              <a:t>bfw Unternehmen für Bildung. WiSo Unterischt</a:t>
            </a:r>
          </a:p>
        </p:txBody>
      </p:sp>
      <p:sp>
        <p:nvSpPr>
          <p:cNvPr id="5" name="Foliennummernplatzhalter 4">
            <a:extLst>
              <a:ext uri="{FF2B5EF4-FFF2-40B4-BE49-F238E27FC236}">
                <a16:creationId xmlns:a16="http://schemas.microsoft.com/office/drawing/2014/main" id="{DAADE2D4-9D3F-4633-BF82-52ABC4AE80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2CCE64-37D9-4E74-9C28-720507CBEB1A}" type="slidenum">
              <a:rPr lang="de-DE" smtClean="0"/>
              <a:t>‹Nr.›</a:t>
            </a:fld>
            <a:endParaRPr lang="de-DE"/>
          </a:p>
        </p:txBody>
      </p:sp>
    </p:spTree>
    <p:extLst>
      <p:ext uri="{BB962C8B-B14F-4D97-AF65-F5344CB8AC3E}">
        <p14:creationId xmlns:p14="http://schemas.microsoft.com/office/powerpoint/2010/main" val="34535405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EF01D-1FFD-46C0-9A67-E781E12246FA}" type="datetimeFigureOut">
              <a:rPr lang="de-DE" smtClean="0"/>
              <a:t>12.12.2025</a:t>
            </a:fld>
            <a:endParaRPr lang="de-DE"/>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de-DE"/>
              <a:t>bfw Unternehmen für Bildung. WiSo Unterischt</a:t>
            </a:r>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923F2C-E43E-45B1-AFDC-88D3CFB5AA8A}" type="slidenum">
              <a:rPr lang="de-DE" smtClean="0"/>
              <a:t>‹Nr.›</a:t>
            </a:fld>
            <a:endParaRPr lang="de-DE"/>
          </a:p>
        </p:txBody>
      </p:sp>
    </p:spTree>
    <p:extLst>
      <p:ext uri="{BB962C8B-B14F-4D97-AF65-F5344CB8AC3E}">
        <p14:creationId xmlns:p14="http://schemas.microsoft.com/office/powerpoint/2010/main" val="14690204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folie">
    <p:spTree>
      <p:nvGrpSpPr>
        <p:cNvPr id="1" name=""/>
        <p:cNvGrpSpPr/>
        <p:nvPr/>
      </p:nvGrpSpPr>
      <p:grpSpPr>
        <a:xfrm>
          <a:off x="0" y="0"/>
          <a:ext cx="0" cy="0"/>
          <a:chOff x="0" y="0"/>
          <a:chExt cx="0" cy="0"/>
        </a:xfrm>
      </p:grpSpPr>
      <p:pic>
        <p:nvPicPr>
          <p:cNvPr id="2" name="Grafik 9">
            <a:extLst>
              <a:ext uri="{FF2B5EF4-FFF2-40B4-BE49-F238E27FC236}">
                <a16:creationId xmlns:a16="http://schemas.microsoft.com/office/drawing/2014/main" id="{B2DBD9AC-59FF-4345-BF7B-E648022AD2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fik 10">
            <a:extLst>
              <a:ext uri="{FF2B5EF4-FFF2-40B4-BE49-F238E27FC236}">
                <a16:creationId xmlns:a16="http://schemas.microsoft.com/office/drawing/2014/main" id="{0D102C54-8429-4B3D-84E2-CD5647D7C7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193" y="1825626"/>
            <a:ext cx="3153967" cy="107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528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2_Title Slide">
    <p:spTree>
      <p:nvGrpSpPr>
        <p:cNvPr id="1" name=""/>
        <p:cNvGrpSpPr/>
        <p:nvPr/>
      </p:nvGrpSpPr>
      <p:grpSpPr>
        <a:xfrm>
          <a:off x="0" y="0"/>
          <a:ext cx="0" cy="0"/>
          <a:chOff x="0" y="0"/>
          <a:chExt cx="0" cy="0"/>
        </a:xfrm>
      </p:grpSpPr>
      <p:pic>
        <p:nvPicPr>
          <p:cNvPr id="2" name="Grafik 9">
            <a:extLst>
              <a:ext uri="{FF2B5EF4-FFF2-40B4-BE49-F238E27FC236}">
                <a16:creationId xmlns:a16="http://schemas.microsoft.com/office/drawing/2014/main" id="{78296530-671B-4E92-AF4C-8A8FEAA27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Grafik 9">
            <a:extLst>
              <a:ext uri="{FF2B5EF4-FFF2-40B4-BE49-F238E27FC236}">
                <a16:creationId xmlns:a16="http://schemas.microsoft.com/office/drawing/2014/main" id="{F178372D-7433-4843-89AD-99D2AFC40D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23360" y="1825625"/>
            <a:ext cx="2327672" cy="143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9019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3_Title Slide">
    <p:spTree>
      <p:nvGrpSpPr>
        <p:cNvPr id="1" name=""/>
        <p:cNvGrpSpPr/>
        <p:nvPr/>
      </p:nvGrpSpPr>
      <p:grpSpPr>
        <a:xfrm>
          <a:off x="0" y="0"/>
          <a:ext cx="0" cy="0"/>
          <a:chOff x="0" y="0"/>
          <a:chExt cx="0" cy="0"/>
        </a:xfrm>
      </p:grpSpPr>
      <p:sp>
        <p:nvSpPr>
          <p:cNvPr id="5" name="Freeform: Shape 3">
            <a:extLst>
              <a:ext uri="{FF2B5EF4-FFF2-40B4-BE49-F238E27FC236}">
                <a16:creationId xmlns:a16="http://schemas.microsoft.com/office/drawing/2014/main" id="{83B8D5C7-7A8D-4FFE-B134-7EAD39097DC4}"/>
              </a:ext>
            </a:extLst>
          </p:cNvPr>
          <p:cNvSpPr/>
          <p:nvPr/>
        </p:nvSpPr>
        <p:spPr>
          <a:xfrm flipH="1">
            <a:off x="1" y="1035051"/>
            <a:ext cx="1676400" cy="4470399"/>
          </a:xfrm>
          <a:custGeom>
            <a:avLst/>
            <a:gdLst>
              <a:gd name="connsiteX0" fmla="*/ 2235198 w 2235198"/>
              <a:gd name="connsiteY0" fmla="*/ 0 h 4470400"/>
              <a:gd name="connsiteX1" fmla="*/ 2235198 w 2235198"/>
              <a:gd name="connsiteY1" fmla="*/ 4470400 h 4470400"/>
              <a:gd name="connsiteX2" fmla="*/ 2006663 w 2235198"/>
              <a:gd name="connsiteY2" fmla="*/ 4458860 h 4470400"/>
              <a:gd name="connsiteX3" fmla="*/ 0 w 2235198"/>
              <a:gd name="connsiteY3" fmla="*/ 2235200 h 4470400"/>
              <a:gd name="connsiteX4" fmla="*/ 2006663 w 2235198"/>
              <a:gd name="connsiteY4" fmla="*/ 1154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198" h="4470400">
                <a:moveTo>
                  <a:pt x="2235198" y="0"/>
                </a:moveTo>
                <a:lnTo>
                  <a:pt x="2235198" y="4470400"/>
                </a:lnTo>
                <a:lnTo>
                  <a:pt x="2006663" y="4458860"/>
                </a:lnTo>
                <a:cubicBezTo>
                  <a:pt x="879551" y="4344396"/>
                  <a:pt x="0" y="3392513"/>
                  <a:pt x="0" y="2235200"/>
                </a:cubicBezTo>
                <a:cubicBezTo>
                  <a:pt x="0" y="1077887"/>
                  <a:pt x="879551" y="126005"/>
                  <a:pt x="2006663" y="11540"/>
                </a:cubicBezTo>
                <a:close/>
              </a:path>
            </a:pathLst>
          </a:custGeom>
          <a:solidFill>
            <a:srgbClr val="0078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6" name="TextBox 7">
            <a:extLst>
              <a:ext uri="{FF2B5EF4-FFF2-40B4-BE49-F238E27FC236}">
                <a16:creationId xmlns:a16="http://schemas.microsoft.com/office/drawing/2014/main" id="{DE61F959-9C8F-4BDE-B789-986D1781509A}"/>
              </a:ext>
            </a:extLst>
          </p:cNvPr>
          <p:cNvSpPr txBox="1">
            <a:spLocks noChangeArrowheads="1"/>
          </p:cNvSpPr>
          <p:nvPr/>
        </p:nvSpPr>
        <p:spPr bwMode="auto">
          <a:xfrm>
            <a:off x="-14152" y="2916239"/>
            <a:ext cx="1580881" cy="554126"/>
          </a:xfrm>
          <a:prstGeom prst="rect">
            <a:avLst/>
          </a:prstGeom>
          <a:noFill/>
          <a:ln>
            <a:noFill/>
          </a:ln>
        </p:spPr>
        <p:txBody>
          <a:bodyPr wrap="non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eaLnBrk="0" fontAlgn="base" hangingPunct="0">
              <a:spcBef>
                <a:spcPct val="0"/>
              </a:spcBef>
              <a:spcAft>
                <a:spcPct val="0"/>
              </a:spcAft>
              <a:defRPr>
                <a:solidFill>
                  <a:schemeClr val="tx1"/>
                </a:solidFill>
                <a:latin typeface="Lato" panose="020F0502020204030203" pitchFamily="34" charset="0"/>
              </a:defRPr>
            </a:lvl6pPr>
            <a:lvl7pPr marL="2971800" indent="-228600" eaLnBrk="0" fontAlgn="base" hangingPunct="0">
              <a:spcBef>
                <a:spcPct val="0"/>
              </a:spcBef>
              <a:spcAft>
                <a:spcPct val="0"/>
              </a:spcAft>
              <a:defRPr>
                <a:solidFill>
                  <a:schemeClr val="tx1"/>
                </a:solidFill>
                <a:latin typeface="Lato" panose="020F0502020204030203" pitchFamily="34" charset="0"/>
              </a:defRPr>
            </a:lvl7pPr>
            <a:lvl8pPr marL="3429000" indent="-228600" eaLnBrk="0" fontAlgn="base" hangingPunct="0">
              <a:spcBef>
                <a:spcPct val="0"/>
              </a:spcBef>
              <a:spcAft>
                <a:spcPct val="0"/>
              </a:spcAft>
              <a:defRPr>
                <a:solidFill>
                  <a:schemeClr val="tx1"/>
                </a:solidFill>
                <a:latin typeface="Lato" panose="020F0502020204030203" pitchFamily="34" charset="0"/>
              </a:defRPr>
            </a:lvl8pPr>
            <a:lvl9pPr marL="3886200" indent="-228600" eaLnBrk="0" fontAlgn="base" hangingPunct="0">
              <a:spcBef>
                <a:spcPct val="0"/>
              </a:spcBef>
              <a:spcAft>
                <a:spcPct val="0"/>
              </a:spcAft>
              <a:defRPr>
                <a:solidFill>
                  <a:schemeClr val="tx1"/>
                </a:solidFill>
                <a:latin typeface="Lato" panose="020F0502020204030203" pitchFamily="34" charset="0"/>
              </a:defRPr>
            </a:lvl9pPr>
          </a:lstStyle>
          <a:p>
            <a:pPr algn="ctr" eaLnBrk="1" hangingPunct="1">
              <a:defRPr/>
            </a:pPr>
            <a:r>
              <a:rPr lang="en-US" altLang="de-DE" sz="3001" b="1" dirty="0">
                <a:solidFill>
                  <a:schemeClr val="bg1"/>
                </a:solidFill>
                <a:latin typeface="Segoe UI" panose="020B0502040204020203" pitchFamily="34" charset="0"/>
              </a:rPr>
              <a:t>Agenda</a:t>
            </a:r>
            <a:endParaRPr lang="en-ID" altLang="de-DE" sz="3001" b="1" dirty="0">
              <a:solidFill>
                <a:schemeClr val="bg1"/>
              </a:solidFill>
              <a:latin typeface="Segoe UI" panose="020B0502040204020203" pitchFamily="34" charset="0"/>
            </a:endParaRPr>
          </a:p>
        </p:txBody>
      </p:sp>
      <p:sp>
        <p:nvSpPr>
          <p:cNvPr id="4" name="Picture Placeholder 4"/>
          <p:cNvSpPr>
            <a:spLocks noGrp="1"/>
          </p:cNvSpPr>
          <p:nvPr>
            <p:ph type="pic" sz="quarter" idx="10"/>
          </p:nvPr>
        </p:nvSpPr>
        <p:spPr>
          <a:xfrm>
            <a:off x="5658986" y="1562100"/>
            <a:ext cx="3238247" cy="5295900"/>
          </a:xfrm>
          <a:prstGeom prst="rect">
            <a:avLst/>
          </a:prstGeom>
          <a:pattFill prst="pct20">
            <a:fgClr>
              <a:schemeClr val="accent2"/>
            </a:fgClr>
            <a:bgClr>
              <a:schemeClr val="bg1"/>
            </a:bgClr>
          </a:pattFill>
        </p:spPr>
        <p:txBody>
          <a:bodyPr rtlCol="0">
            <a:normAutofit/>
          </a:bodyPr>
          <a:lstStyle/>
          <a:p>
            <a:pPr lvl="0"/>
            <a:r>
              <a:rPr lang="de-DE" noProof="0"/>
              <a:t>Bild durch Klicken auf Symbol hinzufügen</a:t>
            </a:r>
            <a:endParaRPr lang="en-ID" noProof="0"/>
          </a:p>
        </p:txBody>
      </p:sp>
      <p:sp>
        <p:nvSpPr>
          <p:cNvPr id="8" name="Textplatzhalter 7"/>
          <p:cNvSpPr>
            <a:spLocks noGrp="1"/>
          </p:cNvSpPr>
          <p:nvPr>
            <p:ph type="body" sz="quarter" idx="11"/>
          </p:nvPr>
        </p:nvSpPr>
        <p:spPr>
          <a:xfrm>
            <a:off x="2416560" y="920207"/>
            <a:ext cx="2701961" cy="4572001"/>
          </a:xfrm>
          <a:prstGeom prst="rect">
            <a:avLst/>
          </a:prstGeom>
        </p:spPr>
        <p:txBody>
          <a:bodyPr/>
          <a:lstStyle>
            <a:lvl1pPr>
              <a:defRPr sz="1950"/>
            </a:lvl1pPr>
            <a:lvl2pPr>
              <a:defRPr sz="1650"/>
            </a:lvl2pPr>
            <a:lvl3pPr>
              <a:defRPr sz="1350"/>
            </a:lvl3pPr>
            <a:lvl4pPr>
              <a:defRPr sz="1049"/>
            </a:lvl4pPr>
            <a:lvl5pPr>
              <a:defRPr sz="749"/>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86920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8_Title Slide">
    <p:spTree>
      <p:nvGrpSpPr>
        <p:cNvPr id="1" name=""/>
        <p:cNvGrpSpPr/>
        <p:nvPr/>
      </p:nvGrpSpPr>
      <p:grpSpPr>
        <a:xfrm>
          <a:off x="0" y="0"/>
          <a:ext cx="0" cy="0"/>
          <a:chOff x="0" y="0"/>
          <a:chExt cx="0" cy="0"/>
        </a:xfrm>
      </p:grpSpPr>
      <p:sp>
        <p:nvSpPr>
          <p:cNvPr id="3" name="Freeform: Shape 3">
            <a:extLst>
              <a:ext uri="{FF2B5EF4-FFF2-40B4-BE49-F238E27FC236}">
                <a16:creationId xmlns:a16="http://schemas.microsoft.com/office/drawing/2014/main" id="{A5E06EBE-A7FD-4A04-A7BA-5687111BEA03}"/>
              </a:ext>
            </a:extLst>
          </p:cNvPr>
          <p:cNvSpPr/>
          <p:nvPr/>
        </p:nvSpPr>
        <p:spPr bwMode="auto">
          <a:xfrm rot="5400000" flipH="1" flipV="1">
            <a:off x="2009775" y="-1281113"/>
            <a:ext cx="5124451" cy="7686676"/>
          </a:xfrm>
          <a:custGeom>
            <a:avLst/>
            <a:gdLst>
              <a:gd name="connsiteX0" fmla="*/ 2235198 w 2235198"/>
              <a:gd name="connsiteY0" fmla="*/ 0 h 4470400"/>
              <a:gd name="connsiteX1" fmla="*/ 2235198 w 2235198"/>
              <a:gd name="connsiteY1" fmla="*/ 4470400 h 4470400"/>
              <a:gd name="connsiteX2" fmla="*/ 2006663 w 2235198"/>
              <a:gd name="connsiteY2" fmla="*/ 4458860 h 4470400"/>
              <a:gd name="connsiteX3" fmla="*/ 0 w 2235198"/>
              <a:gd name="connsiteY3" fmla="*/ 2235200 h 4470400"/>
              <a:gd name="connsiteX4" fmla="*/ 2006663 w 2235198"/>
              <a:gd name="connsiteY4" fmla="*/ 1154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198" h="4470400">
                <a:moveTo>
                  <a:pt x="2235198" y="0"/>
                </a:moveTo>
                <a:lnTo>
                  <a:pt x="2235198" y="4470400"/>
                </a:lnTo>
                <a:lnTo>
                  <a:pt x="2006663" y="4458860"/>
                </a:lnTo>
                <a:cubicBezTo>
                  <a:pt x="879551" y="4344396"/>
                  <a:pt x="0" y="3392513"/>
                  <a:pt x="0" y="2235200"/>
                </a:cubicBezTo>
                <a:cubicBezTo>
                  <a:pt x="0" y="1077887"/>
                  <a:pt x="879551" y="126005"/>
                  <a:pt x="2006663" y="11540"/>
                </a:cubicBezTo>
                <a:close/>
              </a:path>
            </a:pathLst>
          </a:custGeom>
          <a:solidFill>
            <a:srgbClr val="009EE3">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4" name="Freeform: Shape 2">
            <a:extLst>
              <a:ext uri="{FF2B5EF4-FFF2-40B4-BE49-F238E27FC236}">
                <a16:creationId xmlns:a16="http://schemas.microsoft.com/office/drawing/2014/main" id="{D166DF36-7D3A-4D9F-91F7-1158A576093A}"/>
              </a:ext>
            </a:extLst>
          </p:cNvPr>
          <p:cNvSpPr/>
          <p:nvPr/>
        </p:nvSpPr>
        <p:spPr bwMode="auto">
          <a:xfrm rot="5400000" flipH="1" flipV="1">
            <a:off x="2632075" y="-969962"/>
            <a:ext cx="3879850" cy="5819775"/>
          </a:xfrm>
          <a:custGeom>
            <a:avLst/>
            <a:gdLst>
              <a:gd name="connsiteX0" fmla="*/ 2235198 w 2235198"/>
              <a:gd name="connsiteY0" fmla="*/ 0 h 4470400"/>
              <a:gd name="connsiteX1" fmla="*/ 2235198 w 2235198"/>
              <a:gd name="connsiteY1" fmla="*/ 4470400 h 4470400"/>
              <a:gd name="connsiteX2" fmla="*/ 2006663 w 2235198"/>
              <a:gd name="connsiteY2" fmla="*/ 4458860 h 4470400"/>
              <a:gd name="connsiteX3" fmla="*/ 0 w 2235198"/>
              <a:gd name="connsiteY3" fmla="*/ 2235200 h 4470400"/>
              <a:gd name="connsiteX4" fmla="*/ 2006663 w 2235198"/>
              <a:gd name="connsiteY4" fmla="*/ 1154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198" h="4470400">
                <a:moveTo>
                  <a:pt x="2235198" y="0"/>
                </a:moveTo>
                <a:lnTo>
                  <a:pt x="2235198" y="4470400"/>
                </a:lnTo>
                <a:lnTo>
                  <a:pt x="2006663" y="4458860"/>
                </a:lnTo>
                <a:cubicBezTo>
                  <a:pt x="879551" y="4344396"/>
                  <a:pt x="0" y="3392513"/>
                  <a:pt x="0" y="2235200"/>
                </a:cubicBezTo>
                <a:cubicBezTo>
                  <a:pt x="0" y="1077887"/>
                  <a:pt x="879551" y="126005"/>
                  <a:pt x="2006663" y="11540"/>
                </a:cubicBezTo>
                <a:close/>
              </a:path>
            </a:pathLst>
          </a:custGeom>
          <a:solidFill>
            <a:srgbClr val="009E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5" name="Textplatzhalter 4"/>
          <p:cNvSpPr>
            <a:spLocks noGrp="1"/>
          </p:cNvSpPr>
          <p:nvPr>
            <p:ph type="body" sz="quarter" idx="10"/>
          </p:nvPr>
        </p:nvSpPr>
        <p:spPr>
          <a:xfrm>
            <a:off x="1958578" y="804852"/>
            <a:ext cx="5226844" cy="1011238"/>
          </a:xfrm>
          <a:prstGeom prst="rect">
            <a:avLst/>
          </a:prstGeom>
        </p:spPr>
        <p:txBody>
          <a:bodyPr/>
          <a:lstStyle>
            <a:lvl1pPr marL="0" indent="0" algn="ctr">
              <a:buNone/>
              <a:defRPr sz="3301" b="1">
                <a:solidFill>
                  <a:schemeClr val="bg1"/>
                </a:solidFill>
              </a:defRPr>
            </a:lvl1pPr>
            <a:lvl2pPr marL="342913" indent="0">
              <a:buNone/>
              <a:defRPr/>
            </a:lvl2pPr>
            <a:lvl3pPr marL="685828" indent="0">
              <a:buNone/>
              <a:defRPr/>
            </a:lvl3pPr>
            <a:lvl4pPr marL="1028741" indent="0">
              <a:buNone/>
              <a:defRPr/>
            </a:lvl4pPr>
            <a:lvl5pPr marL="1371654" indent="0">
              <a:buNone/>
              <a:defRPr/>
            </a:lvl5pPr>
          </a:lstStyle>
          <a:p>
            <a:pPr lvl="0"/>
            <a:r>
              <a:rPr lang="de-DE"/>
              <a:t>Mastertextformat bearbeiten</a:t>
            </a:r>
          </a:p>
        </p:txBody>
      </p:sp>
    </p:spTree>
    <p:extLst>
      <p:ext uri="{BB962C8B-B14F-4D97-AF65-F5344CB8AC3E}">
        <p14:creationId xmlns:p14="http://schemas.microsoft.com/office/powerpoint/2010/main" val="3151013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6_Title Slide">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894A0042-6A7D-4696-9EC7-C7774B4DC1BF}"/>
              </a:ext>
            </a:extLst>
          </p:cNvPr>
          <p:cNvSpPr/>
          <p:nvPr/>
        </p:nvSpPr>
        <p:spPr>
          <a:xfrm>
            <a:off x="873920" y="376238"/>
            <a:ext cx="1150144" cy="1533526"/>
          </a:xfrm>
          <a:prstGeom prst="ellipse">
            <a:avLst/>
          </a:prstGeom>
          <a:solidFill>
            <a:srgbClr val="7FC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4"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6" name="Textplatzhalter 10"/>
          <p:cNvSpPr>
            <a:spLocks noGrp="1"/>
          </p:cNvSpPr>
          <p:nvPr>
            <p:ph type="body" sz="quarter" idx="10"/>
          </p:nvPr>
        </p:nvSpPr>
        <p:spPr>
          <a:xfrm>
            <a:off x="1880274" y="2434350"/>
            <a:ext cx="5395566" cy="36208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2364140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0_Title Slide">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976DEDC-7A73-4FA1-9690-AC09E574DA73}"/>
              </a:ext>
            </a:extLst>
          </p:cNvPr>
          <p:cNvSpPr/>
          <p:nvPr/>
        </p:nvSpPr>
        <p:spPr>
          <a:xfrm>
            <a:off x="873920" y="376238"/>
            <a:ext cx="1150144" cy="1533526"/>
          </a:xfrm>
          <a:prstGeom prst="ellipse">
            <a:avLst/>
          </a:prstGeom>
          <a:solidFill>
            <a:srgbClr val="009E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4"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6" name="Textplatzhalter 10"/>
          <p:cNvSpPr>
            <a:spLocks noGrp="1"/>
          </p:cNvSpPr>
          <p:nvPr>
            <p:ph type="body" sz="quarter" idx="10"/>
          </p:nvPr>
        </p:nvSpPr>
        <p:spPr>
          <a:xfrm>
            <a:off x="1880274" y="2434350"/>
            <a:ext cx="5395566" cy="36208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382054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1_Title Slide">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FA9B0B1-CF6F-479F-AEA7-91CEAA2F8F7B}"/>
              </a:ext>
            </a:extLst>
          </p:cNvPr>
          <p:cNvSpPr/>
          <p:nvPr/>
        </p:nvSpPr>
        <p:spPr>
          <a:xfrm>
            <a:off x="873920" y="376238"/>
            <a:ext cx="1150144" cy="1533526"/>
          </a:xfrm>
          <a:prstGeom prst="ellipse">
            <a:avLst/>
          </a:prstGeom>
          <a:solidFill>
            <a:srgbClr val="0078A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4"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6" name="Textplatzhalter 10"/>
          <p:cNvSpPr>
            <a:spLocks noGrp="1"/>
          </p:cNvSpPr>
          <p:nvPr>
            <p:ph type="body" sz="quarter" idx="10"/>
          </p:nvPr>
        </p:nvSpPr>
        <p:spPr>
          <a:xfrm>
            <a:off x="1880274" y="2434350"/>
            <a:ext cx="5395566" cy="36208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Tree>
    <p:extLst>
      <p:ext uri="{BB962C8B-B14F-4D97-AF65-F5344CB8AC3E}">
        <p14:creationId xmlns:p14="http://schemas.microsoft.com/office/powerpoint/2010/main" val="3616560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05">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0B6E6DCB-6B72-42DC-A1E7-E6ED2DCDCC0B}"/>
              </a:ext>
            </a:extLst>
          </p:cNvPr>
          <p:cNvSpPr/>
          <p:nvPr/>
        </p:nvSpPr>
        <p:spPr>
          <a:xfrm>
            <a:off x="873920" y="376238"/>
            <a:ext cx="1150144" cy="1533526"/>
          </a:xfrm>
          <a:prstGeom prst="ellipse">
            <a:avLst/>
          </a:prstGeom>
          <a:solidFill>
            <a:srgbClr val="7FC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11" name="Textplatzhalter 10"/>
          <p:cNvSpPr>
            <a:spLocks noGrp="1"/>
          </p:cNvSpPr>
          <p:nvPr>
            <p:ph type="body" sz="quarter" idx="10"/>
          </p:nvPr>
        </p:nvSpPr>
        <p:spPr>
          <a:xfrm>
            <a:off x="1340019" y="2316545"/>
            <a:ext cx="3029115" cy="307022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7" name="Picture Placeholder 4"/>
          <p:cNvSpPr>
            <a:spLocks noGrp="1"/>
          </p:cNvSpPr>
          <p:nvPr>
            <p:ph type="pic" sz="quarter" idx="11"/>
          </p:nvPr>
        </p:nvSpPr>
        <p:spPr>
          <a:xfrm>
            <a:off x="5368316" y="1985598"/>
            <a:ext cx="3528916" cy="4872403"/>
          </a:xfrm>
          <a:prstGeom prst="rect">
            <a:avLst/>
          </a:prstGeom>
          <a:pattFill prst="pct20">
            <a:fgClr>
              <a:schemeClr val="accent2"/>
            </a:fgClr>
            <a:bgClr>
              <a:schemeClr val="bg1"/>
            </a:bgClr>
          </a:pattFill>
        </p:spPr>
        <p:txBody>
          <a:bodyPr rtlCol="0">
            <a:norm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1228589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05">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EE40F8E8-9923-44F8-8F95-BE3BA9285AFE}"/>
              </a:ext>
            </a:extLst>
          </p:cNvPr>
          <p:cNvSpPr/>
          <p:nvPr/>
        </p:nvSpPr>
        <p:spPr>
          <a:xfrm>
            <a:off x="873920" y="376238"/>
            <a:ext cx="1150144" cy="1533526"/>
          </a:xfrm>
          <a:prstGeom prst="ellipse">
            <a:avLst/>
          </a:prstGeom>
          <a:solidFill>
            <a:srgbClr val="40B6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11" name="Textplatzhalter 10"/>
          <p:cNvSpPr>
            <a:spLocks noGrp="1"/>
          </p:cNvSpPr>
          <p:nvPr>
            <p:ph type="body" sz="quarter" idx="10"/>
          </p:nvPr>
        </p:nvSpPr>
        <p:spPr>
          <a:xfrm>
            <a:off x="1340019" y="2316545"/>
            <a:ext cx="3029115" cy="307022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13" name="Picture Placeholder 4"/>
          <p:cNvSpPr>
            <a:spLocks noGrp="1"/>
          </p:cNvSpPr>
          <p:nvPr>
            <p:ph type="pic" sz="quarter" idx="11"/>
          </p:nvPr>
        </p:nvSpPr>
        <p:spPr>
          <a:xfrm>
            <a:off x="5368316" y="1985598"/>
            <a:ext cx="3528916" cy="4872403"/>
          </a:xfrm>
          <a:prstGeom prst="rect">
            <a:avLst/>
          </a:prstGeom>
          <a:pattFill prst="pct20">
            <a:fgClr>
              <a:schemeClr val="accent2"/>
            </a:fgClr>
            <a:bgClr>
              <a:schemeClr val="bg1"/>
            </a:bgClr>
          </a:pattFill>
        </p:spPr>
        <p:txBody>
          <a:bodyPr rtlCol="0">
            <a:norm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396025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05">
    <p:spTree>
      <p:nvGrpSpPr>
        <p:cNvPr id="1" name=""/>
        <p:cNvGrpSpPr/>
        <p:nvPr/>
      </p:nvGrpSpPr>
      <p:grpSpPr>
        <a:xfrm>
          <a:off x="0" y="0"/>
          <a:ext cx="0" cy="0"/>
          <a:chOff x="0" y="0"/>
          <a:chExt cx="0" cy="0"/>
        </a:xfrm>
      </p:grpSpPr>
      <p:sp>
        <p:nvSpPr>
          <p:cNvPr id="7" name="Oval 4">
            <a:extLst>
              <a:ext uri="{FF2B5EF4-FFF2-40B4-BE49-F238E27FC236}">
                <a16:creationId xmlns:a16="http://schemas.microsoft.com/office/drawing/2014/main" id="{67FBBDD4-5E41-4494-BF6C-42EEEB004A71}"/>
              </a:ext>
            </a:extLst>
          </p:cNvPr>
          <p:cNvSpPr/>
          <p:nvPr/>
        </p:nvSpPr>
        <p:spPr>
          <a:xfrm>
            <a:off x="873920" y="376238"/>
            <a:ext cx="1150144" cy="1533526"/>
          </a:xfrm>
          <a:prstGeom prst="ellipse">
            <a:avLst/>
          </a:prstGeom>
          <a:solidFill>
            <a:srgbClr val="0078A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11" name="Textplatzhalter 10"/>
          <p:cNvSpPr>
            <a:spLocks noGrp="1"/>
          </p:cNvSpPr>
          <p:nvPr>
            <p:ph type="body" sz="quarter" idx="10"/>
          </p:nvPr>
        </p:nvSpPr>
        <p:spPr>
          <a:xfrm>
            <a:off x="1340019" y="2316545"/>
            <a:ext cx="3029115" cy="3070224"/>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6"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5" name="Picture Placeholder 4"/>
          <p:cNvSpPr>
            <a:spLocks noGrp="1"/>
          </p:cNvSpPr>
          <p:nvPr>
            <p:ph type="pic" sz="quarter" idx="11"/>
          </p:nvPr>
        </p:nvSpPr>
        <p:spPr>
          <a:xfrm>
            <a:off x="5368316" y="1985598"/>
            <a:ext cx="3528916" cy="4872403"/>
          </a:xfrm>
          <a:prstGeom prst="rect">
            <a:avLst/>
          </a:prstGeom>
          <a:pattFill prst="pct20">
            <a:fgClr>
              <a:schemeClr val="accent2"/>
            </a:fgClr>
            <a:bgClr>
              <a:schemeClr val="bg1"/>
            </a:bgClr>
          </a:pattFill>
        </p:spPr>
        <p:txBody>
          <a:bodyPr rtlCol="0">
            <a:norm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1843773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7_Title Slide">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BEC8E34E-7124-47CC-8FEF-BDAC827379F4}"/>
              </a:ext>
            </a:extLst>
          </p:cNvPr>
          <p:cNvSpPr/>
          <p:nvPr/>
        </p:nvSpPr>
        <p:spPr>
          <a:xfrm flipH="1">
            <a:off x="1" y="1193803"/>
            <a:ext cx="1676400" cy="4470399"/>
          </a:xfrm>
          <a:custGeom>
            <a:avLst/>
            <a:gdLst>
              <a:gd name="connsiteX0" fmla="*/ 2235198 w 2235198"/>
              <a:gd name="connsiteY0" fmla="*/ 0 h 4470400"/>
              <a:gd name="connsiteX1" fmla="*/ 2235198 w 2235198"/>
              <a:gd name="connsiteY1" fmla="*/ 4470400 h 4470400"/>
              <a:gd name="connsiteX2" fmla="*/ 2006663 w 2235198"/>
              <a:gd name="connsiteY2" fmla="*/ 4458860 h 4470400"/>
              <a:gd name="connsiteX3" fmla="*/ 0 w 2235198"/>
              <a:gd name="connsiteY3" fmla="*/ 2235200 h 4470400"/>
              <a:gd name="connsiteX4" fmla="*/ 2006663 w 2235198"/>
              <a:gd name="connsiteY4" fmla="*/ 1154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198" h="4470400">
                <a:moveTo>
                  <a:pt x="2235198" y="0"/>
                </a:moveTo>
                <a:lnTo>
                  <a:pt x="2235198" y="4470400"/>
                </a:lnTo>
                <a:lnTo>
                  <a:pt x="2006663" y="4458860"/>
                </a:lnTo>
                <a:cubicBezTo>
                  <a:pt x="879551" y="4344396"/>
                  <a:pt x="0" y="3392513"/>
                  <a:pt x="0" y="2235200"/>
                </a:cubicBezTo>
                <a:cubicBezTo>
                  <a:pt x="0" y="1077887"/>
                  <a:pt x="879551" y="126005"/>
                  <a:pt x="2006663" y="11540"/>
                </a:cubicBezTo>
                <a:close/>
              </a:path>
            </a:pathLst>
          </a:custGeom>
          <a:solidFill>
            <a:srgbClr val="40C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5" name="Rectangle: Rounded Corners 2">
            <a:extLst>
              <a:ext uri="{FF2B5EF4-FFF2-40B4-BE49-F238E27FC236}">
                <a16:creationId xmlns:a16="http://schemas.microsoft.com/office/drawing/2014/main" id="{DD91566D-8AFB-4941-A4E5-DAB2666E0AF7}"/>
              </a:ext>
            </a:extLst>
          </p:cNvPr>
          <p:cNvSpPr/>
          <p:nvPr/>
        </p:nvSpPr>
        <p:spPr>
          <a:xfrm>
            <a:off x="992983" y="2600328"/>
            <a:ext cx="6066234" cy="1657349"/>
          </a:xfrm>
          <a:prstGeom prst="roundRect">
            <a:avLst>
              <a:gd name="adj" fmla="val 50000"/>
            </a:avLst>
          </a:prstGeom>
          <a:solidFill>
            <a:srgbClr val="0078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pic>
        <p:nvPicPr>
          <p:cNvPr id="7" name="Grafik 11">
            <a:extLst>
              <a:ext uri="{FF2B5EF4-FFF2-40B4-BE49-F238E27FC236}">
                <a16:creationId xmlns:a16="http://schemas.microsoft.com/office/drawing/2014/main" id="{C901CE7B-F050-4B32-ABA4-399612261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0755" y="227014"/>
            <a:ext cx="16764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ildplatzhalter 9"/>
          <p:cNvSpPr>
            <a:spLocks noGrp="1"/>
          </p:cNvSpPr>
          <p:nvPr>
            <p:ph type="pic" sz="quarter" idx="10"/>
          </p:nvPr>
        </p:nvSpPr>
        <p:spPr>
          <a:xfrm>
            <a:off x="5901157" y="0"/>
            <a:ext cx="3242845" cy="6858000"/>
          </a:xfrm>
          <a:custGeom>
            <a:avLst/>
            <a:gdLst>
              <a:gd name="connsiteX0" fmla="*/ 1334767 w 4323793"/>
              <a:gd name="connsiteY0" fmla="*/ 0 h 6858000"/>
              <a:gd name="connsiteX1" fmla="*/ 4323793 w 4323793"/>
              <a:gd name="connsiteY1" fmla="*/ 0 h 6858000"/>
              <a:gd name="connsiteX2" fmla="*/ 4323793 w 4323793"/>
              <a:gd name="connsiteY2" fmla="*/ 6858000 h 6858000"/>
              <a:gd name="connsiteX3" fmla="*/ 1334764 w 4323793"/>
              <a:gd name="connsiteY3" fmla="*/ 6858000 h 6858000"/>
              <a:gd name="connsiteX4" fmla="*/ 1172510 w 4323793"/>
              <a:gd name="connsiteY4" fmla="*/ 6695262 h 6858000"/>
              <a:gd name="connsiteX5" fmla="*/ 51201 w 4323793"/>
              <a:gd name="connsiteY5" fmla="*/ 4635094 h 6858000"/>
              <a:gd name="connsiteX6" fmla="*/ 0 w 4323793"/>
              <a:gd name="connsiteY6" fmla="*/ 4413250 h 6858000"/>
              <a:gd name="connsiteX7" fmla="*/ 731115 w 4323793"/>
              <a:gd name="connsiteY7" fmla="*/ 4413250 h 6858000"/>
              <a:gd name="connsiteX8" fmla="*/ 1715365 w 4323793"/>
              <a:gd name="connsiteY8" fmla="*/ 3429000 h 6858000"/>
              <a:gd name="connsiteX9" fmla="*/ 731115 w 4323793"/>
              <a:gd name="connsiteY9" fmla="*/ 2444750 h 6858000"/>
              <a:gd name="connsiteX10" fmla="*/ 1 w 4323793"/>
              <a:gd name="connsiteY10" fmla="*/ 2444750 h 6858000"/>
              <a:gd name="connsiteX11" fmla="*/ 51201 w 4323793"/>
              <a:gd name="connsiteY11" fmla="*/ 2222909 h 6858000"/>
              <a:gd name="connsiteX12" fmla="*/ 1172510 w 4323793"/>
              <a:gd name="connsiteY12" fmla="*/ 162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3793" h="6858000">
                <a:moveTo>
                  <a:pt x="1334767" y="0"/>
                </a:moveTo>
                <a:lnTo>
                  <a:pt x="4323793" y="0"/>
                </a:lnTo>
                <a:lnTo>
                  <a:pt x="4323793" y="6858000"/>
                </a:lnTo>
                <a:lnTo>
                  <a:pt x="1334764" y="6858000"/>
                </a:lnTo>
                <a:lnTo>
                  <a:pt x="1172510" y="6695262"/>
                </a:lnTo>
                <a:cubicBezTo>
                  <a:pt x="643305" y="6119937"/>
                  <a:pt x="252050" y="5415729"/>
                  <a:pt x="51201" y="4635094"/>
                </a:cubicBezTo>
                <a:lnTo>
                  <a:pt x="0" y="4413250"/>
                </a:lnTo>
                <a:lnTo>
                  <a:pt x="731115" y="4413250"/>
                </a:lnTo>
                <a:cubicBezTo>
                  <a:pt x="1274701" y="4413250"/>
                  <a:pt x="1715365" y="3972586"/>
                  <a:pt x="1715365" y="3429000"/>
                </a:cubicBezTo>
                <a:cubicBezTo>
                  <a:pt x="1715365" y="2885414"/>
                  <a:pt x="1274701" y="2444750"/>
                  <a:pt x="731115" y="2444750"/>
                </a:cubicBezTo>
                <a:lnTo>
                  <a:pt x="1" y="2444750"/>
                </a:lnTo>
                <a:lnTo>
                  <a:pt x="51201" y="2222909"/>
                </a:lnTo>
                <a:cubicBezTo>
                  <a:pt x="252050" y="1442274"/>
                  <a:pt x="643305" y="738066"/>
                  <a:pt x="1172510" y="162741"/>
                </a:cubicBezTo>
                <a:close/>
              </a:path>
            </a:pathLst>
          </a:custGeom>
          <a:pattFill prst="pct20">
            <a:fgClr>
              <a:schemeClr val="accent2"/>
            </a:fgClr>
            <a:bgClr>
              <a:schemeClr val="bg1"/>
            </a:bgClr>
          </a:pattFill>
        </p:spPr>
        <p:txBody>
          <a:bodyPr wrap="square" rtlCol="0">
            <a:noAutofit/>
          </a:bodyPr>
          <a:lstStyle>
            <a:lvl1pPr marL="0" indent="0">
              <a:buNone/>
              <a:defRPr/>
            </a:lvl1pPr>
          </a:lstStyle>
          <a:p>
            <a:pPr lvl="0"/>
            <a:r>
              <a:rPr lang="de-DE" noProof="0"/>
              <a:t>Bild durch Klicken auf Symbol hinzufügen</a:t>
            </a:r>
            <a:endParaRPr lang="en-ID" noProof="0" dirty="0"/>
          </a:p>
        </p:txBody>
      </p:sp>
      <p:sp>
        <p:nvSpPr>
          <p:cNvPr id="6" name="Titel 5"/>
          <p:cNvSpPr>
            <a:spLocks noGrp="1"/>
          </p:cNvSpPr>
          <p:nvPr>
            <p:ph type="title"/>
          </p:nvPr>
        </p:nvSpPr>
        <p:spPr>
          <a:xfrm>
            <a:off x="1320970" y="2766221"/>
            <a:ext cx="5426565" cy="1325562"/>
          </a:xfrm>
        </p:spPr>
        <p:txBody>
          <a:bodyPr/>
          <a:lstStyle>
            <a:lvl1pPr algn="ctr">
              <a:defRPr sz="4050" b="1">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1967835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3_Title Slide">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86176B99-7F4F-4A96-9AB1-F132DBF9EC00}"/>
              </a:ext>
            </a:extLst>
          </p:cNvPr>
          <p:cNvSpPr/>
          <p:nvPr/>
        </p:nvSpPr>
        <p:spPr>
          <a:xfrm flipH="1">
            <a:off x="1" y="1193803"/>
            <a:ext cx="1676400" cy="4470399"/>
          </a:xfrm>
          <a:custGeom>
            <a:avLst/>
            <a:gdLst>
              <a:gd name="connsiteX0" fmla="*/ 2235198 w 2235198"/>
              <a:gd name="connsiteY0" fmla="*/ 0 h 4470400"/>
              <a:gd name="connsiteX1" fmla="*/ 2235198 w 2235198"/>
              <a:gd name="connsiteY1" fmla="*/ 4470400 h 4470400"/>
              <a:gd name="connsiteX2" fmla="*/ 2006663 w 2235198"/>
              <a:gd name="connsiteY2" fmla="*/ 4458860 h 4470400"/>
              <a:gd name="connsiteX3" fmla="*/ 0 w 2235198"/>
              <a:gd name="connsiteY3" fmla="*/ 2235200 h 4470400"/>
              <a:gd name="connsiteX4" fmla="*/ 2006663 w 2235198"/>
              <a:gd name="connsiteY4" fmla="*/ 11540 h 447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198" h="4470400">
                <a:moveTo>
                  <a:pt x="2235198" y="0"/>
                </a:moveTo>
                <a:lnTo>
                  <a:pt x="2235198" y="4470400"/>
                </a:lnTo>
                <a:lnTo>
                  <a:pt x="2006663" y="4458860"/>
                </a:lnTo>
                <a:cubicBezTo>
                  <a:pt x="879551" y="4344396"/>
                  <a:pt x="0" y="3392513"/>
                  <a:pt x="0" y="2235200"/>
                </a:cubicBezTo>
                <a:cubicBezTo>
                  <a:pt x="0" y="1077887"/>
                  <a:pt x="879551" y="126005"/>
                  <a:pt x="2006663" y="11540"/>
                </a:cubicBezTo>
                <a:close/>
              </a:path>
            </a:pathLst>
          </a:custGeom>
          <a:solidFill>
            <a:srgbClr val="40C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5" name="Rectangle: Rounded Corners 2">
            <a:extLst>
              <a:ext uri="{FF2B5EF4-FFF2-40B4-BE49-F238E27FC236}">
                <a16:creationId xmlns:a16="http://schemas.microsoft.com/office/drawing/2014/main" id="{98E3EDF7-0312-40B1-B8D9-51DEEA05C4B3}"/>
              </a:ext>
            </a:extLst>
          </p:cNvPr>
          <p:cNvSpPr/>
          <p:nvPr/>
        </p:nvSpPr>
        <p:spPr>
          <a:xfrm>
            <a:off x="992983" y="2600328"/>
            <a:ext cx="6066234" cy="1657349"/>
          </a:xfrm>
          <a:prstGeom prst="roundRect">
            <a:avLst>
              <a:gd name="adj" fmla="val 50000"/>
            </a:avLst>
          </a:prstGeom>
          <a:solidFill>
            <a:srgbClr val="0078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pic>
        <p:nvPicPr>
          <p:cNvPr id="7" name="Grafik 5">
            <a:extLst>
              <a:ext uri="{FF2B5EF4-FFF2-40B4-BE49-F238E27FC236}">
                <a16:creationId xmlns:a16="http://schemas.microsoft.com/office/drawing/2014/main" id="{A2E6840A-B920-4A31-ACBD-140C0DB57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63" y="227014"/>
            <a:ext cx="920354"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ildplatzhalter 9"/>
          <p:cNvSpPr>
            <a:spLocks noGrp="1"/>
          </p:cNvSpPr>
          <p:nvPr>
            <p:ph type="pic" sz="quarter" idx="10"/>
          </p:nvPr>
        </p:nvSpPr>
        <p:spPr>
          <a:xfrm>
            <a:off x="5901157" y="0"/>
            <a:ext cx="3242845" cy="6858000"/>
          </a:xfrm>
          <a:custGeom>
            <a:avLst/>
            <a:gdLst>
              <a:gd name="connsiteX0" fmla="*/ 1334767 w 4323793"/>
              <a:gd name="connsiteY0" fmla="*/ 0 h 6858000"/>
              <a:gd name="connsiteX1" fmla="*/ 4323793 w 4323793"/>
              <a:gd name="connsiteY1" fmla="*/ 0 h 6858000"/>
              <a:gd name="connsiteX2" fmla="*/ 4323793 w 4323793"/>
              <a:gd name="connsiteY2" fmla="*/ 6858000 h 6858000"/>
              <a:gd name="connsiteX3" fmla="*/ 1334764 w 4323793"/>
              <a:gd name="connsiteY3" fmla="*/ 6858000 h 6858000"/>
              <a:gd name="connsiteX4" fmla="*/ 1172510 w 4323793"/>
              <a:gd name="connsiteY4" fmla="*/ 6695262 h 6858000"/>
              <a:gd name="connsiteX5" fmla="*/ 51201 w 4323793"/>
              <a:gd name="connsiteY5" fmla="*/ 4635094 h 6858000"/>
              <a:gd name="connsiteX6" fmla="*/ 0 w 4323793"/>
              <a:gd name="connsiteY6" fmla="*/ 4413250 h 6858000"/>
              <a:gd name="connsiteX7" fmla="*/ 731115 w 4323793"/>
              <a:gd name="connsiteY7" fmla="*/ 4413250 h 6858000"/>
              <a:gd name="connsiteX8" fmla="*/ 1715365 w 4323793"/>
              <a:gd name="connsiteY8" fmla="*/ 3429000 h 6858000"/>
              <a:gd name="connsiteX9" fmla="*/ 731115 w 4323793"/>
              <a:gd name="connsiteY9" fmla="*/ 2444750 h 6858000"/>
              <a:gd name="connsiteX10" fmla="*/ 1 w 4323793"/>
              <a:gd name="connsiteY10" fmla="*/ 2444750 h 6858000"/>
              <a:gd name="connsiteX11" fmla="*/ 51201 w 4323793"/>
              <a:gd name="connsiteY11" fmla="*/ 2222909 h 6858000"/>
              <a:gd name="connsiteX12" fmla="*/ 1172510 w 4323793"/>
              <a:gd name="connsiteY12" fmla="*/ 162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23793" h="6858000">
                <a:moveTo>
                  <a:pt x="1334767" y="0"/>
                </a:moveTo>
                <a:lnTo>
                  <a:pt x="4323793" y="0"/>
                </a:lnTo>
                <a:lnTo>
                  <a:pt x="4323793" y="6858000"/>
                </a:lnTo>
                <a:lnTo>
                  <a:pt x="1334764" y="6858000"/>
                </a:lnTo>
                <a:lnTo>
                  <a:pt x="1172510" y="6695262"/>
                </a:lnTo>
                <a:cubicBezTo>
                  <a:pt x="643305" y="6119937"/>
                  <a:pt x="252050" y="5415729"/>
                  <a:pt x="51201" y="4635094"/>
                </a:cubicBezTo>
                <a:lnTo>
                  <a:pt x="0" y="4413250"/>
                </a:lnTo>
                <a:lnTo>
                  <a:pt x="731115" y="4413250"/>
                </a:lnTo>
                <a:cubicBezTo>
                  <a:pt x="1274701" y="4413250"/>
                  <a:pt x="1715365" y="3972586"/>
                  <a:pt x="1715365" y="3429000"/>
                </a:cubicBezTo>
                <a:cubicBezTo>
                  <a:pt x="1715365" y="2885414"/>
                  <a:pt x="1274701" y="2444750"/>
                  <a:pt x="731115" y="2444750"/>
                </a:cubicBezTo>
                <a:lnTo>
                  <a:pt x="1" y="2444750"/>
                </a:lnTo>
                <a:lnTo>
                  <a:pt x="51201" y="2222909"/>
                </a:lnTo>
                <a:cubicBezTo>
                  <a:pt x="252050" y="1442274"/>
                  <a:pt x="643305" y="738066"/>
                  <a:pt x="1172510" y="162741"/>
                </a:cubicBezTo>
                <a:close/>
              </a:path>
            </a:pathLst>
          </a:custGeom>
          <a:pattFill prst="pct20">
            <a:fgClr>
              <a:schemeClr val="accent2"/>
            </a:fgClr>
            <a:bgClr>
              <a:schemeClr val="bg1"/>
            </a:bgClr>
          </a:pattFill>
        </p:spPr>
        <p:txBody>
          <a:bodyPr wrap="square" rtlCol="0">
            <a:noAutofit/>
          </a:bodyPr>
          <a:lstStyle>
            <a:lvl1pPr marL="0" indent="0">
              <a:buNone/>
              <a:defRPr/>
            </a:lvl1pPr>
          </a:lstStyle>
          <a:p>
            <a:pPr lvl="0"/>
            <a:r>
              <a:rPr lang="de-DE" noProof="0"/>
              <a:t>Bild durch Klicken auf Symbol hinzufügen</a:t>
            </a:r>
            <a:endParaRPr lang="en-ID" noProof="0" dirty="0"/>
          </a:p>
        </p:txBody>
      </p:sp>
      <p:sp>
        <p:nvSpPr>
          <p:cNvPr id="6" name="Titel 5"/>
          <p:cNvSpPr>
            <a:spLocks noGrp="1"/>
          </p:cNvSpPr>
          <p:nvPr>
            <p:ph type="title"/>
          </p:nvPr>
        </p:nvSpPr>
        <p:spPr>
          <a:xfrm>
            <a:off x="1320970" y="2766221"/>
            <a:ext cx="5426565" cy="1325562"/>
          </a:xfrm>
        </p:spPr>
        <p:txBody>
          <a:bodyPr/>
          <a:lstStyle>
            <a:lvl1pPr algn="ctr">
              <a:defRPr sz="4050" b="1">
                <a:solidFill>
                  <a:schemeClr val="bg1"/>
                </a:solidFill>
              </a:defRPr>
            </a:lvl1pPr>
          </a:lstStyle>
          <a:p>
            <a:r>
              <a:rPr lang="de-DE"/>
              <a:t>Mastertitelformat bearbeiten</a:t>
            </a:r>
            <a:endParaRPr lang="de-DE" dirty="0"/>
          </a:p>
        </p:txBody>
      </p:sp>
    </p:spTree>
    <p:extLst>
      <p:ext uri="{BB962C8B-B14F-4D97-AF65-F5344CB8AC3E}">
        <p14:creationId xmlns:p14="http://schemas.microsoft.com/office/powerpoint/2010/main" val="3327400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9" name="Textplatzhalter 8"/>
          <p:cNvSpPr>
            <a:spLocks noGrp="1"/>
          </p:cNvSpPr>
          <p:nvPr>
            <p:ph type="body" sz="quarter" idx="10"/>
          </p:nvPr>
        </p:nvSpPr>
        <p:spPr>
          <a:xfrm>
            <a:off x="1779984" y="684214"/>
            <a:ext cx="5976937" cy="1023937"/>
          </a:xfrm>
          <a:prstGeom prst="rect">
            <a:avLst/>
          </a:prstGeom>
        </p:spPr>
        <p:txBody>
          <a:bodyPr/>
          <a:lstStyle>
            <a:lvl1pPr marL="0" indent="0">
              <a:buNone/>
              <a:defRPr sz="3601" b="1"/>
            </a:lvl1pPr>
            <a:lvl2pPr marL="342913" indent="0">
              <a:buNone/>
              <a:defRPr/>
            </a:lvl2pPr>
            <a:lvl3pPr marL="685828" indent="0">
              <a:buNone/>
              <a:defRPr/>
            </a:lvl3pPr>
            <a:lvl4pPr marL="1028741" indent="0">
              <a:buNone/>
              <a:defRPr/>
            </a:lvl4pPr>
            <a:lvl5pPr marL="1371654" indent="0">
              <a:buNone/>
              <a:defRPr/>
            </a:lvl5pPr>
          </a:lstStyle>
          <a:p>
            <a:pPr lvl="0"/>
            <a:r>
              <a:rPr lang="de-DE"/>
              <a:t>Mastertextformat bearbeiten</a:t>
            </a:r>
          </a:p>
        </p:txBody>
      </p:sp>
    </p:spTree>
    <p:extLst>
      <p:ext uri="{BB962C8B-B14F-4D97-AF65-F5344CB8AC3E}">
        <p14:creationId xmlns:p14="http://schemas.microsoft.com/office/powerpoint/2010/main" val="91528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601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5551" y="0"/>
            <a:ext cx="7163447" cy="6858000"/>
          </a:xfrm>
          <a:custGeom>
            <a:avLst/>
            <a:gdLst>
              <a:gd name="connsiteX0" fmla="*/ 1334767 w 9551264"/>
              <a:gd name="connsiteY0" fmla="*/ 0 h 6858000"/>
              <a:gd name="connsiteX1" fmla="*/ 8120450 w 9551264"/>
              <a:gd name="connsiteY1" fmla="*/ 0 h 6858000"/>
              <a:gd name="connsiteX2" fmla="*/ 8137761 w 9551264"/>
              <a:gd name="connsiteY2" fmla="*/ 16504 h 6858000"/>
              <a:gd name="connsiteX3" fmla="*/ 9551264 w 9551264"/>
              <a:gd name="connsiteY3" fmla="*/ 3429001 h 6858000"/>
              <a:gd name="connsiteX4" fmla="*/ 8137761 w 9551264"/>
              <a:gd name="connsiteY4" fmla="*/ 6841498 h 6858000"/>
              <a:gd name="connsiteX5" fmla="*/ 8120452 w 9551264"/>
              <a:gd name="connsiteY5" fmla="*/ 6858000 h 6858000"/>
              <a:gd name="connsiteX6" fmla="*/ 1334764 w 9551264"/>
              <a:gd name="connsiteY6" fmla="*/ 6858000 h 6858000"/>
              <a:gd name="connsiteX7" fmla="*/ 1172510 w 9551264"/>
              <a:gd name="connsiteY7" fmla="*/ 6695262 h 6858000"/>
              <a:gd name="connsiteX8" fmla="*/ 51201 w 9551264"/>
              <a:gd name="connsiteY8" fmla="*/ 4635094 h 6858000"/>
              <a:gd name="connsiteX9" fmla="*/ 0 w 9551264"/>
              <a:gd name="connsiteY9" fmla="*/ 4413250 h 6858000"/>
              <a:gd name="connsiteX10" fmla="*/ 731115 w 9551264"/>
              <a:gd name="connsiteY10" fmla="*/ 4413250 h 6858000"/>
              <a:gd name="connsiteX11" fmla="*/ 1715365 w 9551264"/>
              <a:gd name="connsiteY11" fmla="*/ 3429000 h 6858000"/>
              <a:gd name="connsiteX12" fmla="*/ 731115 w 9551264"/>
              <a:gd name="connsiteY12" fmla="*/ 2444750 h 6858000"/>
              <a:gd name="connsiteX13" fmla="*/ 1 w 9551264"/>
              <a:gd name="connsiteY13" fmla="*/ 2444750 h 6858000"/>
              <a:gd name="connsiteX14" fmla="*/ 51201 w 9551264"/>
              <a:gd name="connsiteY14" fmla="*/ 2222909 h 6858000"/>
              <a:gd name="connsiteX15" fmla="*/ 1172510 w 9551264"/>
              <a:gd name="connsiteY15" fmla="*/ 1627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51264" h="6858000">
                <a:moveTo>
                  <a:pt x="1334767" y="0"/>
                </a:moveTo>
                <a:lnTo>
                  <a:pt x="8120450" y="0"/>
                </a:lnTo>
                <a:lnTo>
                  <a:pt x="8137761" y="16504"/>
                </a:lnTo>
                <a:cubicBezTo>
                  <a:pt x="9011095" y="889838"/>
                  <a:pt x="9551264" y="2096338"/>
                  <a:pt x="9551264" y="3429001"/>
                </a:cubicBezTo>
                <a:cubicBezTo>
                  <a:pt x="9551264" y="4761664"/>
                  <a:pt x="9011095" y="5968164"/>
                  <a:pt x="8137761" y="6841498"/>
                </a:cubicBezTo>
                <a:lnTo>
                  <a:pt x="8120452" y="6858000"/>
                </a:lnTo>
                <a:lnTo>
                  <a:pt x="1334764" y="6858000"/>
                </a:lnTo>
                <a:lnTo>
                  <a:pt x="1172510" y="6695262"/>
                </a:lnTo>
                <a:cubicBezTo>
                  <a:pt x="643305" y="6119937"/>
                  <a:pt x="252050" y="5415729"/>
                  <a:pt x="51201" y="4635094"/>
                </a:cubicBezTo>
                <a:lnTo>
                  <a:pt x="0" y="4413250"/>
                </a:lnTo>
                <a:lnTo>
                  <a:pt x="731115" y="4413250"/>
                </a:lnTo>
                <a:cubicBezTo>
                  <a:pt x="1274701" y="4413250"/>
                  <a:pt x="1715365" y="3972586"/>
                  <a:pt x="1715365" y="3429000"/>
                </a:cubicBezTo>
                <a:cubicBezTo>
                  <a:pt x="1715365" y="2885414"/>
                  <a:pt x="1274701" y="2444750"/>
                  <a:pt x="731115" y="2444750"/>
                </a:cubicBezTo>
                <a:lnTo>
                  <a:pt x="1" y="2444750"/>
                </a:lnTo>
                <a:lnTo>
                  <a:pt x="51201" y="2222909"/>
                </a:lnTo>
                <a:cubicBezTo>
                  <a:pt x="252050" y="1442274"/>
                  <a:pt x="643305" y="738066"/>
                  <a:pt x="1172510" y="162741"/>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15759588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728665" y="1733554"/>
            <a:ext cx="7686674" cy="5124446"/>
          </a:xfrm>
          <a:custGeom>
            <a:avLst/>
            <a:gdLst>
              <a:gd name="connsiteX0" fmla="*/ 5124449 w 10248898"/>
              <a:gd name="connsiteY0" fmla="*/ 0 h 5124446"/>
              <a:gd name="connsiteX1" fmla="*/ 10222441 w 10248898"/>
              <a:gd name="connsiteY1" fmla="*/ 4600504 h 5124446"/>
              <a:gd name="connsiteX2" fmla="*/ 10248898 w 10248898"/>
              <a:gd name="connsiteY2" fmla="*/ 5124446 h 5124446"/>
              <a:gd name="connsiteX3" fmla="*/ 0 w 10248898"/>
              <a:gd name="connsiteY3" fmla="*/ 5124446 h 5124446"/>
              <a:gd name="connsiteX4" fmla="*/ 26457 w 10248898"/>
              <a:gd name="connsiteY4" fmla="*/ 4600504 h 5124446"/>
              <a:gd name="connsiteX5" fmla="*/ 5124449 w 10248898"/>
              <a:gd name="connsiteY5" fmla="*/ 0 h 5124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48898" h="5124446">
                <a:moveTo>
                  <a:pt x="5124449" y="0"/>
                </a:moveTo>
                <a:cubicBezTo>
                  <a:pt x="7777720" y="0"/>
                  <a:pt x="9960020" y="2016471"/>
                  <a:pt x="10222441" y="4600504"/>
                </a:cubicBezTo>
                <a:lnTo>
                  <a:pt x="10248898" y="5124446"/>
                </a:lnTo>
                <a:lnTo>
                  <a:pt x="0" y="5124446"/>
                </a:lnTo>
                <a:lnTo>
                  <a:pt x="26457" y="4600504"/>
                </a:lnTo>
                <a:cubicBezTo>
                  <a:pt x="288881" y="2016471"/>
                  <a:pt x="2471178" y="0"/>
                  <a:pt x="5124449"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dirty="0"/>
          </a:p>
        </p:txBody>
      </p:sp>
    </p:spTree>
    <p:extLst>
      <p:ext uri="{BB962C8B-B14F-4D97-AF65-F5344CB8AC3E}">
        <p14:creationId xmlns:p14="http://schemas.microsoft.com/office/powerpoint/2010/main" val="121873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905004" y="0"/>
            <a:ext cx="7163447" cy="6858000"/>
          </a:xfrm>
          <a:custGeom>
            <a:avLst/>
            <a:gdLst>
              <a:gd name="connsiteX0" fmla="*/ 1430814 w 9551264"/>
              <a:gd name="connsiteY0" fmla="*/ 0 h 6858000"/>
              <a:gd name="connsiteX1" fmla="*/ 8216497 w 9551264"/>
              <a:gd name="connsiteY1" fmla="*/ 0 h 6858000"/>
              <a:gd name="connsiteX2" fmla="*/ 8378754 w 9551264"/>
              <a:gd name="connsiteY2" fmla="*/ 162741 h 6858000"/>
              <a:gd name="connsiteX3" fmla="*/ 9500063 w 9551264"/>
              <a:gd name="connsiteY3" fmla="*/ 2222909 h 6858000"/>
              <a:gd name="connsiteX4" fmla="*/ 9551263 w 9551264"/>
              <a:gd name="connsiteY4" fmla="*/ 2444750 h 6858000"/>
              <a:gd name="connsiteX5" fmla="*/ 8820149 w 9551264"/>
              <a:gd name="connsiteY5" fmla="*/ 2444750 h 6858000"/>
              <a:gd name="connsiteX6" fmla="*/ 7835899 w 9551264"/>
              <a:gd name="connsiteY6" fmla="*/ 3429000 h 6858000"/>
              <a:gd name="connsiteX7" fmla="*/ 8820149 w 9551264"/>
              <a:gd name="connsiteY7" fmla="*/ 4413250 h 6858000"/>
              <a:gd name="connsiteX8" fmla="*/ 9551264 w 9551264"/>
              <a:gd name="connsiteY8" fmla="*/ 4413250 h 6858000"/>
              <a:gd name="connsiteX9" fmla="*/ 9500063 w 9551264"/>
              <a:gd name="connsiteY9" fmla="*/ 4635094 h 6858000"/>
              <a:gd name="connsiteX10" fmla="*/ 8378754 w 9551264"/>
              <a:gd name="connsiteY10" fmla="*/ 6695262 h 6858000"/>
              <a:gd name="connsiteX11" fmla="*/ 8216500 w 9551264"/>
              <a:gd name="connsiteY11" fmla="*/ 6858000 h 6858000"/>
              <a:gd name="connsiteX12" fmla="*/ 1430813 w 9551264"/>
              <a:gd name="connsiteY12" fmla="*/ 6858000 h 6858000"/>
              <a:gd name="connsiteX13" fmla="*/ 1413503 w 9551264"/>
              <a:gd name="connsiteY13" fmla="*/ 6841498 h 6858000"/>
              <a:gd name="connsiteX14" fmla="*/ 0 w 9551264"/>
              <a:gd name="connsiteY14" fmla="*/ 3429001 h 6858000"/>
              <a:gd name="connsiteX15" fmla="*/ 1413503 w 9551264"/>
              <a:gd name="connsiteY15" fmla="*/ 16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551264" h="6858000">
                <a:moveTo>
                  <a:pt x="1430814" y="0"/>
                </a:moveTo>
                <a:lnTo>
                  <a:pt x="8216497" y="0"/>
                </a:lnTo>
                <a:lnTo>
                  <a:pt x="8378754" y="162741"/>
                </a:lnTo>
                <a:cubicBezTo>
                  <a:pt x="8907959" y="738066"/>
                  <a:pt x="9299214" y="1442274"/>
                  <a:pt x="9500063" y="2222909"/>
                </a:cubicBezTo>
                <a:lnTo>
                  <a:pt x="9551263" y="2444750"/>
                </a:lnTo>
                <a:lnTo>
                  <a:pt x="8820149" y="2444750"/>
                </a:lnTo>
                <a:cubicBezTo>
                  <a:pt x="8276563" y="2444750"/>
                  <a:pt x="7835899" y="2885414"/>
                  <a:pt x="7835899" y="3429000"/>
                </a:cubicBezTo>
                <a:cubicBezTo>
                  <a:pt x="7835899" y="3972586"/>
                  <a:pt x="8276563" y="4413250"/>
                  <a:pt x="8820149" y="4413250"/>
                </a:cubicBezTo>
                <a:lnTo>
                  <a:pt x="9551264" y="4413250"/>
                </a:lnTo>
                <a:lnTo>
                  <a:pt x="9500063" y="4635094"/>
                </a:lnTo>
                <a:cubicBezTo>
                  <a:pt x="9299214" y="5415729"/>
                  <a:pt x="8907959" y="6119937"/>
                  <a:pt x="8378754" y="6695262"/>
                </a:cubicBezTo>
                <a:lnTo>
                  <a:pt x="8216500" y="6858000"/>
                </a:lnTo>
                <a:lnTo>
                  <a:pt x="1430813" y="6858000"/>
                </a:lnTo>
                <a:lnTo>
                  <a:pt x="1413503" y="6841498"/>
                </a:lnTo>
                <a:cubicBezTo>
                  <a:pt x="540169" y="5968164"/>
                  <a:pt x="0" y="4761664"/>
                  <a:pt x="0" y="3429001"/>
                </a:cubicBezTo>
                <a:cubicBezTo>
                  <a:pt x="0" y="2096338"/>
                  <a:pt x="540169" y="889838"/>
                  <a:pt x="1413503" y="16504"/>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38176085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393407" y="795337"/>
            <a:ext cx="3950495" cy="5267326"/>
          </a:xfrm>
          <a:custGeom>
            <a:avLst/>
            <a:gdLst>
              <a:gd name="connsiteX0" fmla="*/ 2633663 w 5267326"/>
              <a:gd name="connsiteY0" fmla="*/ 0 h 5267326"/>
              <a:gd name="connsiteX1" fmla="*/ 5267326 w 5267326"/>
              <a:gd name="connsiteY1" fmla="*/ 2633663 h 5267326"/>
              <a:gd name="connsiteX2" fmla="*/ 2633663 w 5267326"/>
              <a:gd name="connsiteY2" fmla="*/ 5267326 h 5267326"/>
              <a:gd name="connsiteX3" fmla="*/ 0 w 5267326"/>
              <a:gd name="connsiteY3" fmla="*/ 2633663 h 5267326"/>
              <a:gd name="connsiteX4" fmla="*/ 2633663 w 5267326"/>
              <a:gd name="connsiteY4" fmla="*/ 0 h 5267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7326" h="5267326">
                <a:moveTo>
                  <a:pt x="2633663" y="0"/>
                </a:moveTo>
                <a:cubicBezTo>
                  <a:pt x="4088195" y="0"/>
                  <a:pt x="5267326" y="1179131"/>
                  <a:pt x="5267326" y="2633663"/>
                </a:cubicBezTo>
                <a:cubicBezTo>
                  <a:pt x="5267326" y="4088195"/>
                  <a:pt x="4088195" y="5267326"/>
                  <a:pt x="2633663" y="5267326"/>
                </a:cubicBezTo>
                <a:cubicBezTo>
                  <a:pt x="1179131" y="5267326"/>
                  <a:pt x="0" y="4088195"/>
                  <a:pt x="0" y="2633663"/>
                </a:cubicBezTo>
                <a:cubicBezTo>
                  <a:pt x="0" y="1179131"/>
                  <a:pt x="1179131" y="0"/>
                  <a:pt x="2633663"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2652742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sp>
        <p:nvSpPr>
          <p:cNvPr id="3" name="Picture Placeholder 2"/>
          <p:cNvSpPr>
            <a:spLocks noGrp="1"/>
          </p:cNvSpPr>
          <p:nvPr>
            <p:ph type="pic" sz="quarter" idx="11"/>
          </p:nvPr>
        </p:nvSpPr>
        <p:spPr>
          <a:xfrm>
            <a:off x="800099" y="795337"/>
            <a:ext cx="3950495" cy="5267326"/>
          </a:xfrm>
          <a:custGeom>
            <a:avLst/>
            <a:gdLst>
              <a:gd name="connsiteX0" fmla="*/ 2633663 w 5267326"/>
              <a:gd name="connsiteY0" fmla="*/ 0 h 5267326"/>
              <a:gd name="connsiteX1" fmla="*/ 5267326 w 5267326"/>
              <a:gd name="connsiteY1" fmla="*/ 2633663 h 5267326"/>
              <a:gd name="connsiteX2" fmla="*/ 2633663 w 5267326"/>
              <a:gd name="connsiteY2" fmla="*/ 5267326 h 5267326"/>
              <a:gd name="connsiteX3" fmla="*/ 0 w 5267326"/>
              <a:gd name="connsiteY3" fmla="*/ 2633663 h 5267326"/>
              <a:gd name="connsiteX4" fmla="*/ 2633663 w 5267326"/>
              <a:gd name="connsiteY4" fmla="*/ 0 h 5267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67326" h="5267326">
                <a:moveTo>
                  <a:pt x="2633663" y="0"/>
                </a:moveTo>
                <a:cubicBezTo>
                  <a:pt x="4088195" y="0"/>
                  <a:pt x="5267326" y="1179131"/>
                  <a:pt x="5267326" y="2633663"/>
                </a:cubicBezTo>
                <a:cubicBezTo>
                  <a:pt x="5267326" y="4088195"/>
                  <a:pt x="4088195" y="5267326"/>
                  <a:pt x="2633663" y="5267326"/>
                </a:cubicBezTo>
                <a:cubicBezTo>
                  <a:pt x="1179131" y="5267326"/>
                  <a:pt x="0" y="4088195"/>
                  <a:pt x="0" y="2633663"/>
                </a:cubicBezTo>
                <a:cubicBezTo>
                  <a:pt x="0" y="1179131"/>
                  <a:pt x="1179131" y="0"/>
                  <a:pt x="2633663"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31982702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4_Title Slid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4812507" y="4445001"/>
            <a:ext cx="3619500" cy="2413000"/>
          </a:xfrm>
          <a:custGeom>
            <a:avLst/>
            <a:gdLst>
              <a:gd name="connsiteX0" fmla="*/ 2413000 w 4826000"/>
              <a:gd name="connsiteY0" fmla="*/ 0 h 2413000"/>
              <a:gd name="connsiteX1" fmla="*/ 4826000 w 4826000"/>
              <a:gd name="connsiteY1" fmla="*/ 2413000 h 2413000"/>
              <a:gd name="connsiteX2" fmla="*/ 0 w 4826000"/>
              <a:gd name="connsiteY2" fmla="*/ 2413000 h 2413000"/>
              <a:gd name="connsiteX3" fmla="*/ 2413000 w 4826000"/>
              <a:gd name="connsiteY3" fmla="*/ 0 h 2413000"/>
            </a:gdLst>
            <a:ahLst/>
            <a:cxnLst>
              <a:cxn ang="0">
                <a:pos x="connsiteX0" y="connsiteY0"/>
              </a:cxn>
              <a:cxn ang="0">
                <a:pos x="connsiteX1" y="connsiteY1"/>
              </a:cxn>
              <a:cxn ang="0">
                <a:pos x="connsiteX2" y="connsiteY2"/>
              </a:cxn>
              <a:cxn ang="0">
                <a:pos x="connsiteX3" y="connsiteY3"/>
              </a:cxn>
            </a:cxnLst>
            <a:rect l="l" t="t" r="r" b="b"/>
            <a:pathLst>
              <a:path w="4826000" h="2413000">
                <a:moveTo>
                  <a:pt x="2413000" y="0"/>
                </a:moveTo>
                <a:cubicBezTo>
                  <a:pt x="3745663" y="0"/>
                  <a:pt x="4826000" y="1080337"/>
                  <a:pt x="4826000" y="2413000"/>
                </a:cubicBezTo>
                <a:lnTo>
                  <a:pt x="0" y="2413000"/>
                </a:lnTo>
                <a:cubicBezTo>
                  <a:pt x="0" y="1080337"/>
                  <a:pt x="1080337" y="0"/>
                  <a:pt x="2413000"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7112869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5_Title Slid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711993" y="1"/>
            <a:ext cx="3619500" cy="2413000"/>
          </a:xfrm>
          <a:custGeom>
            <a:avLst/>
            <a:gdLst>
              <a:gd name="connsiteX0" fmla="*/ 0 w 4826000"/>
              <a:gd name="connsiteY0" fmla="*/ 0 h 2413000"/>
              <a:gd name="connsiteX1" fmla="*/ 4826000 w 4826000"/>
              <a:gd name="connsiteY1" fmla="*/ 0 h 2413000"/>
              <a:gd name="connsiteX2" fmla="*/ 2413000 w 4826000"/>
              <a:gd name="connsiteY2" fmla="*/ 2413000 h 2413000"/>
              <a:gd name="connsiteX3" fmla="*/ 0 w 4826000"/>
              <a:gd name="connsiteY3" fmla="*/ 0 h 2413000"/>
            </a:gdLst>
            <a:ahLst/>
            <a:cxnLst>
              <a:cxn ang="0">
                <a:pos x="connsiteX0" y="connsiteY0"/>
              </a:cxn>
              <a:cxn ang="0">
                <a:pos x="connsiteX1" y="connsiteY1"/>
              </a:cxn>
              <a:cxn ang="0">
                <a:pos x="connsiteX2" y="connsiteY2"/>
              </a:cxn>
              <a:cxn ang="0">
                <a:pos x="connsiteX3" y="connsiteY3"/>
              </a:cxn>
            </a:cxnLst>
            <a:rect l="l" t="t" r="r" b="b"/>
            <a:pathLst>
              <a:path w="4826000" h="2413000">
                <a:moveTo>
                  <a:pt x="0" y="0"/>
                </a:moveTo>
                <a:lnTo>
                  <a:pt x="4826000" y="0"/>
                </a:lnTo>
                <a:cubicBezTo>
                  <a:pt x="4826000" y="1332663"/>
                  <a:pt x="3745664" y="2413000"/>
                  <a:pt x="2413000" y="2413000"/>
                </a:cubicBezTo>
                <a:cubicBezTo>
                  <a:pt x="1080337" y="2413000"/>
                  <a:pt x="0" y="1332663"/>
                  <a:pt x="0"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32295085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1289824" y="608859"/>
            <a:ext cx="3680640" cy="4907517"/>
          </a:xfrm>
          <a:custGeom>
            <a:avLst/>
            <a:gdLst>
              <a:gd name="connsiteX0" fmla="*/ 2453760 w 4907520"/>
              <a:gd name="connsiteY0" fmla="*/ 0 h 4907518"/>
              <a:gd name="connsiteX1" fmla="*/ 4907520 w 4907520"/>
              <a:gd name="connsiteY1" fmla="*/ 2453759 h 4907518"/>
              <a:gd name="connsiteX2" fmla="*/ 2453760 w 4907520"/>
              <a:gd name="connsiteY2" fmla="*/ 4907518 h 4907518"/>
              <a:gd name="connsiteX3" fmla="*/ 0 w 4907520"/>
              <a:gd name="connsiteY3" fmla="*/ 2453759 h 4907518"/>
              <a:gd name="connsiteX4" fmla="*/ 2453760 w 4907520"/>
              <a:gd name="connsiteY4" fmla="*/ 0 h 4907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7520" h="4907518">
                <a:moveTo>
                  <a:pt x="2453760" y="0"/>
                </a:moveTo>
                <a:cubicBezTo>
                  <a:pt x="3808934" y="0"/>
                  <a:pt x="4907520" y="1098585"/>
                  <a:pt x="4907520" y="2453759"/>
                </a:cubicBezTo>
                <a:cubicBezTo>
                  <a:pt x="4907520" y="3808933"/>
                  <a:pt x="3808934" y="4907518"/>
                  <a:pt x="2453760" y="4907518"/>
                </a:cubicBezTo>
                <a:cubicBezTo>
                  <a:pt x="1098586" y="4907518"/>
                  <a:pt x="0" y="3808933"/>
                  <a:pt x="0" y="2453759"/>
                </a:cubicBezTo>
                <a:cubicBezTo>
                  <a:pt x="0" y="1098585"/>
                  <a:pt x="1098586" y="0"/>
                  <a:pt x="2453760"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41213807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3228976" y="1878012"/>
            <a:ext cx="3393280" cy="4524375"/>
          </a:xfrm>
          <a:custGeom>
            <a:avLst/>
            <a:gdLst>
              <a:gd name="connsiteX0" fmla="*/ 2262187 w 4524374"/>
              <a:gd name="connsiteY0" fmla="*/ 0 h 4524374"/>
              <a:gd name="connsiteX1" fmla="*/ 4524374 w 4524374"/>
              <a:gd name="connsiteY1" fmla="*/ 2262187 h 4524374"/>
              <a:gd name="connsiteX2" fmla="*/ 2262187 w 4524374"/>
              <a:gd name="connsiteY2" fmla="*/ 4524374 h 4524374"/>
              <a:gd name="connsiteX3" fmla="*/ 0 w 4524374"/>
              <a:gd name="connsiteY3" fmla="*/ 2262187 h 4524374"/>
              <a:gd name="connsiteX4" fmla="*/ 2262187 w 4524374"/>
              <a:gd name="connsiteY4" fmla="*/ 0 h 4524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4374" h="4524374">
                <a:moveTo>
                  <a:pt x="2262187" y="0"/>
                </a:moveTo>
                <a:cubicBezTo>
                  <a:pt x="3511558" y="0"/>
                  <a:pt x="4524374" y="1012816"/>
                  <a:pt x="4524374" y="2262187"/>
                </a:cubicBezTo>
                <a:cubicBezTo>
                  <a:pt x="4524374" y="3511558"/>
                  <a:pt x="3511558" y="4524374"/>
                  <a:pt x="2262187" y="4524374"/>
                </a:cubicBezTo>
                <a:cubicBezTo>
                  <a:pt x="1012816" y="4524374"/>
                  <a:pt x="0" y="3511558"/>
                  <a:pt x="0" y="2262187"/>
                </a:cubicBezTo>
                <a:cubicBezTo>
                  <a:pt x="0" y="1012816"/>
                  <a:pt x="1012816" y="0"/>
                  <a:pt x="2262187"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8821570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2521746" y="455613"/>
            <a:ext cx="3393280" cy="4524375"/>
          </a:xfrm>
          <a:custGeom>
            <a:avLst/>
            <a:gdLst>
              <a:gd name="connsiteX0" fmla="*/ 2262187 w 4524374"/>
              <a:gd name="connsiteY0" fmla="*/ 0 h 4524374"/>
              <a:gd name="connsiteX1" fmla="*/ 4524374 w 4524374"/>
              <a:gd name="connsiteY1" fmla="*/ 2262187 h 4524374"/>
              <a:gd name="connsiteX2" fmla="*/ 2262187 w 4524374"/>
              <a:gd name="connsiteY2" fmla="*/ 4524374 h 4524374"/>
              <a:gd name="connsiteX3" fmla="*/ 0 w 4524374"/>
              <a:gd name="connsiteY3" fmla="*/ 2262187 h 4524374"/>
              <a:gd name="connsiteX4" fmla="*/ 2262187 w 4524374"/>
              <a:gd name="connsiteY4" fmla="*/ 0 h 45243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4374" h="4524374">
                <a:moveTo>
                  <a:pt x="2262187" y="0"/>
                </a:moveTo>
                <a:cubicBezTo>
                  <a:pt x="3511558" y="0"/>
                  <a:pt x="4524374" y="1012816"/>
                  <a:pt x="4524374" y="2262187"/>
                </a:cubicBezTo>
                <a:cubicBezTo>
                  <a:pt x="4524374" y="3511558"/>
                  <a:pt x="3511558" y="4524374"/>
                  <a:pt x="2262187" y="4524374"/>
                </a:cubicBezTo>
                <a:cubicBezTo>
                  <a:pt x="1012816" y="4524374"/>
                  <a:pt x="0" y="3511558"/>
                  <a:pt x="0" y="2262187"/>
                </a:cubicBezTo>
                <a:cubicBezTo>
                  <a:pt x="0" y="1012816"/>
                  <a:pt x="1012816" y="0"/>
                  <a:pt x="2262187"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5919593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1928817" y="2333628"/>
            <a:ext cx="6786564" cy="4524373"/>
          </a:xfrm>
          <a:custGeom>
            <a:avLst/>
            <a:gdLst>
              <a:gd name="connsiteX0" fmla="*/ 4524376 w 9048752"/>
              <a:gd name="connsiteY0" fmla="*/ 0 h 4524372"/>
              <a:gd name="connsiteX1" fmla="*/ 9025394 w 9048752"/>
              <a:gd name="connsiteY1" fmla="*/ 4061783 h 4524372"/>
              <a:gd name="connsiteX2" fmla="*/ 9048752 w 9048752"/>
              <a:gd name="connsiteY2" fmla="*/ 4524372 h 4524372"/>
              <a:gd name="connsiteX3" fmla="*/ 0 w 9048752"/>
              <a:gd name="connsiteY3" fmla="*/ 4524372 h 4524372"/>
              <a:gd name="connsiteX4" fmla="*/ 23359 w 9048752"/>
              <a:gd name="connsiteY4" fmla="*/ 4061783 h 4524372"/>
              <a:gd name="connsiteX5" fmla="*/ 4524376 w 9048752"/>
              <a:gd name="connsiteY5" fmla="*/ 0 h 452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48752" h="4524372">
                <a:moveTo>
                  <a:pt x="4524376" y="0"/>
                </a:moveTo>
                <a:cubicBezTo>
                  <a:pt x="6866950" y="0"/>
                  <a:pt x="8793702" y="1780341"/>
                  <a:pt x="9025394" y="4061783"/>
                </a:cubicBezTo>
                <a:lnTo>
                  <a:pt x="9048752" y="4524372"/>
                </a:lnTo>
                <a:lnTo>
                  <a:pt x="0" y="4524372"/>
                </a:lnTo>
                <a:lnTo>
                  <a:pt x="23359" y="4061783"/>
                </a:lnTo>
                <a:cubicBezTo>
                  <a:pt x="255053" y="1780342"/>
                  <a:pt x="2181804" y="0"/>
                  <a:pt x="4524376" y="0"/>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2568083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sp>
        <p:nvSpPr>
          <p:cNvPr id="5" name="Picture Placeholder 4"/>
          <p:cNvSpPr>
            <a:spLocks noGrp="1"/>
          </p:cNvSpPr>
          <p:nvPr>
            <p:ph type="pic" sz="quarter" idx="11"/>
          </p:nvPr>
        </p:nvSpPr>
        <p:spPr>
          <a:xfrm>
            <a:off x="1928817" y="1"/>
            <a:ext cx="6786564" cy="4524373"/>
          </a:xfrm>
          <a:custGeom>
            <a:avLst/>
            <a:gdLst>
              <a:gd name="connsiteX0" fmla="*/ 0 w 9048752"/>
              <a:gd name="connsiteY0" fmla="*/ 0 h 4524372"/>
              <a:gd name="connsiteX1" fmla="*/ 9048752 w 9048752"/>
              <a:gd name="connsiteY1" fmla="*/ 0 h 4524372"/>
              <a:gd name="connsiteX2" fmla="*/ 9025394 w 9048752"/>
              <a:gd name="connsiteY2" fmla="*/ 462589 h 4524372"/>
              <a:gd name="connsiteX3" fmla="*/ 4524376 w 9048752"/>
              <a:gd name="connsiteY3" fmla="*/ 4524372 h 4524372"/>
              <a:gd name="connsiteX4" fmla="*/ 23359 w 9048752"/>
              <a:gd name="connsiteY4" fmla="*/ 462589 h 4524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8752" h="4524372">
                <a:moveTo>
                  <a:pt x="0" y="0"/>
                </a:moveTo>
                <a:lnTo>
                  <a:pt x="9048752" y="0"/>
                </a:lnTo>
                <a:lnTo>
                  <a:pt x="9025394" y="462589"/>
                </a:lnTo>
                <a:cubicBezTo>
                  <a:pt x="8793702" y="2744030"/>
                  <a:pt x="6866950" y="4524372"/>
                  <a:pt x="4524376" y="4524372"/>
                </a:cubicBezTo>
                <a:cubicBezTo>
                  <a:pt x="2181804" y="4524372"/>
                  <a:pt x="255053" y="2744030"/>
                  <a:pt x="23359" y="462589"/>
                </a:cubicBezTo>
                <a:close/>
              </a:path>
            </a:pathLst>
          </a:custGeom>
          <a:pattFill prst="pct20">
            <a:fgClr>
              <a:schemeClr val="accent2"/>
            </a:fgClr>
            <a:bgClr>
              <a:schemeClr val="bg1"/>
            </a:bgClr>
          </a:pattFill>
        </p:spPr>
        <p:txBody>
          <a:bodyPr rtlCol="0">
            <a:no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748673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2_Title Slide">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0" y="1206499"/>
            <a:ext cx="3762375" cy="3873501"/>
          </a:xfrm>
          <a:prstGeom prst="rect">
            <a:avLst/>
          </a:prstGeom>
          <a:pattFill prst="pct20">
            <a:fgClr>
              <a:schemeClr val="accent2"/>
            </a:fgClr>
            <a:bgClr>
              <a:schemeClr val="bg1"/>
            </a:bgClr>
          </a:pattFill>
        </p:spPr>
        <p:txBody>
          <a:bodyPr rtlCol="0">
            <a:normAutofit/>
          </a:bodyPr>
          <a:lstStyle/>
          <a:p>
            <a:pPr lvl="0"/>
            <a:r>
              <a:rPr lang="de-DE" noProof="0"/>
              <a:t>Bild durch Klicken auf Symbol hinzufügen</a:t>
            </a:r>
            <a:endParaRPr lang="en-ID" noProof="0"/>
          </a:p>
        </p:txBody>
      </p:sp>
    </p:spTree>
    <p:extLst>
      <p:ext uri="{BB962C8B-B14F-4D97-AF65-F5344CB8AC3E}">
        <p14:creationId xmlns:p14="http://schemas.microsoft.com/office/powerpoint/2010/main" val="27479253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4_Title Slide">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0" y="1206499"/>
            <a:ext cx="3762375" cy="3873501"/>
          </a:xfrm>
          <a:prstGeom prst="rect">
            <a:avLst/>
          </a:prstGeom>
          <a:pattFill prst="pct20">
            <a:fgClr>
              <a:schemeClr val="accent2"/>
            </a:fgClr>
            <a:bgClr>
              <a:schemeClr val="bg1"/>
            </a:bgClr>
          </a:pattFill>
        </p:spPr>
        <p:txBody>
          <a:bodyPr rtlCol="0">
            <a:normAutofit/>
          </a:bodyPr>
          <a:lstStyle>
            <a:lvl1pPr>
              <a:defRPr lang="en-ID" noProof="0" dirty="0"/>
            </a:lvl1pPr>
          </a:lstStyle>
          <a:p>
            <a:pPr lvl="0"/>
            <a:r>
              <a:rPr lang="de-DE" noProof="0"/>
              <a:t>Bild durch Klicken auf Symbol hinzufügen</a:t>
            </a:r>
            <a:endParaRPr lang="en-ID" noProof="0" dirty="0"/>
          </a:p>
        </p:txBody>
      </p:sp>
      <p:sp>
        <p:nvSpPr>
          <p:cNvPr id="32" name="Bildplatzhalter 31">
            <a:extLst>
              <a:ext uri="{FF2B5EF4-FFF2-40B4-BE49-F238E27FC236}">
                <a16:creationId xmlns:a16="http://schemas.microsoft.com/office/drawing/2014/main" id="{5E963AEE-6C30-4461-987A-A5F199CC51B4}"/>
              </a:ext>
            </a:extLst>
          </p:cNvPr>
          <p:cNvSpPr>
            <a:spLocks noGrp="1"/>
          </p:cNvSpPr>
          <p:nvPr>
            <p:ph type="pic" sz="quarter" idx="11"/>
          </p:nvPr>
        </p:nvSpPr>
        <p:spPr>
          <a:xfrm>
            <a:off x="6400707" y="2410693"/>
            <a:ext cx="2784019" cy="4490196"/>
          </a:xfrm>
          <a:custGeom>
            <a:avLst/>
            <a:gdLst>
              <a:gd name="connsiteX0" fmla="*/ 2525188 w 3712025"/>
              <a:gd name="connsiteY0" fmla="*/ 0 h 4490196"/>
              <a:gd name="connsiteX1" fmla="*/ 3712025 w 3712025"/>
              <a:gd name="connsiteY1" fmla="*/ 295841 h 4490196"/>
              <a:gd name="connsiteX2" fmla="*/ 3712025 w 3712025"/>
              <a:gd name="connsiteY2" fmla="*/ 4490196 h 4490196"/>
              <a:gd name="connsiteX3" fmla="*/ 939266 w 3712025"/>
              <a:gd name="connsiteY3" fmla="*/ 4490196 h 4490196"/>
              <a:gd name="connsiteX4" fmla="*/ 0 w 3712025"/>
              <a:gd name="connsiteY4" fmla="*/ 2525188 h 4490196"/>
              <a:gd name="connsiteX5" fmla="*/ 2525188 w 3712025"/>
              <a:gd name="connsiteY5" fmla="*/ 0 h 449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025" h="4490196">
                <a:moveTo>
                  <a:pt x="2525188" y="0"/>
                </a:moveTo>
                <a:cubicBezTo>
                  <a:pt x="2954217" y="0"/>
                  <a:pt x="3358214" y="107077"/>
                  <a:pt x="3712025" y="295841"/>
                </a:cubicBezTo>
                <a:lnTo>
                  <a:pt x="3712025" y="4490196"/>
                </a:lnTo>
                <a:lnTo>
                  <a:pt x="939266" y="4490196"/>
                </a:lnTo>
                <a:cubicBezTo>
                  <a:pt x="366507" y="4027269"/>
                  <a:pt x="0" y="3319048"/>
                  <a:pt x="0" y="2525188"/>
                </a:cubicBezTo>
                <a:cubicBezTo>
                  <a:pt x="0" y="1130544"/>
                  <a:pt x="1130544" y="0"/>
                  <a:pt x="2525188" y="0"/>
                </a:cubicBezTo>
                <a:close/>
              </a:path>
            </a:pathLst>
          </a:custGeom>
          <a:pattFill prst="pct5">
            <a:fgClr>
              <a:schemeClr val="accent1"/>
            </a:fgClr>
            <a:bgClr>
              <a:schemeClr val="bg1"/>
            </a:bgClr>
          </a:pattFill>
        </p:spPr>
        <p:txBody>
          <a:bodyPr wrap="square">
            <a:noAutofit/>
          </a:bodyPr>
          <a:lstStyle/>
          <a:p>
            <a:r>
              <a:rPr lang="de-DE"/>
              <a:t>Bild durch Klicken auf Symbol hinzufügen</a:t>
            </a:r>
            <a:endParaRPr lang="de-DE" dirty="0"/>
          </a:p>
        </p:txBody>
      </p:sp>
    </p:spTree>
    <p:extLst>
      <p:ext uri="{BB962C8B-B14F-4D97-AF65-F5344CB8AC3E}">
        <p14:creationId xmlns:p14="http://schemas.microsoft.com/office/powerpoint/2010/main" val="3093208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C4C66671-6427-42B3-9B85-5657703B2950}"/>
              </a:ext>
            </a:extLst>
          </p:cNvPr>
          <p:cNvSpPr/>
          <p:nvPr/>
        </p:nvSpPr>
        <p:spPr>
          <a:xfrm>
            <a:off x="873920" y="376238"/>
            <a:ext cx="1150144" cy="1533526"/>
          </a:xfrm>
          <a:prstGeom prst="ellipse">
            <a:avLst/>
          </a:prstGeom>
          <a:solidFill>
            <a:srgbClr val="009E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6"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13" name="Bildplatzhalter 13">
            <a:extLst>
              <a:ext uri="{FF2B5EF4-FFF2-40B4-BE49-F238E27FC236}">
                <a16:creationId xmlns:a16="http://schemas.microsoft.com/office/drawing/2014/main" id="{0FA77905-A1E8-4FB6-9625-787877566FF5}"/>
              </a:ext>
            </a:extLst>
          </p:cNvPr>
          <p:cNvSpPr>
            <a:spLocks noGrp="1"/>
          </p:cNvSpPr>
          <p:nvPr>
            <p:ph type="pic" sz="quarter" idx="13"/>
          </p:nvPr>
        </p:nvSpPr>
        <p:spPr>
          <a:xfrm>
            <a:off x="3800998" y="2068250"/>
            <a:ext cx="1325700" cy="1767599"/>
          </a:xfrm>
          <a:prstGeom prst="ellipse">
            <a:avLst/>
          </a:prstGeom>
          <a:pattFill prst="pct20">
            <a:fgClr>
              <a:schemeClr val="accent1"/>
            </a:fgClr>
            <a:bgClr>
              <a:schemeClr val="bg1"/>
            </a:bgClr>
          </a:pattFill>
          <a:ln w="31750">
            <a:solidFill>
              <a:srgbClr val="0078AA"/>
            </a:solidFill>
          </a:ln>
        </p:spPr>
        <p:txBody>
          <a:bodyPr anchor="ctr"/>
          <a:lstStyle>
            <a:lvl1pPr marL="0" indent="0" algn="ctr">
              <a:buNone/>
              <a:defRPr sz="749"/>
            </a:lvl1pPr>
          </a:lstStyle>
          <a:p>
            <a:r>
              <a:rPr lang="de-DE"/>
              <a:t>Bild durch Klicken auf Symbol hinzufügen</a:t>
            </a:r>
            <a:endParaRPr lang="de-DE" dirty="0"/>
          </a:p>
        </p:txBody>
      </p:sp>
      <p:sp>
        <p:nvSpPr>
          <p:cNvPr id="16" name="Bildplatzhalter 13">
            <a:extLst>
              <a:ext uri="{FF2B5EF4-FFF2-40B4-BE49-F238E27FC236}">
                <a16:creationId xmlns:a16="http://schemas.microsoft.com/office/drawing/2014/main" id="{A357AD78-C5E1-4164-AC81-C694C3808B53}"/>
              </a:ext>
            </a:extLst>
          </p:cNvPr>
          <p:cNvSpPr>
            <a:spLocks noGrp="1"/>
          </p:cNvSpPr>
          <p:nvPr>
            <p:ph type="pic" sz="quarter" idx="14"/>
          </p:nvPr>
        </p:nvSpPr>
        <p:spPr>
          <a:xfrm>
            <a:off x="6258254" y="2068250"/>
            <a:ext cx="1325700" cy="1767599"/>
          </a:xfrm>
          <a:prstGeom prst="ellipse">
            <a:avLst/>
          </a:prstGeom>
          <a:pattFill prst="pct20">
            <a:fgClr>
              <a:schemeClr val="accent1"/>
            </a:fgClr>
            <a:bgClr>
              <a:schemeClr val="bg1"/>
            </a:bgClr>
          </a:pattFill>
          <a:ln w="31750">
            <a:solidFill>
              <a:srgbClr val="0078AA"/>
            </a:solidFill>
          </a:ln>
        </p:spPr>
        <p:txBody>
          <a:bodyPr anchor="ctr"/>
          <a:lstStyle>
            <a:lvl1pPr marL="0" indent="0" algn="ctr">
              <a:buNone/>
              <a:defRPr sz="749"/>
            </a:lvl1pPr>
          </a:lstStyle>
          <a:p>
            <a:r>
              <a:rPr lang="de-DE"/>
              <a:t>Bild durch Klicken auf Symbol hinzufügen</a:t>
            </a:r>
            <a:endParaRPr lang="de-DE" dirty="0"/>
          </a:p>
        </p:txBody>
      </p:sp>
      <p:sp>
        <p:nvSpPr>
          <p:cNvPr id="17" name="Bildplatzhalter 13">
            <a:extLst>
              <a:ext uri="{FF2B5EF4-FFF2-40B4-BE49-F238E27FC236}">
                <a16:creationId xmlns:a16="http://schemas.microsoft.com/office/drawing/2014/main" id="{03E082EB-AB82-4A21-A693-12A751C3F74F}"/>
              </a:ext>
            </a:extLst>
          </p:cNvPr>
          <p:cNvSpPr>
            <a:spLocks noGrp="1"/>
          </p:cNvSpPr>
          <p:nvPr>
            <p:ph type="pic" sz="quarter" idx="12"/>
          </p:nvPr>
        </p:nvSpPr>
        <p:spPr>
          <a:xfrm>
            <a:off x="1344275" y="2067537"/>
            <a:ext cx="1325700" cy="1767599"/>
          </a:xfrm>
          <a:prstGeom prst="ellipse">
            <a:avLst/>
          </a:prstGeom>
          <a:pattFill prst="pct20">
            <a:fgClr>
              <a:schemeClr val="accent1"/>
            </a:fgClr>
            <a:bgClr>
              <a:schemeClr val="bg1"/>
            </a:bgClr>
          </a:pattFill>
          <a:ln w="31750">
            <a:solidFill>
              <a:srgbClr val="0078AA"/>
            </a:solidFill>
          </a:ln>
        </p:spPr>
        <p:txBody>
          <a:bodyPr anchor="ctr"/>
          <a:lstStyle>
            <a:lvl1pPr marL="0" indent="0" algn="ctr">
              <a:buFontTx/>
              <a:buNone/>
              <a:defRPr sz="749"/>
            </a:lvl1pPr>
          </a:lstStyle>
          <a:p>
            <a:r>
              <a:rPr lang="de-DE"/>
              <a:t>Bild durch Klicken auf Symbol hinzufügen</a:t>
            </a:r>
            <a:endParaRPr lang="de-DE" dirty="0"/>
          </a:p>
        </p:txBody>
      </p:sp>
    </p:spTree>
    <p:extLst>
      <p:ext uri="{BB962C8B-B14F-4D97-AF65-F5344CB8AC3E}">
        <p14:creationId xmlns:p14="http://schemas.microsoft.com/office/powerpoint/2010/main" val="1501264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6385A21B-1D1F-4A98-B3E8-31E21F5B1FB5}"/>
              </a:ext>
            </a:extLst>
          </p:cNvPr>
          <p:cNvSpPr/>
          <p:nvPr/>
        </p:nvSpPr>
        <p:spPr>
          <a:xfrm>
            <a:off x="873920" y="376238"/>
            <a:ext cx="1150144" cy="1533526"/>
          </a:xfrm>
          <a:prstGeom prst="ellipse">
            <a:avLst/>
          </a:prstGeom>
          <a:solidFill>
            <a:srgbClr val="7FC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9" name="Titel 5">
            <a:extLst>
              <a:ext uri="{FF2B5EF4-FFF2-40B4-BE49-F238E27FC236}">
                <a16:creationId xmlns:a16="http://schemas.microsoft.com/office/drawing/2014/main" id="{7D03F221-EAC6-4DF4-AA80-B3D1E21A1188}"/>
              </a:ext>
            </a:extLst>
          </p:cNvPr>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10" name="Bildplatzhalter 31">
            <a:extLst>
              <a:ext uri="{FF2B5EF4-FFF2-40B4-BE49-F238E27FC236}">
                <a16:creationId xmlns:a16="http://schemas.microsoft.com/office/drawing/2014/main" id="{7F4BB5A0-88D6-4F2E-ADF4-891B4340B9FD}"/>
              </a:ext>
            </a:extLst>
          </p:cNvPr>
          <p:cNvSpPr>
            <a:spLocks noGrp="1"/>
          </p:cNvSpPr>
          <p:nvPr>
            <p:ph type="pic" sz="quarter" idx="11"/>
          </p:nvPr>
        </p:nvSpPr>
        <p:spPr>
          <a:xfrm>
            <a:off x="6394379" y="2400006"/>
            <a:ext cx="2784019" cy="4490196"/>
          </a:xfrm>
          <a:custGeom>
            <a:avLst/>
            <a:gdLst>
              <a:gd name="connsiteX0" fmla="*/ 2525188 w 3712025"/>
              <a:gd name="connsiteY0" fmla="*/ 0 h 4490196"/>
              <a:gd name="connsiteX1" fmla="*/ 3712025 w 3712025"/>
              <a:gd name="connsiteY1" fmla="*/ 295841 h 4490196"/>
              <a:gd name="connsiteX2" fmla="*/ 3712025 w 3712025"/>
              <a:gd name="connsiteY2" fmla="*/ 4490196 h 4490196"/>
              <a:gd name="connsiteX3" fmla="*/ 939266 w 3712025"/>
              <a:gd name="connsiteY3" fmla="*/ 4490196 h 4490196"/>
              <a:gd name="connsiteX4" fmla="*/ 0 w 3712025"/>
              <a:gd name="connsiteY4" fmla="*/ 2525188 h 4490196"/>
              <a:gd name="connsiteX5" fmla="*/ 2525188 w 3712025"/>
              <a:gd name="connsiteY5" fmla="*/ 0 h 449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025" h="4490196">
                <a:moveTo>
                  <a:pt x="2525188" y="0"/>
                </a:moveTo>
                <a:cubicBezTo>
                  <a:pt x="2954217" y="0"/>
                  <a:pt x="3358214" y="107077"/>
                  <a:pt x="3712025" y="295841"/>
                </a:cubicBezTo>
                <a:lnTo>
                  <a:pt x="3712025" y="4490196"/>
                </a:lnTo>
                <a:lnTo>
                  <a:pt x="939266" y="4490196"/>
                </a:lnTo>
                <a:cubicBezTo>
                  <a:pt x="366507" y="4027269"/>
                  <a:pt x="0" y="3319048"/>
                  <a:pt x="0" y="2525188"/>
                </a:cubicBezTo>
                <a:cubicBezTo>
                  <a:pt x="0" y="1130544"/>
                  <a:pt x="1130544" y="0"/>
                  <a:pt x="2525188"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FontTx/>
              <a:buNone/>
              <a:defRPr sz="749"/>
            </a:lvl1pPr>
          </a:lstStyle>
          <a:p>
            <a:r>
              <a:rPr lang="de-DE"/>
              <a:t>Bild durch Klicken auf Symbol hinzufügen</a:t>
            </a:r>
            <a:endParaRPr lang="de-DE" dirty="0"/>
          </a:p>
        </p:txBody>
      </p:sp>
      <p:sp>
        <p:nvSpPr>
          <p:cNvPr id="12" name="Textplatzhalter 1">
            <a:extLst>
              <a:ext uri="{FF2B5EF4-FFF2-40B4-BE49-F238E27FC236}">
                <a16:creationId xmlns:a16="http://schemas.microsoft.com/office/drawing/2014/main" id="{4A805349-8BEE-41FE-86CD-627807D05ADF}"/>
              </a:ext>
            </a:extLst>
          </p:cNvPr>
          <p:cNvSpPr>
            <a:spLocks noGrp="1"/>
          </p:cNvSpPr>
          <p:nvPr>
            <p:ph type="body" sz="quarter" idx="10"/>
          </p:nvPr>
        </p:nvSpPr>
        <p:spPr>
          <a:xfrm>
            <a:off x="1340018" y="2316545"/>
            <a:ext cx="6551749" cy="3070224"/>
          </a:xfrm>
          <a:prstGeom prst="rect">
            <a:avLst/>
          </a:prstGeom>
        </p:spPr>
        <p:txBody>
          <a:bodyPr/>
          <a:lstStyle/>
          <a:p>
            <a:pPr lvl="0" eaLnBrk="1" hangingPunct="1">
              <a:buClr>
                <a:srgbClr val="00A0E5"/>
              </a:buClr>
              <a:buSzPct val="110000"/>
            </a:pPr>
            <a:r>
              <a:rPr lang="de-DE" altLang="de-DE">
                <a:cs typeface="Segoe UI" panose="020B0502040204020203" pitchFamily="34" charset="0"/>
              </a:rPr>
              <a:t>Mastertextformat bearbeiten</a:t>
            </a:r>
          </a:p>
        </p:txBody>
      </p:sp>
      <p:grpSp>
        <p:nvGrpSpPr>
          <p:cNvPr id="2" name="Gruppieren 1">
            <a:extLst>
              <a:ext uri="{FF2B5EF4-FFF2-40B4-BE49-F238E27FC236}">
                <a16:creationId xmlns:a16="http://schemas.microsoft.com/office/drawing/2014/main" id="{CBE3AE27-28D9-4EC4-9D2D-35FD2E597F0B}"/>
              </a:ext>
            </a:extLst>
          </p:cNvPr>
          <p:cNvGrpSpPr/>
          <p:nvPr/>
        </p:nvGrpSpPr>
        <p:grpSpPr>
          <a:xfrm>
            <a:off x="5370772" y="-730102"/>
            <a:ext cx="5562156" cy="8544267"/>
            <a:chOff x="7161028" y="-730103"/>
            <a:chExt cx="7416209" cy="8544266"/>
          </a:xfrm>
        </p:grpSpPr>
        <p:sp>
          <p:nvSpPr>
            <p:cNvPr id="17" name="Rechteck 16">
              <a:extLst>
                <a:ext uri="{FF2B5EF4-FFF2-40B4-BE49-F238E27FC236}">
                  <a16:creationId xmlns:a16="http://schemas.microsoft.com/office/drawing/2014/main" id="{EF1E46E2-C861-45CF-8FEE-A1625C3833E3}"/>
                </a:ext>
              </a:extLst>
            </p:cNvPr>
            <p:cNvSpPr/>
            <p:nvPr/>
          </p:nvSpPr>
          <p:spPr>
            <a:xfrm>
              <a:off x="12192000" y="-730103"/>
              <a:ext cx="2232837" cy="836427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8" name="Rechteck 17">
              <a:extLst>
                <a:ext uri="{FF2B5EF4-FFF2-40B4-BE49-F238E27FC236}">
                  <a16:creationId xmlns:a16="http://schemas.microsoft.com/office/drawing/2014/main" id="{BF5239C3-0AED-4640-BFD2-2CBC6892AC81}"/>
                </a:ext>
              </a:extLst>
            </p:cNvPr>
            <p:cNvSpPr/>
            <p:nvPr/>
          </p:nvSpPr>
          <p:spPr>
            <a:xfrm>
              <a:off x="7161028" y="6862549"/>
              <a:ext cx="7416209" cy="951614"/>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grpSp>
    </p:spTree>
    <p:extLst>
      <p:ext uri="{BB962C8B-B14F-4D97-AF65-F5344CB8AC3E}">
        <p14:creationId xmlns:p14="http://schemas.microsoft.com/office/powerpoint/2010/main" val="6793999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6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6385A21B-1D1F-4A98-B3E8-31E21F5B1FB5}"/>
              </a:ext>
            </a:extLst>
          </p:cNvPr>
          <p:cNvSpPr/>
          <p:nvPr/>
        </p:nvSpPr>
        <p:spPr>
          <a:xfrm>
            <a:off x="873920" y="376238"/>
            <a:ext cx="1150144" cy="1533526"/>
          </a:xfrm>
          <a:prstGeom prst="ellipse">
            <a:avLst/>
          </a:prstGeom>
          <a:solidFill>
            <a:srgbClr val="40B6E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9" name="Titel 5">
            <a:extLst>
              <a:ext uri="{FF2B5EF4-FFF2-40B4-BE49-F238E27FC236}">
                <a16:creationId xmlns:a16="http://schemas.microsoft.com/office/drawing/2014/main" id="{7D03F221-EAC6-4DF4-AA80-B3D1E21A1188}"/>
              </a:ext>
            </a:extLst>
          </p:cNvPr>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12" name="Textplatzhalter 1">
            <a:extLst>
              <a:ext uri="{FF2B5EF4-FFF2-40B4-BE49-F238E27FC236}">
                <a16:creationId xmlns:a16="http://schemas.microsoft.com/office/drawing/2014/main" id="{4A805349-8BEE-41FE-86CD-627807D05ADF}"/>
              </a:ext>
            </a:extLst>
          </p:cNvPr>
          <p:cNvSpPr>
            <a:spLocks noGrp="1"/>
          </p:cNvSpPr>
          <p:nvPr>
            <p:ph type="body" sz="quarter" idx="10"/>
          </p:nvPr>
        </p:nvSpPr>
        <p:spPr>
          <a:xfrm>
            <a:off x="1340018" y="2316545"/>
            <a:ext cx="6551749" cy="3070224"/>
          </a:xfrm>
          <a:prstGeom prst="rect">
            <a:avLst/>
          </a:prstGeom>
        </p:spPr>
        <p:txBody>
          <a:bodyPr/>
          <a:lstStyle/>
          <a:p>
            <a:pPr lvl="0" eaLnBrk="1" hangingPunct="1">
              <a:buClr>
                <a:srgbClr val="00A0E5"/>
              </a:buClr>
              <a:buSzPct val="110000"/>
            </a:pPr>
            <a:r>
              <a:rPr lang="de-DE" altLang="de-DE">
                <a:cs typeface="Segoe UI" panose="020B0502040204020203" pitchFamily="34" charset="0"/>
              </a:rPr>
              <a:t>Mastertextformat bearbeiten</a:t>
            </a:r>
          </a:p>
        </p:txBody>
      </p:sp>
      <p:sp>
        <p:nvSpPr>
          <p:cNvPr id="13" name="Bildplatzhalter 31">
            <a:extLst>
              <a:ext uri="{FF2B5EF4-FFF2-40B4-BE49-F238E27FC236}">
                <a16:creationId xmlns:a16="http://schemas.microsoft.com/office/drawing/2014/main" id="{B16C02F3-5FE0-4F63-82F1-27C760B67285}"/>
              </a:ext>
            </a:extLst>
          </p:cNvPr>
          <p:cNvSpPr>
            <a:spLocks noGrp="1"/>
          </p:cNvSpPr>
          <p:nvPr>
            <p:ph type="pic" sz="quarter" idx="11"/>
          </p:nvPr>
        </p:nvSpPr>
        <p:spPr>
          <a:xfrm>
            <a:off x="6394379" y="2400006"/>
            <a:ext cx="2784019" cy="4490196"/>
          </a:xfrm>
          <a:custGeom>
            <a:avLst/>
            <a:gdLst>
              <a:gd name="connsiteX0" fmla="*/ 2525188 w 3712025"/>
              <a:gd name="connsiteY0" fmla="*/ 0 h 4490196"/>
              <a:gd name="connsiteX1" fmla="*/ 3712025 w 3712025"/>
              <a:gd name="connsiteY1" fmla="*/ 295841 h 4490196"/>
              <a:gd name="connsiteX2" fmla="*/ 3712025 w 3712025"/>
              <a:gd name="connsiteY2" fmla="*/ 4490196 h 4490196"/>
              <a:gd name="connsiteX3" fmla="*/ 939266 w 3712025"/>
              <a:gd name="connsiteY3" fmla="*/ 4490196 h 4490196"/>
              <a:gd name="connsiteX4" fmla="*/ 0 w 3712025"/>
              <a:gd name="connsiteY4" fmla="*/ 2525188 h 4490196"/>
              <a:gd name="connsiteX5" fmla="*/ 2525188 w 3712025"/>
              <a:gd name="connsiteY5" fmla="*/ 0 h 449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025" h="4490196">
                <a:moveTo>
                  <a:pt x="2525188" y="0"/>
                </a:moveTo>
                <a:cubicBezTo>
                  <a:pt x="2954217" y="0"/>
                  <a:pt x="3358214" y="107077"/>
                  <a:pt x="3712025" y="295841"/>
                </a:cubicBezTo>
                <a:lnTo>
                  <a:pt x="3712025" y="4490196"/>
                </a:lnTo>
                <a:lnTo>
                  <a:pt x="939266" y="4490196"/>
                </a:lnTo>
                <a:cubicBezTo>
                  <a:pt x="366507" y="4027269"/>
                  <a:pt x="0" y="3319048"/>
                  <a:pt x="0" y="2525188"/>
                </a:cubicBezTo>
                <a:cubicBezTo>
                  <a:pt x="0" y="1130544"/>
                  <a:pt x="1130544" y="0"/>
                  <a:pt x="2525188"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FontTx/>
              <a:buNone/>
              <a:defRPr sz="749"/>
            </a:lvl1pPr>
          </a:lstStyle>
          <a:p>
            <a:r>
              <a:rPr lang="de-DE"/>
              <a:t>Bild durch Klicken auf Symbol hinzufügen</a:t>
            </a:r>
            <a:endParaRPr lang="de-DE" dirty="0"/>
          </a:p>
        </p:txBody>
      </p:sp>
      <p:sp>
        <p:nvSpPr>
          <p:cNvPr id="14" name="Rechteck 13">
            <a:extLst>
              <a:ext uri="{FF2B5EF4-FFF2-40B4-BE49-F238E27FC236}">
                <a16:creationId xmlns:a16="http://schemas.microsoft.com/office/drawing/2014/main" id="{6F98E0AE-7CF6-46A6-B9E6-AF7EA69E4E6D}"/>
              </a:ext>
            </a:extLst>
          </p:cNvPr>
          <p:cNvSpPr/>
          <p:nvPr/>
        </p:nvSpPr>
        <p:spPr>
          <a:xfrm>
            <a:off x="9144001" y="-730102"/>
            <a:ext cx="1674628" cy="836427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5" name="Rechteck 14">
            <a:extLst>
              <a:ext uri="{FF2B5EF4-FFF2-40B4-BE49-F238E27FC236}">
                <a16:creationId xmlns:a16="http://schemas.microsoft.com/office/drawing/2014/main" id="{130FF853-A81A-45EE-9FFC-D4072B36A951}"/>
              </a:ext>
            </a:extLst>
          </p:cNvPr>
          <p:cNvSpPr/>
          <p:nvPr/>
        </p:nvSpPr>
        <p:spPr>
          <a:xfrm>
            <a:off x="5370772" y="6862548"/>
            <a:ext cx="5562156" cy="951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9886830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7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6385A21B-1D1F-4A98-B3E8-31E21F5B1FB5}"/>
              </a:ext>
            </a:extLst>
          </p:cNvPr>
          <p:cNvSpPr/>
          <p:nvPr/>
        </p:nvSpPr>
        <p:spPr>
          <a:xfrm>
            <a:off x="873920" y="376238"/>
            <a:ext cx="1150144" cy="1533526"/>
          </a:xfrm>
          <a:prstGeom prst="ellipse">
            <a:avLst/>
          </a:prstGeom>
          <a:solidFill>
            <a:srgbClr val="0078A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9" name="Titel 5">
            <a:extLst>
              <a:ext uri="{FF2B5EF4-FFF2-40B4-BE49-F238E27FC236}">
                <a16:creationId xmlns:a16="http://schemas.microsoft.com/office/drawing/2014/main" id="{7D03F221-EAC6-4DF4-AA80-B3D1E21A1188}"/>
              </a:ext>
            </a:extLst>
          </p:cNvPr>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12" name="Textplatzhalter 1">
            <a:extLst>
              <a:ext uri="{FF2B5EF4-FFF2-40B4-BE49-F238E27FC236}">
                <a16:creationId xmlns:a16="http://schemas.microsoft.com/office/drawing/2014/main" id="{4A805349-8BEE-41FE-86CD-627807D05ADF}"/>
              </a:ext>
            </a:extLst>
          </p:cNvPr>
          <p:cNvSpPr>
            <a:spLocks noGrp="1"/>
          </p:cNvSpPr>
          <p:nvPr>
            <p:ph type="body" sz="quarter" idx="10"/>
          </p:nvPr>
        </p:nvSpPr>
        <p:spPr>
          <a:xfrm>
            <a:off x="1340018" y="2316545"/>
            <a:ext cx="6551749" cy="3070224"/>
          </a:xfrm>
          <a:prstGeom prst="rect">
            <a:avLst/>
          </a:prstGeom>
        </p:spPr>
        <p:txBody>
          <a:bodyPr/>
          <a:lstStyle/>
          <a:p>
            <a:pPr lvl="0" eaLnBrk="1" hangingPunct="1">
              <a:buClr>
                <a:srgbClr val="00A0E5"/>
              </a:buClr>
              <a:buSzPct val="110000"/>
            </a:pPr>
            <a:r>
              <a:rPr lang="de-DE" altLang="de-DE">
                <a:cs typeface="Segoe UI" panose="020B0502040204020203" pitchFamily="34" charset="0"/>
              </a:rPr>
              <a:t>Mastertextformat bearbeiten</a:t>
            </a:r>
          </a:p>
        </p:txBody>
      </p:sp>
      <p:sp>
        <p:nvSpPr>
          <p:cNvPr id="7" name="Bildplatzhalter 31">
            <a:extLst>
              <a:ext uri="{FF2B5EF4-FFF2-40B4-BE49-F238E27FC236}">
                <a16:creationId xmlns:a16="http://schemas.microsoft.com/office/drawing/2014/main" id="{AF6FB846-5D37-457B-B758-A74757379843}"/>
              </a:ext>
            </a:extLst>
          </p:cNvPr>
          <p:cNvSpPr>
            <a:spLocks noGrp="1"/>
          </p:cNvSpPr>
          <p:nvPr>
            <p:ph type="pic" sz="quarter" idx="11"/>
          </p:nvPr>
        </p:nvSpPr>
        <p:spPr>
          <a:xfrm>
            <a:off x="6394379" y="2400006"/>
            <a:ext cx="2784019" cy="4490196"/>
          </a:xfrm>
          <a:custGeom>
            <a:avLst/>
            <a:gdLst>
              <a:gd name="connsiteX0" fmla="*/ 2525188 w 3712025"/>
              <a:gd name="connsiteY0" fmla="*/ 0 h 4490196"/>
              <a:gd name="connsiteX1" fmla="*/ 3712025 w 3712025"/>
              <a:gd name="connsiteY1" fmla="*/ 295841 h 4490196"/>
              <a:gd name="connsiteX2" fmla="*/ 3712025 w 3712025"/>
              <a:gd name="connsiteY2" fmla="*/ 4490196 h 4490196"/>
              <a:gd name="connsiteX3" fmla="*/ 939266 w 3712025"/>
              <a:gd name="connsiteY3" fmla="*/ 4490196 h 4490196"/>
              <a:gd name="connsiteX4" fmla="*/ 0 w 3712025"/>
              <a:gd name="connsiteY4" fmla="*/ 2525188 h 4490196"/>
              <a:gd name="connsiteX5" fmla="*/ 2525188 w 3712025"/>
              <a:gd name="connsiteY5" fmla="*/ 0 h 4490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12025" h="4490196">
                <a:moveTo>
                  <a:pt x="2525188" y="0"/>
                </a:moveTo>
                <a:cubicBezTo>
                  <a:pt x="2954217" y="0"/>
                  <a:pt x="3358214" y="107077"/>
                  <a:pt x="3712025" y="295841"/>
                </a:cubicBezTo>
                <a:lnTo>
                  <a:pt x="3712025" y="4490196"/>
                </a:lnTo>
                <a:lnTo>
                  <a:pt x="939266" y="4490196"/>
                </a:lnTo>
                <a:cubicBezTo>
                  <a:pt x="366507" y="4027269"/>
                  <a:pt x="0" y="3319048"/>
                  <a:pt x="0" y="2525188"/>
                </a:cubicBezTo>
                <a:cubicBezTo>
                  <a:pt x="0" y="1130544"/>
                  <a:pt x="1130544" y="0"/>
                  <a:pt x="2525188"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FontTx/>
              <a:buNone/>
              <a:defRPr sz="749"/>
            </a:lvl1pPr>
          </a:lstStyle>
          <a:p>
            <a:r>
              <a:rPr lang="de-DE"/>
              <a:t>Bild durch Klicken auf Symbol hinzufügen</a:t>
            </a:r>
            <a:endParaRPr lang="de-DE" dirty="0"/>
          </a:p>
        </p:txBody>
      </p:sp>
      <p:sp>
        <p:nvSpPr>
          <p:cNvPr id="13" name="Rechteck 12">
            <a:extLst>
              <a:ext uri="{FF2B5EF4-FFF2-40B4-BE49-F238E27FC236}">
                <a16:creationId xmlns:a16="http://schemas.microsoft.com/office/drawing/2014/main" id="{6F9BC4DA-CF6C-47DE-9B9F-B11A4451D56D}"/>
              </a:ext>
            </a:extLst>
          </p:cNvPr>
          <p:cNvSpPr/>
          <p:nvPr/>
        </p:nvSpPr>
        <p:spPr>
          <a:xfrm>
            <a:off x="9144001" y="-730102"/>
            <a:ext cx="1674628" cy="836427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C38F91C0-44CC-4F44-AF5F-FBCD654B61F8}"/>
              </a:ext>
            </a:extLst>
          </p:cNvPr>
          <p:cNvSpPr/>
          <p:nvPr/>
        </p:nvSpPr>
        <p:spPr>
          <a:xfrm>
            <a:off x="5370772" y="6862548"/>
            <a:ext cx="5562156" cy="951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29340662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8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6385A21B-1D1F-4A98-B3E8-31E21F5B1FB5}"/>
              </a:ext>
            </a:extLst>
          </p:cNvPr>
          <p:cNvSpPr/>
          <p:nvPr/>
        </p:nvSpPr>
        <p:spPr>
          <a:xfrm>
            <a:off x="873920" y="376238"/>
            <a:ext cx="1150144" cy="1533526"/>
          </a:xfrm>
          <a:prstGeom prst="ellipse">
            <a:avLst/>
          </a:prstGeom>
          <a:solidFill>
            <a:srgbClr val="7FCEF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9" name="Titel 5">
            <a:extLst>
              <a:ext uri="{FF2B5EF4-FFF2-40B4-BE49-F238E27FC236}">
                <a16:creationId xmlns:a16="http://schemas.microsoft.com/office/drawing/2014/main" id="{7D03F221-EAC6-4DF4-AA80-B3D1E21A1188}"/>
              </a:ext>
            </a:extLst>
          </p:cNvPr>
          <p:cNvSpPr>
            <a:spLocks noGrp="1"/>
          </p:cNvSpPr>
          <p:nvPr>
            <p:ph type="title"/>
          </p:nvPr>
        </p:nvSpPr>
        <p:spPr>
          <a:xfrm>
            <a:off x="1332310" y="518139"/>
            <a:ext cx="7455499" cy="1325562"/>
          </a:xfrm>
        </p:spPr>
        <p:txBody>
          <a:bodyPr/>
          <a:lstStyle>
            <a:lvl1pPr>
              <a:defRPr sz="3601" b="1"/>
            </a:lvl1pPr>
          </a:lstStyle>
          <a:p>
            <a:r>
              <a:rPr lang="de-DE"/>
              <a:t>Mastertitelformat bearbeiten</a:t>
            </a:r>
            <a:endParaRPr lang="de-DE" dirty="0"/>
          </a:p>
        </p:txBody>
      </p:sp>
      <p:sp>
        <p:nvSpPr>
          <p:cNvPr id="12" name="Textplatzhalter 1">
            <a:extLst>
              <a:ext uri="{FF2B5EF4-FFF2-40B4-BE49-F238E27FC236}">
                <a16:creationId xmlns:a16="http://schemas.microsoft.com/office/drawing/2014/main" id="{4A805349-8BEE-41FE-86CD-627807D05ADF}"/>
              </a:ext>
            </a:extLst>
          </p:cNvPr>
          <p:cNvSpPr>
            <a:spLocks noGrp="1"/>
          </p:cNvSpPr>
          <p:nvPr>
            <p:ph type="body" sz="quarter" idx="10"/>
          </p:nvPr>
        </p:nvSpPr>
        <p:spPr>
          <a:xfrm>
            <a:off x="1340018" y="2316545"/>
            <a:ext cx="6551749" cy="3070224"/>
          </a:xfrm>
          <a:prstGeom prst="rect">
            <a:avLst/>
          </a:prstGeom>
        </p:spPr>
        <p:txBody>
          <a:bodyPr/>
          <a:lstStyle/>
          <a:p>
            <a:pPr lvl="0" eaLnBrk="1" hangingPunct="1">
              <a:buClr>
                <a:srgbClr val="00A0E5"/>
              </a:buClr>
              <a:buSzPct val="110000"/>
            </a:pPr>
            <a:r>
              <a:rPr lang="de-DE" altLang="de-DE">
                <a:cs typeface="Segoe UI" panose="020B0502040204020203" pitchFamily="34" charset="0"/>
              </a:rPr>
              <a:t>Mastertextformat bearbeiten</a:t>
            </a:r>
          </a:p>
        </p:txBody>
      </p:sp>
      <p:sp>
        <p:nvSpPr>
          <p:cNvPr id="19" name="Bildplatzhalter 18">
            <a:extLst>
              <a:ext uri="{FF2B5EF4-FFF2-40B4-BE49-F238E27FC236}">
                <a16:creationId xmlns:a16="http://schemas.microsoft.com/office/drawing/2014/main" id="{F2EE6911-140C-4C0B-911E-F70CD4AA7AD9}"/>
              </a:ext>
            </a:extLst>
          </p:cNvPr>
          <p:cNvSpPr>
            <a:spLocks noGrp="1"/>
          </p:cNvSpPr>
          <p:nvPr>
            <p:ph type="pic" sz="quarter" idx="12"/>
          </p:nvPr>
        </p:nvSpPr>
        <p:spPr>
          <a:xfrm>
            <a:off x="6748363" y="-47844"/>
            <a:ext cx="2435510" cy="2341004"/>
          </a:xfrm>
          <a:custGeom>
            <a:avLst/>
            <a:gdLst>
              <a:gd name="connsiteX0" fmla="*/ 1943 w 3247347"/>
              <a:gd name="connsiteY0" fmla="*/ 0 h 2341004"/>
              <a:gd name="connsiteX1" fmla="*/ 3247347 w 3247347"/>
              <a:gd name="connsiteY1" fmla="*/ 0 h 2341004"/>
              <a:gd name="connsiteX2" fmla="*/ 3247347 w 3247347"/>
              <a:gd name="connsiteY2" fmla="*/ 2109387 h 2341004"/>
              <a:gd name="connsiteX3" fmla="*/ 2251771 w 3247347"/>
              <a:gd name="connsiteY3" fmla="*/ 2341004 h 2341004"/>
              <a:gd name="connsiteX4" fmla="*/ 0 w 3247347"/>
              <a:gd name="connsiteY4" fmla="*/ 89233 h 2341004"/>
              <a:gd name="connsiteX5" fmla="*/ 1943 w 3247347"/>
              <a:gd name="connsiteY5" fmla="*/ 0 h 23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7347" h="2341004">
                <a:moveTo>
                  <a:pt x="1943" y="0"/>
                </a:moveTo>
                <a:lnTo>
                  <a:pt x="3247347" y="0"/>
                </a:lnTo>
                <a:lnTo>
                  <a:pt x="3247347" y="2109387"/>
                </a:lnTo>
                <a:cubicBezTo>
                  <a:pt x="2947176" y="2257600"/>
                  <a:pt x="2609257" y="2341004"/>
                  <a:pt x="2251771" y="2341004"/>
                </a:cubicBezTo>
                <a:cubicBezTo>
                  <a:pt x="1008204" y="2341004"/>
                  <a:pt x="0" y="1332800"/>
                  <a:pt x="0" y="89233"/>
                </a:cubicBezTo>
                <a:cubicBezTo>
                  <a:pt x="0" y="59257"/>
                  <a:pt x="833" y="29560"/>
                  <a:pt x="1943"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None/>
              <a:defRPr sz="749"/>
            </a:lvl1pPr>
          </a:lstStyle>
          <a:p>
            <a:r>
              <a:rPr lang="de-DE"/>
              <a:t>Bild durch Klicken auf Symbol hinzufügen</a:t>
            </a:r>
            <a:endParaRPr lang="de-DE" dirty="0"/>
          </a:p>
        </p:txBody>
      </p:sp>
      <p:sp>
        <p:nvSpPr>
          <p:cNvPr id="25" name="Rechteck 24">
            <a:extLst>
              <a:ext uri="{FF2B5EF4-FFF2-40B4-BE49-F238E27FC236}">
                <a16:creationId xmlns:a16="http://schemas.microsoft.com/office/drawing/2014/main" id="{BF70A819-EC5F-4D9B-A742-66942E5152BA}"/>
              </a:ext>
            </a:extLst>
          </p:cNvPr>
          <p:cNvSpPr/>
          <p:nvPr/>
        </p:nvSpPr>
        <p:spPr>
          <a:xfrm>
            <a:off x="9144001" y="-730102"/>
            <a:ext cx="1674628" cy="836427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26" name="Rechteck 25">
            <a:extLst>
              <a:ext uri="{FF2B5EF4-FFF2-40B4-BE49-F238E27FC236}">
                <a16:creationId xmlns:a16="http://schemas.microsoft.com/office/drawing/2014/main" id="{AA2C9D9B-6CFC-4E4E-9732-3BA14FDC08FE}"/>
              </a:ext>
            </a:extLst>
          </p:cNvPr>
          <p:cNvSpPr/>
          <p:nvPr/>
        </p:nvSpPr>
        <p:spPr>
          <a:xfrm>
            <a:off x="5370772" y="-951613"/>
            <a:ext cx="5562156" cy="951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41551887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9_05">
    <p:spTree>
      <p:nvGrpSpPr>
        <p:cNvPr id="1" name=""/>
        <p:cNvGrpSpPr/>
        <p:nvPr/>
      </p:nvGrpSpPr>
      <p:grpSpPr>
        <a:xfrm>
          <a:off x="0" y="0"/>
          <a:ext cx="0" cy="0"/>
          <a:chOff x="0" y="0"/>
          <a:chExt cx="0" cy="0"/>
        </a:xfrm>
      </p:grpSpPr>
      <p:sp>
        <p:nvSpPr>
          <p:cNvPr id="8" name="Oval 4">
            <a:extLst>
              <a:ext uri="{FF2B5EF4-FFF2-40B4-BE49-F238E27FC236}">
                <a16:creationId xmlns:a16="http://schemas.microsoft.com/office/drawing/2014/main" id="{6385A21B-1D1F-4A98-B3E8-31E21F5B1FB5}"/>
              </a:ext>
            </a:extLst>
          </p:cNvPr>
          <p:cNvSpPr/>
          <p:nvPr/>
        </p:nvSpPr>
        <p:spPr>
          <a:xfrm>
            <a:off x="873920" y="376238"/>
            <a:ext cx="1150144" cy="1533526"/>
          </a:xfrm>
          <a:prstGeom prst="ellipse">
            <a:avLst/>
          </a:prstGeom>
          <a:solidFill>
            <a:srgbClr val="0078AA">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9" name="Titel 5">
            <a:extLst>
              <a:ext uri="{FF2B5EF4-FFF2-40B4-BE49-F238E27FC236}">
                <a16:creationId xmlns:a16="http://schemas.microsoft.com/office/drawing/2014/main" id="{7D03F221-EAC6-4DF4-AA80-B3D1E21A1188}"/>
              </a:ext>
            </a:extLst>
          </p:cNvPr>
          <p:cNvSpPr>
            <a:spLocks noGrp="1"/>
          </p:cNvSpPr>
          <p:nvPr>
            <p:ph type="title"/>
          </p:nvPr>
        </p:nvSpPr>
        <p:spPr>
          <a:xfrm>
            <a:off x="1332310" y="518139"/>
            <a:ext cx="7455499" cy="1325562"/>
          </a:xfrm>
        </p:spPr>
        <p:txBody>
          <a:bodyPr/>
          <a:lstStyle>
            <a:lvl1pPr>
              <a:defRPr sz="3601" b="1"/>
            </a:lvl1pPr>
          </a:lstStyle>
          <a:p>
            <a:r>
              <a:rPr lang="de-DE"/>
              <a:t>Mastertitelformat bearbeiten</a:t>
            </a:r>
            <a:endParaRPr lang="de-DE" dirty="0"/>
          </a:p>
        </p:txBody>
      </p:sp>
      <p:sp>
        <p:nvSpPr>
          <p:cNvPr id="12" name="Textplatzhalter 1">
            <a:extLst>
              <a:ext uri="{FF2B5EF4-FFF2-40B4-BE49-F238E27FC236}">
                <a16:creationId xmlns:a16="http://schemas.microsoft.com/office/drawing/2014/main" id="{4A805349-8BEE-41FE-86CD-627807D05ADF}"/>
              </a:ext>
            </a:extLst>
          </p:cNvPr>
          <p:cNvSpPr>
            <a:spLocks noGrp="1"/>
          </p:cNvSpPr>
          <p:nvPr>
            <p:ph type="body" sz="quarter" idx="10"/>
          </p:nvPr>
        </p:nvSpPr>
        <p:spPr>
          <a:xfrm>
            <a:off x="1340018" y="2316545"/>
            <a:ext cx="6551749" cy="3070224"/>
          </a:xfrm>
          <a:prstGeom prst="rect">
            <a:avLst/>
          </a:prstGeom>
        </p:spPr>
        <p:txBody>
          <a:bodyPr/>
          <a:lstStyle/>
          <a:p>
            <a:pPr lvl="0" eaLnBrk="1" hangingPunct="1">
              <a:buClr>
                <a:srgbClr val="00A0E5"/>
              </a:buClr>
              <a:buSzPct val="110000"/>
            </a:pPr>
            <a:r>
              <a:rPr lang="de-DE" altLang="de-DE">
                <a:cs typeface="Segoe UI" panose="020B0502040204020203" pitchFamily="34" charset="0"/>
              </a:rPr>
              <a:t>Mastertextformat bearbeiten</a:t>
            </a:r>
          </a:p>
        </p:txBody>
      </p:sp>
      <p:sp>
        <p:nvSpPr>
          <p:cNvPr id="19" name="Bildplatzhalter 18">
            <a:extLst>
              <a:ext uri="{FF2B5EF4-FFF2-40B4-BE49-F238E27FC236}">
                <a16:creationId xmlns:a16="http://schemas.microsoft.com/office/drawing/2014/main" id="{F2EE6911-140C-4C0B-911E-F70CD4AA7AD9}"/>
              </a:ext>
            </a:extLst>
          </p:cNvPr>
          <p:cNvSpPr>
            <a:spLocks noGrp="1"/>
          </p:cNvSpPr>
          <p:nvPr>
            <p:ph type="pic" sz="quarter" idx="12"/>
          </p:nvPr>
        </p:nvSpPr>
        <p:spPr>
          <a:xfrm>
            <a:off x="6748363" y="-47844"/>
            <a:ext cx="2435510" cy="2341004"/>
          </a:xfrm>
          <a:custGeom>
            <a:avLst/>
            <a:gdLst>
              <a:gd name="connsiteX0" fmla="*/ 1943 w 3247347"/>
              <a:gd name="connsiteY0" fmla="*/ 0 h 2341004"/>
              <a:gd name="connsiteX1" fmla="*/ 3247347 w 3247347"/>
              <a:gd name="connsiteY1" fmla="*/ 0 h 2341004"/>
              <a:gd name="connsiteX2" fmla="*/ 3247347 w 3247347"/>
              <a:gd name="connsiteY2" fmla="*/ 2109387 h 2341004"/>
              <a:gd name="connsiteX3" fmla="*/ 2251771 w 3247347"/>
              <a:gd name="connsiteY3" fmla="*/ 2341004 h 2341004"/>
              <a:gd name="connsiteX4" fmla="*/ 0 w 3247347"/>
              <a:gd name="connsiteY4" fmla="*/ 89233 h 2341004"/>
              <a:gd name="connsiteX5" fmla="*/ 1943 w 3247347"/>
              <a:gd name="connsiteY5" fmla="*/ 0 h 2341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7347" h="2341004">
                <a:moveTo>
                  <a:pt x="1943" y="0"/>
                </a:moveTo>
                <a:lnTo>
                  <a:pt x="3247347" y="0"/>
                </a:lnTo>
                <a:lnTo>
                  <a:pt x="3247347" y="2109387"/>
                </a:lnTo>
                <a:cubicBezTo>
                  <a:pt x="2947176" y="2257600"/>
                  <a:pt x="2609257" y="2341004"/>
                  <a:pt x="2251771" y="2341004"/>
                </a:cubicBezTo>
                <a:cubicBezTo>
                  <a:pt x="1008204" y="2341004"/>
                  <a:pt x="0" y="1332800"/>
                  <a:pt x="0" y="89233"/>
                </a:cubicBezTo>
                <a:cubicBezTo>
                  <a:pt x="0" y="59257"/>
                  <a:pt x="833" y="29560"/>
                  <a:pt x="1943"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None/>
              <a:defRPr sz="749"/>
            </a:lvl1pPr>
          </a:lstStyle>
          <a:p>
            <a:r>
              <a:rPr lang="de-DE"/>
              <a:t>Bild durch Klicken auf Symbol hinzufügen</a:t>
            </a:r>
            <a:endParaRPr lang="de-DE" dirty="0"/>
          </a:p>
        </p:txBody>
      </p:sp>
      <p:sp>
        <p:nvSpPr>
          <p:cNvPr id="13" name="Rechteck 12">
            <a:extLst>
              <a:ext uri="{FF2B5EF4-FFF2-40B4-BE49-F238E27FC236}">
                <a16:creationId xmlns:a16="http://schemas.microsoft.com/office/drawing/2014/main" id="{711C96F1-1E61-4247-B752-2981E44B7642}"/>
              </a:ext>
            </a:extLst>
          </p:cNvPr>
          <p:cNvSpPr/>
          <p:nvPr/>
        </p:nvSpPr>
        <p:spPr>
          <a:xfrm>
            <a:off x="9144001" y="-730102"/>
            <a:ext cx="1674628" cy="8364279"/>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
        <p:nvSpPr>
          <p:cNvPr id="14" name="Rechteck 13">
            <a:extLst>
              <a:ext uri="{FF2B5EF4-FFF2-40B4-BE49-F238E27FC236}">
                <a16:creationId xmlns:a16="http://schemas.microsoft.com/office/drawing/2014/main" id="{920C227A-6645-4955-BD8B-C6C06F786282}"/>
              </a:ext>
            </a:extLst>
          </p:cNvPr>
          <p:cNvSpPr/>
          <p:nvPr/>
        </p:nvSpPr>
        <p:spPr>
          <a:xfrm>
            <a:off x="5370772" y="-951613"/>
            <a:ext cx="5562156" cy="95161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p>
        </p:txBody>
      </p:sp>
    </p:spTree>
    <p:extLst>
      <p:ext uri="{BB962C8B-B14F-4D97-AF65-F5344CB8AC3E}">
        <p14:creationId xmlns:p14="http://schemas.microsoft.com/office/powerpoint/2010/main" val="29885074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25_Title Slide">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A976DEDC-7A73-4FA1-9690-AC09E574DA73}"/>
              </a:ext>
            </a:extLst>
          </p:cNvPr>
          <p:cNvSpPr/>
          <p:nvPr/>
        </p:nvSpPr>
        <p:spPr>
          <a:xfrm>
            <a:off x="873920" y="376238"/>
            <a:ext cx="1150144" cy="1533526"/>
          </a:xfrm>
          <a:prstGeom prst="ellipse">
            <a:avLst/>
          </a:prstGeom>
          <a:solidFill>
            <a:srgbClr val="009E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4" name="Titel 5"/>
          <p:cNvSpPr>
            <a:spLocks noGrp="1"/>
          </p:cNvSpPr>
          <p:nvPr>
            <p:ph type="title"/>
          </p:nvPr>
        </p:nvSpPr>
        <p:spPr>
          <a:xfrm>
            <a:off x="1332309" y="518139"/>
            <a:ext cx="7886701" cy="1325562"/>
          </a:xfrm>
        </p:spPr>
        <p:txBody>
          <a:bodyPr/>
          <a:lstStyle>
            <a:lvl1pPr>
              <a:defRPr sz="3601" b="1"/>
            </a:lvl1pPr>
          </a:lstStyle>
          <a:p>
            <a:r>
              <a:rPr lang="de-DE"/>
              <a:t>Mastertitelformat bearbeiten</a:t>
            </a:r>
            <a:endParaRPr lang="de-DE" dirty="0"/>
          </a:p>
        </p:txBody>
      </p:sp>
      <p:sp>
        <p:nvSpPr>
          <p:cNvPr id="6" name="Textplatzhalter 10"/>
          <p:cNvSpPr>
            <a:spLocks noGrp="1"/>
          </p:cNvSpPr>
          <p:nvPr>
            <p:ph type="body" sz="quarter" idx="10"/>
          </p:nvPr>
        </p:nvSpPr>
        <p:spPr>
          <a:xfrm>
            <a:off x="1880274" y="2434350"/>
            <a:ext cx="5395566" cy="3620888"/>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9" name="Bildplatzhalter 8">
            <a:extLst>
              <a:ext uri="{FF2B5EF4-FFF2-40B4-BE49-F238E27FC236}">
                <a16:creationId xmlns:a16="http://schemas.microsoft.com/office/drawing/2014/main" id="{74F70F10-28E9-490F-9354-AF71778ED15C}"/>
              </a:ext>
            </a:extLst>
          </p:cNvPr>
          <p:cNvSpPr>
            <a:spLocks noGrp="1"/>
          </p:cNvSpPr>
          <p:nvPr>
            <p:ph type="pic" sz="quarter" idx="11"/>
          </p:nvPr>
        </p:nvSpPr>
        <p:spPr>
          <a:xfrm>
            <a:off x="5256072" y="2823073"/>
            <a:ext cx="4184589" cy="5579452"/>
          </a:xfrm>
          <a:custGeom>
            <a:avLst/>
            <a:gdLst>
              <a:gd name="connsiteX0" fmla="*/ 2789726 w 5579452"/>
              <a:gd name="connsiteY0" fmla="*/ 0 h 5579452"/>
              <a:gd name="connsiteX1" fmla="*/ 5579452 w 5579452"/>
              <a:gd name="connsiteY1" fmla="*/ 2789726 h 5579452"/>
              <a:gd name="connsiteX2" fmla="*/ 2789726 w 5579452"/>
              <a:gd name="connsiteY2" fmla="*/ 5579452 h 5579452"/>
              <a:gd name="connsiteX3" fmla="*/ 0 w 5579452"/>
              <a:gd name="connsiteY3" fmla="*/ 2789726 h 5579452"/>
              <a:gd name="connsiteX4" fmla="*/ 2789726 w 5579452"/>
              <a:gd name="connsiteY4" fmla="*/ 0 h 5579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79452" h="5579452">
                <a:moveTo>
                  <a:pt x="2789726" y="0"/>
                </a:moveTo>
                <a:cubicBezTo>
                  <a:pt x="4330449" y="0"/>
                  <a:pt x="5579452" y="1249003"/>
                  <a:pt x="5579452" y="2789726"/>
                </a:cubicBezTo>
                <a:cubicBezTo>
                  <a:pt x="5579452" y="4330449"/>
                  <a:pt x="4330449" y="5579452"/>
                  <a:pt x="2789726" y="5579452"/>
                </a:cubicBezTo>
                <a:cubicBezTo>
                  <a:pt x="1249003" y="5579452"/>
                  <a:pt x="0" y="4330449"/>
                  <a:pt x="0" y="2789726"/>
                </a:cubicBezTo>
                <a:cubicBezTo>
                  <a:pt x="0" y="1249003"/>
                  <a:pt x="1249003" y="0"/>
                  <a:pt x="2789726" y="0"/>
                </a:cubicBezTo>
                <a:close/>
              </a:path>
            </a:pathLst>
          </a:custGeom>
          <a:pattFill prst="pct20">
            <a:fgClr>
              <a:schemeClr val="accent1"/>
            </a:fgClr>
            <a:bgClr>
              <a:schemeClr val="bg1"/>
            </a:bgClr>
          </a:pattFill>
          <a:ln w="50800">
            <a:solidFill>
              <a:srgbClr val="7FCEF1"/>
            </a:solidFill>
          </a:ln>
        </p:spPr>
        <p:txBody>
          <a:bodyPr wrap="square" anchor="ctr">
            <a:noAutofit/>
          </a:bodyPr>
          <a:lstStyle>
            <a:lvl1pPr marL="0" indent="0" algn="ctr">
              <a:buNone/>
              <a:defRPr sz="749"/>
            </a:lvl1pPr>
          </a:lstStyle>
          <a:p>
            <a:r>
              <a:rPr lang="de-DE"/>
              <a:t>Bild durch Klicken auf Symbol hinzufügen</a:t>
            </a:r>
            <a:endParaRPr lang="de-DE" dirty="0"/>
          </a:p>
        </p:txBody>
      </p:sp>
    </p:spTree>
    <p:extLst>
      <p:ext uri="{BB962C8B-B14F-4D97-AF65-F5344CB8AC3E}">
        <p14:creationId xmlns:p14="http://schemas.microsoft.com/office/powerpoint/2010/main" val="39731242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05">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F1269CD-F62B-42E5-8919-0B960E3CD41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0" y="1896399"/>
            <a:ext cx="9918056" cy="6567076"/>
          </a:xfrm>
          <a:prstGeom prst="rect">
            <a:avLst/>
          </a:prstGeom>
        </p:spPr>
      </p:pic>
    </p:spTree>
    <p:extLst>
      <p:ext uri="{BB962C8B-B14F-4D97-AF65-F5344CB8AC3E}">
        <p14:creationId xmlns:p14="http://schemas.microsoft.com/office/powerpoint/2010/main" val="38531130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62299535-EAF1-4D11-A2EE-EAED058BF6C1}" type="datetime1">
              <a:rPr lang="en-US" smtClean="0"/>
              <a:t>12/12/2025</a:t>
            </a:fld>
            <a:endParaRPr lang="en-US"/>
          </a:p>
        </p:txBody>
      </p:sp>
      <p:sp>
        <p:nvSpPr>
          <p:cNvPr id="5" name="Footer Placeholder 4"/>
          <p:cNvSpPr>
            <a:spLocks noGrp="1"/>
          </p:cNvSpPr>
          <p:nvPr>
            <p:ph type="ftr" sz="quarter" idx="11"/>
          </p:nvPr>
        </p:nvSpPr>
        <p:spPr/>
        <p:txBody>
          <a:bodyPr/>
          <a:lstStyle/>
          <a:p>
            <a:r>
              <a:rPr lang="en-US"/>
              <a:t>Dozent: Mahmoud Tohma</a:t>
            </a:r>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7768990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78BAC746-C8AB-49EA-AA1C-2110FF55453D}"/>
              </a:ext>
            </a:extLst>
          </p:cNvPr>
          <p:cNvSpPr>
            <a:spLocks noGrp="1" noChangeArrowheads="1"/>
          </p:cNvSpPr>
          <p:nvPr>
            <p:ph type="title"/>
          </p:nvPr>
        </p:nvSpPr>
        <p:spPr bwMode="auto">
          <a:xfrm>
            <a:off x="628650" y="365127"/>
            <a:ext cx="7886701"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de-DE"/>
              <a:t>bfw und bfw Konzern PPT Vorlage</a:t>
            </a:r>
            <a:endParaRPr lang="en-ID" altLang="de-DE"/>
          </a:p>
        </p:txBody>
      </p:sp>
      <p:sp>
        <p:nvSpPr>
          <p:cNvPr id="4" name="Date Placeholder 3">
            <a:extLst>
              <a:ext uri="{FF2B5EF4-FFF2-40B4-BE49-F238E27FC236}">
                <a16:creationId xmlns:a16="http://schemas.microsoft.com/office/drawing/2014/main" id="{7F27AE7B-8BF4-4D9E-AEEE-0DD43FFDEDC0}"/>
              </a:ext>
            </a:extLst>
          </p:cNvPr>
          <p:cNvSpPr>
            <a:spLocks noGrp="1"/>
          </p:cNvSpPr>
          <p:nvPr>
            <p:ph type="dt" sz="half" idx="2"/>
          </p:nvPr>
        </p:nvSpPr>
        <p:spPr>
          <a:xfrm>
            <a:off x="628650" y="6356352"/>
            <a:ext cx="2057400" cy="365126"/>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solidFill>
                <a:latin typeface="Segoe UI" panose="020B0502040204020203" pitchFamily="34" charset="0"/>
              </a:defRPr>
            </a:lvl1pPr>
          </a:lstStyle>
          <a:p>
            <a:fld id="{0967E4D9-614B-4A96-A794-A9EAB91278D6}" type="datetime1">
              <a:rPr lang="en-US" smtClean="0"/>
              <a:t>12/12/2025</a:t>
            </a:fld>
            <a:endParaRPr lang="en-US"/>
          </a:p>
        </p:txBody>
      </p:sp>
      <p:sp>
        <p:nvSpPr>
          <p:cNvPr id="5" name="Footer Placeholder 4">
            <a:extLst>
              <a:ext uri="{FF2B5EF4-FFF2-40B4-BE49-F238E27FC236}">
                <a16:creationId xmlns:a16="http://schemas.microsoft.com/office/drawing/2014/main" id="{ED1DC72B-497D-454E-B2A2-293FEAF5BFF8}"/>
              </a:ext>
            </a:extLst>
          </p:cNvPr>
          <p:cNvSpPr>
            <a:spLocks noGrp="1"/>
          </p:cNvSpPr>
          <p:nvPr>
            <p:ph type="ftr" sz="quarter" idx="3"/>
          </p:nvPr>
        </p:nvSpPr>
        <p:spPr>
          <a:xfrm>
            <a:off x="3028951" y="6356352"/>
            <a:ext cx="3086099" cy="365126"/>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solidFill>
                <a:latin typeface="Segoe UI" panose="020B0502040204020203" pitchFamily="34" charset="0"/>
              </a:defRPr>
            </a:lvl1pPr>
          </a:lstStyle>
          <a:p>
            <a:r>
              <a:rPr lang="en-US"/>
              <a:t>Dozent: Mahmoud Tohma</a:t>
            </a:r>
          </a:p>
        </p:txBody>
      </p:sp>
      <p:sp>
        <p:nvSpPr>
          <p:cNvPr id="6" name="Slide Number Placeholder 5">
            <a:extLst>
              <a:ext uri="{FF2B5EF4-FFF2-40B4-BE49-F238E27FC236}">
                <a16:creationId xmlns:a16="http://schemas.microsoft.com/office/drawing/2014/main" id="{4879553C-5ADE-4900-A93C-A467A113F60A}"/>
              </a:ext>
            </a:extLst>
          </p:cNvPr>
          <p:cNvSpPr>
            <a:spLocks noGrp="1"/>
          </p:cNvSpPr>
          <p:nvPr>
            <p:ph type="sldNum" sz="quarter" idx="4"/>
          </p:nvPr>
        </p:nvSpPr>
        <p:spPr>
          <a:xfrm>
            <a:off x="6457950" y="6356352"/>
            <a:ext cx="2057400" cy="365126"/>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tx1"/>
                </a:solidFill>
                <a:latin typeface="Segoe UI" panose="020B0502040204020203" pitchFamily="34" charset="0"/>
              </a:defRPr>
            </a:lvl1pPr>
          </a:lstStyle>
          <a:p>
            <a:fld id="{C1FF6DA9-008F-8B48-92A6-B652298478BF}" type="slidenum">
              <a:rPr lang="en-US" smtClean="0"/>
              <a:t>‹Nr.›</a:t>
            </a:fld>
            <a:endParaRPr lang="en-US"/>
          </a:p>
        </p:txBody>
      </p:sp>
      <p:sp>
        <p:nvSpPr>
          <p:cNvPr id="7" name="Freeform: Shape 6">
            <a:extLst>
              <a:ext uri="{FF2B5EF4-FFF2-40B4-BE49-F238E27FC236}">
                <a16:creationId xmlns:a16="http://schemas.microsoft.com/office/drawing/2014/main" id="{ED037F27-747B-4777-9927-305A40EB0CCF}"/>
              </a:ext>
            </a:extLst>
          </p:cNvPr>
          <p:cNvSpPr/>
          <p:nvPr/>
        </p:nvSpPr>
        <p:spPr>
          <a:xfrm flipH="1">
            <a:off x="1" y="5946775"/>
            <a:ext cx="254794" cy="717550"/>
          </a:xfrm>
          <a:custGeom>
            <a:avLst/>
            <a:gdLst>
              <a:gd name="connsiteX0" fmla="*/ 339544 w 339544"/>
              <a:gd name="connsiteY0" fmla="*/ 0 h 718180"/>
              <a:gd name="connsiteX1" fmla="*/ 302829 w 339544"/>
              <a:gd name="connsiteY1" fmla="*/ 1854 h 718180"/>
              <a:gd name="connsiteX2" fmla="*/ 5362 w 339544"/>
              <a:gd name="connsiteY2" fmla="*/ 227421 h 718180"/>
              <a:gd name="connsiteX3" fmla="*/ 0 w 339544"/>
              <a:gd name="connsiteY3" fmla="*/ 245897 h 718180"/>
              <a:gd name="connsiteX4" fmla="*/ 152532 w 339544"/>
              <a:gd name="connsiteY4" fmla="*/ 245897 h 718180"/>
              <a:gd name="connsiteX5" fmla="*/ 256830 w 339544"/>
              <a:gd name="connsiteY5" fmla="*/ 315030 h 718180"/>
              <a:gd name="connsiteX6" fmla="*/ 265725 w 339544"/>
              <a:gd name="connsiteY6" fmla="*/ 359090 h 718180"/>
              <a:gd name="connsiteX7" fmla="*/ 265725 w 339544"/>
              <a:gd name="connsiteY7" fmla="*/ 359089 h 718180"/>
              <a:gd name="connsiteX8" fmla="*/ 265725 w 339544"/>
              <a:gd name="connsiteY8" fmla="*/ 359090 h 718180"/>
              <a:gd name="connsiteX9" fmla="*/ 265725 w 339544"/>
              <a:gd name="connsiteY9" fmla="*/ 359090 h 718180"/>
              <a:gd name="connsiteX10" fmla="*/ 256830 w 339544"/>
              <a:gd name="connsiteY10" fmla="*/ 403149 h 718180"/>
              <a:gd name="connsiteX11" fmla="*/ 152532 w 339544"/>
              <a:gd name="connsiteY11" fmla="*/ 472282 h 718180"/>
              <a:gd name="connsiteX12" fmla="*/ 0 w 339544"/>
              <a:gd name="connsiteY12" fmla="*/ 472283 h 718180"/>
              <a:gd name="connsiteX13" fmla="*/ 5362 w 339544"/>
              <a:gd name="connsiteY13" fmla="*/ 490760 h 718180"/>
              <a:gd name="connsiteX14" fmla="*/ 302829 w 339544"/>
              <a:gd name="connsiteY14" fmla="*/ 716326 h 718180"/>
              <a:gd name="connsiteX15" fmla="*/ 339544 w 339544"/>
              <a:gd name="connsiteY15" fmla="*/ 718180 h 71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9544" h="718180">
                <a:moveTo>
                  <a:pt x="339544" y="0"/>
                </a:moveTo>
                <a:lnTo>
                  <a:pt x="302829" y="1854"/>
                </a:lnTo>
                <a:cubicBezTo>
                  <a:pt x="167024" y="15646"/>
                  <a:pt x="53591" y="105113"/>
                  <a:pt x="5362" y="227421"/>
                </a:cubicBezTo>
                <a:lnTo>
                  <a:pt x="0" y="245897"/>
                </a:lnTo>
                <a:lnTo>
                  <a:pt x="152532" y="245897"/>
                </a:lnTo>
                <a:cubicBezTo>
                  <a:pt x="199418" y="245897"/>
                  <a:pt x="239646" y="274404"/>
                  <a:pt x="256830" y="315030"/>
                </a:cubicBezTo>
                <a:lnTo>
                  <a:pt x="265725" y="359090"/>
                </a:lnTo>
                <a:lnTo>
                  <a:pt x="265725" y="359089"/>
                </a:lnTo>
                <a:lnTo>
                  <a:pt x="265725" y="359090"/>
                </a:lnTo>
                <a:lnTo>
                  <a:pt x="265725" y="359090"/>
                </a:lnTo>
                <a:lnTo>
                  <a:pt x="256830" y="403149"/>
                </a:lnTo>
                <a:cubicBezTo>
                  <a:pt x="239646" y="443776"/>
                  <a:pt x="199418" y="472282"/>
                  <a:pt x="152532" y="472282"/>
                </a:cubicBezTo>
                <a:lnTo>
                  <a:pt x="0" y="472283"/>
                </a:lnTo>
                <a:lnTo>
                  <a:pt x="5362" y="490760"/>
                </a:lnTo>
                <a:cubicBezTo>
                  <a:pt x="53591" y="613068"/>
                  <a:pt x="167024" y="702534"/>
                  <a:pt x="302829" y="716326"/>
                </a:cubicBezTo>
                <a:lnTo>
                  <a:pt x="339544" y="718180"/>
                </a:lnTo>
                <a:close/>
              </a:path>
            </a:pathLst>
          </a:custGeom>
          <a:solidFill>
            <a:srgbClr val="009EE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1032" name="TextBox 7">
            <a:extLst>
              <a:ext uri="{FF2B5EF4-FFF2-40B4-BE49-F238E27FC236}">
                <a16:creationId xmlns:a16="http://schemas.microsoft.com/office/drawing/2014/main" id="{0EFEAD51-A599-48DC-88A7-C3576CC0363F}"/>
              </a:ext>
            </a:extLst>
          </p:cNvPr>
          <p:cNvSpPr txBox="1">
            <a:spLocks noChangeArrowheads="1"/>
          </p:cNvSpPr>
          <p:nvPr/>
        </p:nvSpPr>
        <p:spPr bwMode="auto">
          <a:xfrm>
            <a:off x="34529" y="6173790"/>
            <a:ext cx="752129" cy="219419"/>
          </a:xfrm>
          <a:prstGeom prst="rect">
            <a:avLst/>
          </a:prstGeom>
          <a:noFill/>
          <a:ln>
            <a:noFill/>
          </a:ln>
        </p:spPr>
        <p:txBody>
          <a:bodyPr wrap="non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eaLnBrk="1" hangingPunct="1">
              <a:defRPr/>
            </a:pPr>
            <a:r>
              <a:rPr lang="en-US" altLang="de-DE" sz="826" dirty="0">
                <a:latin typeface="Segoe UI" panose="020B0502040204020203" pitchFamily="34" charset="0"/>
              </a:rPr>
              <a:t>www.bfw.de</a:t>
            </a:r>
            <a:endParaRPr lang="en-ID" altLang="de-DE" sz="826" dirty="0">
              <a:latin typeface="Segoe UI" panose="020B0502040204020203" pitchFamily="34" charset="0"/>
            </a:endParaRPr>
          </a:p>
        </p:txBody>
      </p:sp>
      <p:sp>
        <p:nvSpPr>
          <p:cNvPr id="9" name="Freeform: Shape 8">
            <a:extLst>
              <a:ext uri="{FF2B5EF4-FFF2-40B4-BE49-F238E27FC236}">
                <a16:creationId xmlns:a16="http://schemas.microsoft.com/office/drawing/2014/main" id="{A69F760F-2E1E-4304-A4F7-34A73B3475DC}"/>
              </a:ext>
            </a:extLst>
          </p:cNvPr>
          <p:cNvSpPr/>
          <p:nvPr/>
        </p:nvSpPr>
        <p:spPr>
          <a:xfrm>
            <a:off x="8889207" y="193677"/>
            <a:ext cx="254794" cy="717550"/>
          </a:xfrm>
          <a:custGeom>
            <a:avLst/>
            <a:gdLst>
              <a:gd name="connsiteX0" fmla="*/ 339544 w 339544"/>
              <a:gd name="connsiteY0" fmla="*/ 0 h 718180"/>
              <a:gd name="connsiteX1" fmla="*/ 302829 w 339544"/>
              <a:gd name="connsiteY1" fmla="*/ 1854 h 718180"/>
              <a:gd name="connsiteX2" fmla="*/ 5362 w 339544"/>
              <a:gd name="connsiteY2" fmla="*/ 227421 h 718180"/>
              <a:gd name="connsiteX3" fmla="*/ 0 w 339544"/>
              <a:gd name="connsiteY3" fmla="*/ 245897 h 718180"/>
              <a:gd name="connsiteX4" fmla="*/ 152532 w 339544"/>
              <a:gd name="connsiteY4" fmla="*/ 245897 h 718180"/>
              <a:gd name="connsiteX5" fmla="*/ 256830 w 339544"/>
              <a:gd name="connsiteY5" fmla="*/ 315030 h 718180"/>
              <a:gd name="connsiteX6" fmla="*/ 265725 w 339544"/>
              <a:gd name="connsiteY6" fmla="*/ 359090 h 718180"/>
              <a:gd name="connsiteX7" fmla="*/ 265725 w 339544"/>
              <a:gd name="connsiteY7" fmla="*/ 359089 h 718180"/>
              <a:gd name="connsiteX8" fmla="*/ 265725 w 339544"/>
              <a:gd name="connsiteY8" fmla="*/ 359090 h 718180"/>
              <a:gd name="connsiteX9" fmla="*/ 265725 w 339544"/>
              <a:gd name="connsiteY9" fmla="*/ 359090 h 718180"/>
              <a:gd name="connsiteX10" fmla="*/ 256830 w 339544"/>
              <a:gd name="connsiteY10" fmla="*/ 403149 h 718180"/>
              <a:gd name="connsiteX11" fmla="*/ 152532 w 339544"/>
              <a:gd name="connsiteY11" fmla="*/ 472282 h 718180"/>
              <a:gd name="connsiteX12" fmla="*/ 0 w 339544"/>
              <a:gd name="connsiteY12" fmla="*/ 472283 h 718180"/>
              <a:gd name="connsiteX13" fmla="*/ 5362 w 339544"/>
              <a:gd name="connsiteY13" fmla="*/ 490760 h 718180"/>
              <a:gd name="connsiteX14" fmla="*/ 302829 w 339544"/>
              <a:gd name="connsiteY14" fmla="*/ 716326 h 718180"/>
              <a:gd name="connsiteX15" fmla="*/ 339544 w 339544"/>
              <a:gd name="connsiteY15" fmla="*/ 718180 h 718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9544" h="718180">
                <a:moveTo>
                  <a:pt x="339544" y="0"/>
                </a:moveTo>
                <a:lnTo>
                  <a:pt x="302829" y="1854"/>
                </a:lnTo>
                <a:cubicBezTo>
                  <a:pt x="167024" y="15646"/>
                  <a:pt x="53591" y="105113"/>
                  <a:pt x="5362" y="227421"/>
                </a:cubicBezTo>
                <a:lnTo>
                  <a:pt x="0" y="245897"/>
                </a:lnTo>
                <a:lnTo>
                  <a:pt x="152532" y="245897"/>
                </a:lnTo>
                <a:cubicBezTo>
                  <a:pt x="199418" y="245897"/>
                  <a:pt x="239646" y="274404"/>
                  <a:pt x="256830" y="315030"/>
                </a:cubicBezTo>
                <a:lnTo>
                  <a:pt x="265725" y="359090"/>
                </a:lnTo>
                <a:lnTo>
                  <a:pt x="265725" y="359089"/>
                </a:lnTo>
                <a:lnTo>
                  <a:pt x="265725" y="359090"/>
                </a:lnTo>
                <a:lnTo>
                  <a:pt x="265725" y="359090"/>
                </a:lnTo>
                <a:lnTo>
                  <a:pt x="256830" y="403149"/>
                </a:lnTo>
                <a:cubicBezTo>
                  <a:pt x="239646" y="443776"/>
                  <a:pt x="199418" y="472282"/>
                  <a:pt x="152532" y="472282"/>
                </a:cubicBezTo>
                <a:lnTo>
                  <a:pt x="0" y="472283"/>
                </a:lnTo>
                <a:lnTo>
                  <a:pt x="5362" y="490760"/>
                </a:lnTo>
                <a:cubicBezTo>
                  <a:pt x="53591" y="613068"/>
                  <a:pt x="167024" y="702534"/>
                  <a:pt x="302829" y="716326"/>
                </a:cubicBezTo>
                <a:lnTo>
                  <a:pt x="339544" y="718180"/>
                </a:lnTo>
                <a:close/>
              </a:path>
            </a:pathLst>
          </a:custGeom>
          <a:solidFill>
            <a:srgbClr val="40C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sz="1350" dirty="0">
              <a:latin typeface="Segoe UI" panose="020B0502040204020203" pitchFamily="34" charset="0"/>
            </a:endParaRPr>
          </a:p>
        </p:txBody>
      </p:sp>
      <p:sp>
        <p:nvSpPr>
          <p:cNvPr id="1034" name="TextBox 9">
            <a:extLst>
              <a:ext uri="{FF2B5EF4-FFF2-40B4-BE49-F238E27FC236}">
                <a16:creationId xmlns:a16="http://schemas.microsoft.com/office/drawing/2014/main" id="{ED77EE21-D989-4108-A9E7-A68D15EF1678}"/>
              </a:ext>
            </a:extLst>
          </p:cNvPr>
          <p:cNvSpPr txBox="1">
            <a:spLocks noChangeArrowheads="1"/>
          </p:cNvSpPr>
          <p:nvPr/>
        </p:nvSpPr>
        <p:spPr bwMode="auto">
          <a:xfrm>
            <a:off x="8807054" y="422277"/>
            <a:ext cx="389850" cy="219419"/>
          </a:xfrm>
          <a:prstGeom prst="rect">
            <a:avLst/>
          </a:prstGeom>
          <a:noFill/>
          <a:ln>
            <a:noFill/>
          </a:ln>
        </p:spPr>
        <p:txBody>
          <a:bodyPr wrap="none">
            <a:spAutoFit/>
          </a:bodyPr>
          <a:lstStyle>
            <a:lvl1pPr>
              <a:defRPr>
                <a:solidFill>
                  <a:schemeClr val="tx1"/>
                </a:solidFill>
                <a:latin typeface="Lato" panose="020F0502020204030203" pitchFamily="34" charset="0"/>
              </a:defRPr>
            </a:lvl1pPr>
            <a:lvl2pPr marL="742950" indent="-285750">
              <a:defRPr>
                <a:solidFill>
                  <a:schemeClr val="tx1"/>
                </a:solidFill>
                <a:latin typeface="Lato" panose="020F0502020204030203" pitchFamily="34" charset="0"/>
              </a:defRPr>
            </a:lvl2pPr>
            <a:lvl3pPr marL="1143000" indent="-228600">
              <a:defRPr>
                <a:solidFill>
                  <a:schemeClr val="tx1"/>
                </a:solidFill>
                <a:latin typeface="Lato" panose="020F0502020204030203" pitchFamily="34" charset="0"/>
              </a:defRPr>
            </a:lvl3pPr>
            <a:lvl4pPr marL="1600200" indent="-228600">
              <a:defRPr>
                <a:solidFill>
                  <a:schemeClr val="tx1"/>
                </a:solidFill>
                <a:latin typeface="Lato" panose="020F0502020204030203" pitchFamily="34" charset="0"/>
              </a:defRPr>
            </a:lvl4pPr>
            <a:lvl5pPr marL="2057400" indent="-228600">
              <a:defRPr>
                <a:solidFill>
                  <a:schemeClr val="tx1"/>
                </a:solidFill>
                <a:latin typeface="Lato" panose="020F0502020204030203" pitchFamily="34" charset="0"/>
              </a:defRPr>
            </a:lvl5pPr>
            <a:lvl6pPr marL="2514600" indent="-228600" fontAlgn="base">
              <a:spcBef>
                <a:spcPct val="0"/>
              </a:spcBef>
              <a:spcAft>
                <a:spcPct val="0"/>
              </a:spcAft>
              <a:defRPr>
                <a:solidFill>
                  <a:schemeClr val="tx1"/>
                </a:solidFill>
                <a:latin typeface="Lato" panose="020F0502020204030203" pitchFamily="34" charset="0"/>
              </a:defRPr>
            </a:lvl6pPr>
            <a:lvl7pPr marL="2971800" indent="-228600" fontAlgn="base">
              <a:spcBef>
                <a:spcPct val="0"/>
              </a:spcBef>
              <a:spcAft>
                <a:spcPct val="0"/>
              </a:spcAft>
              <a:defRPr>
                <a:solidFill>
                  <a:schemeClr val="tx1"/>
                </a:solidFill>
                <a:latin typeface="Lato" panose="020F0502020204030203" pitchFamily="34" charset="0"/>
              </a:defRPr>
            </a:lvl7pPr>
            <a:lvl8pPr marL="3429000" indent="-228600" fontAlgn="base">
              <a:spcBef>
                <a:spcPct val="0"/>
              </a:spcBef>
              <a:spcAft>
                <a:spcPct val="0"/>
              </a:spcAft>
              <a:defRPr>
                <a:solidFill>
                  <a:schemeClr val="tx1"/>
                </a:solidFill>
                <a:latin typeface="Lato" panose="020F0502020204030203" pitchFamily="34" charset="0"/>
              </a:defRPr>
            </a:lvl8pPr>
            <a:lvl9pPr marL="3886200" indent="-228600" fontAlgn="base">
              <a:spcBef>
                <a:spcPct val="0"/>
              </a:spcBef>
              <a:spcAft>
                <a:spcPct val="0"/>
              </a:spcAft>
              <a:defRPr>
                <a:solidFill>
                  <a:schemeClr val="tx1"/>
                </a:solidFill>
                <a:latin typeface="Lato" panose="020F0502020204030203" pitchFamily="34" charset="0"/>
              </a:defRPr>
            </a:lvl9pPr>
          </a:lstStyle>
          <a:p>
            <a:pPr eaLnBrk="1" hangingPunct="1">
              <a:defRPr/>
            </a:pPr>
            <a:fld id="{05526B53-E459-4CD0-8C2D-5EB25EC59F7C}" type="slidenum">
              <a:rPr lang="en-ID" altLang="de-DE" sz="826" smtClean="0">
                <a:latin typeface="Segoe UI" panose="020B0502040204020203" pitchFamily="34" charset="0"/>
              </a:rPr>
              <a:pPr eaLnBrk="1" hangingPunct="1">
                <a:defRPr/>
              </a:pPr>
              <a:t>‹Nr.›</a:t>
            </a:fld>
            <a:endParaRPr lang="en-ID" altLang="de-DE" sz="826" dirty="0">
              <a:latin typeface="Segoe UI" panose="020B0502040204020203" pitchFamily="34" charset="0"/>
            </a:endParaRPr>
          </a:p>
        </p:txBody>
      </p:sp>
    </p:spTree>
    <p:extLst>
      <p:ext uri="{BB962C8B-B14F-4D97-AF65-F5344CB8AC3E}">
        <p14:creationId xmlns:p14="http://schemas.microsoft.com/office/powerpoint/2010/main" val="15012490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Lst>
  <p:hf hdr="0" dt="0"/>
  <p:txStyles>
    <p:titleStyle>
      <a:lvl1pPr algn="l" rtl="0" eaLnBrk="1" fontAlgn="base" hangingPunct="1">
        <a:lnSpc>
          <a:spcPct val="90000"/>
        </a:lnSpc>
        <a:spcBef>
          <a:spcPct val="0"/>
        </a:spcBef>
        <a:spcAft>
          <a:spcPct val="0"/>
        </a:spcAft>
        <a:defRPr sz="3301" kern="1200">
          <a:solidFill>
            <a:schemeClr val="tx1"/>
          </a:solidFill>
          <a:latin typeface="Segoe UI" panose="020B0502040204020203" pitchFamily="34" charset="0"/>
          <a:ea typeface="+mj-ea"/>
          <a:cs typeface="+mj-cs"/>
        </a:defRPr>
      </a:lvl1pPr>
      <a:lvl2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2pPr>
      <a:lvl3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3pPr>
      <a:lvl4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4pPr>
      <a:lvl5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5pPr>
      <a:lvl6pPr marL="342913" algn="l" rtl="0" eaLnBrk="1" fontAlgn="base" hangingPunct="1">
        <a:lnSpc>
          <a:spcPct val="90000"/>
        </a:lnSpc>
        <a:spcBef>
          <a:spcPct val="0"/>
        </a:spcBef>
        <a:spcAft>
          <a:spcPct val="0"/>
        </a:spcAft>
        <a:defRPr sz="3301">
          <a:solidFill>
            <a:schemeClr val="tx1"/>
          </a:solidFill>
          <a:latin typeface="Glacial Indifference"/>
        </a:defRPr>
      </a:lvl6pPr>
      <a:lvl7pPr marL="685828" algn="l" rtl="0" eaLnBrk="1" fontAlgn="base" hangingPunct="1">
        <a:lnSpc>
          <a:spcPct val="90000"/>
        </a:lnSpc>
        <a:spcBef>
          <a:spcPct val="0"/>
        </a:spcBef>
        <a:spcAft>
          <a:spcPct val="0"/>
        </a:spcAft>
        <a:defRPr sz="3301">
          <a:solidFill>
            <a:schemeClr val="tx1"/>
          </a:solidFill>
          <a:latin typeface="Glacial Indifference"/>
        </a:defRPr>
      </a:lvl7pPr>
      <a:lvl8pPr marL="1028741" algn="l" rtl="0" eaLnBrk="1" fontAlgn="base" hangingPunct="1">
        <a:lnSpc>
          <a:spcPct val="90000"/>
        </a:lnSpc>
        <a:spcBef>
          <a:spcPct val="0"/>
        </a:spcBef>
        <a:spcAft>
          <a:spcPct val="0"/>
        </a:spcAft>
        <a:defRPr sz="3301">
          <a:solidFill>
            <a:schemeClr val="tx1"/>
          </a:solidFill>
          <a:latin typeface="Glacial Indifference"/>
        </a:defRPr>
      </a:lvl8pPr>
      <a:lvl9pPr marL="1371654" algn="l" rtl="0" eaLnBrk="1" fontAlgn="base" hangingPunct="1">
        <a:lnSpc>
          <a:spcPct val="90000"/>
        </a:lnSpc>
        <a:spcBef>
          <a:spcPct val="0"/>
        </a:spcBef>
        <a:spcAft>
          <a:spcPct val="0"/>
        </a:spcAft>
        <a:defRPr sz="3301">
          <a:solidFill>
            <a:schemeClr val="tx1"/>
          </a:solidFill>
          <a:latin typeface="Glacial Indifference"/>
        </a:defRPr>
      </a:lvl9pPr>
    </p:titleStyle>
    <p:bodyStyle>
      <a:lvl1pPr marL="171457" indent="-171457" algn="l" rtl="0" eaLnBrk="1" fontAlgn="base" hangingPunct="1">
        <a:lnSpc>
          <a:spcPct val="90000"/>
        </a:lnSpc>
        <a:spcBef>
          <a:spcPts val="749"/>
        </a:spcBef>
        <a:spcAft>
          <a:spcPct val="0"/>
        </a:spcAft>
        <a:buFont typeface="Arial" panose="020B0604020202020204" pitchFamily="34" charset="0"/>
        <a:buChar char="•"/>
        <a:defRPr sz="2101" kern="1200">
          <a:solidFill>
            <a:schemeClr val="tx1"/>
          </a:solidFill>
          <a:latin typeface="Segoe UI" panose="020B0502040204020203" pitchFamily="34" charset="0"/>
          <a:ea typeface="+mn-ea"/>
          <a:cs typeface="+mn-cs"/>
        </a:defRPr>
      </a:lvl1pPr>
      <a:lvl2pPr marL="514370" indent="-171457" algn="l" rtl="0" eaLnBrk="1" fontAlgn="base" hangingPunct="1">
        <a:lnSpc>
          <a:spcPct val="90000"/>
        </a:lnSpc>
        <a:spcBef>
          <a:spcPts val="375"/>
        </a:spcBef>
        <a:spcAft>
          <a:spcPct val="0"/>
        </a:spcAft>
        <a:buFont typeface="Arial" panose="020B0604020202020204" pitchFamily="34" charset="0"/>
        <a:buChar char="•"/>
        <a:defRPr sz="1800" kern="1200">
          <a:solidFill>
            <a:schemeClr val="tx1"/>
          </a:solidFill>
          <a:latin typeface="Segoe UI" panose="020B0502040204020203" pitchFamily="34" charset="0"/>
          <a:ea typeface="+mn-ea"/>
          <a:cs typeface="+mn-cs"/>
        </a:defRPr>
      </a:lvl2pPr>
      <a:lvl3pPr marL="857283" indent="-171457" algn="l" rtl="0" eaLnBrk="1" fontAlgn="base" hangingPunct="1">
        <a:lnSpc>
          <a:spcPct val="90000"/>
        </a:lnSpc>
        <a:spcBef>
          <a:spcPts val="375"/>
        </a:spcBef>
        <a:spcAft>
          <a:spcPct val="0"/>
        </a:spcAft>
        <a:buFont typeface="Arial" panose="020B0604020202020204" pitchFamily="34" charset="0"/>
        <a:buChar char="•"/>
        <a:defRPr sz="1500" kern="1200">
          <a:solidFill>
            <a:schemeClr val="tx1"/>
          </a:solidFill>
          <a:latin typeface="Segoe UI" panose="020B0502040204020203" pitchFamily="34" charset="0"/>
          <a:ea typeface="+mn-ea"/>
          <a:cs typeface="+mn-cs"/>
        </a:defRPr>
      </a:lvl3pPr>
      <a:lvl4pPr marL="1200196" indent="-171457"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Segoe UI" panose="020B0502040204020203" pitchFamily="34" charset="0"/>
          <a:ea typeface="+mn-ea"/>
          <a:cs typeface="+mn-cs"/>
        </a:defRPr>
      </a:lvl4pPr>
      <a:lvl5pPr marL="1543111" indent="-171457" algn="l" rtl="0" eaLnBrk="1" fontAlgn="base" hangingPunct="1">
        <a:lnSpc>
          <a:spcPct val="90000"/>
        </a:lnSpc>
        <a:spcBef>
          <a:spcPts val="375"/>
        </a:spcBef>
        <a:spcAft>
          <a:spcPct val="0"/>
        </a:spcAft>
        <a:buFont typeface="Arial" panose="020B0604020202020204" pitchFamily="34" charset="0"/>
        <a:buChar char="•"/>
        <a:defRPr kern="1200">
          <a:solidFill>
            <a:schemeClr val="tx1"/>
          </a:solidFill>
          <a:latin typeface="Segoe UI" panose="020B0502040204020203" pitchFamily="34" charset="0"/>
          <a:ea typeface="+mn-ea"/>
          <a:cs typeface="+mn-cs"/>
        </a:defRPr>
      </a:lvl5pPr>
      <a:lvl6pPr marL="1886024" indent="-171457" algn="l" defTabSz="68582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937" indent="-171457" algn="l" defTabSz="68582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852" indent="-171457" algn="l" defTabSz="68582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765" indent="-171457" algn="l" defTabSz="685828"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28" rtl="0" eaLnBrk="1" latinLnBrk="0" hangingPunct="1">
        <a:defRPr sz="1350" kern="1200">
          <a:solidFill>
            <a:schemeClr val="tx1"/>
          </a:solidFill>
          <a:latin typeface="+mn-lt"/>
          <a:ea typeface="+mn-ea"/>
          <a:cs typeface="+mn-cs"/>
        </a:defRPr>
      </a:lvl1pPr>
      <a:lvl2pPr marL="342913" algn="l" defTabSz="685828" rtl="0" eaLnBrk="1" latinLnBrk="0" hangingPunct="1">
        <a:defRPr sz="1350" kern="1200">
          <a:solidFill>
            <a:schemeClr val="tx1"/>
          </a:solidFill>
          <a:latin typeface="+mn-lt"/>
          <a:ea typeface="+mn-ea"/>
          <a:cs typeface="+mn-cs"/>
        </a:defRPr>
      </a:lvl2pPr>
      <a:lvl3pPr marL="685828" algn="l" defTabSz="685828" rtl="0" eaLnBrk="1" latinLnBrk="0" hangingPunct="1">
        <a:defRPr sz="1350" kern="1200">
          <a:solidFill>
            <a:schemeClr val="tx1"/>
          </a:solidFill>
          <a:latin typeface="+mn-lt"/>
          <a:ea typeface="+mn-ea"/>
          <a:cs typeface="+mn-cs"/>
        </a:defRPr>
      </a:lvl3pPr>
      <a:lvl4pPr marL="1028741" algn="l" defTabSz="685828" rtl="0" eaLnBrk="1" latinLnBrk="0" hangingPunct="1">
        <a:defRPr sz="1350" kern="1200">
          <a:solidFill>
            <a:schemeClr val="tx1"/>
          </a:solidFill>
          <a:latin typeface="+mn-lt"/>
          <a:ea typeface="+mn-ea"/>
          <a:cs typeface="+mn-cs"/>
        </a:defRPr>
      </a:lvl4pPr>
      <a:lvl5pPr marL="1371654" algn="l" defTabSz="685828" rtl="0" eaLnBrk="1" latinLnBrk="0" hangingPunct="1">
        <a:defRPr sz="1350" kern="1200">
          <a:solidFill>
            <a:schemeClr val="tx1"/>
          </a:solidFill>
          <a:latin typeface="+mn-lt"/>
          <a:ea typeface="+mn-ea"/>
          <a:cs typeface="+mn-cs"/>
        </a:defRPr>
      </a:lvl5pPr>
      <a:lvl6pPr marL="1714567" algn="l" defTabSz="685828" rtl="0" eaLnBrk="1" latinLnBrk="0" hangingPunct="1">
        <a:defRPr sz="1350" kern="1200">
          <a:solidFill>
            <a:schemeClr val="tx1"/>
          </a:solidFill>
          <a:latin typeface="+mn-lt"/>
          <a:ea typeface="+mn-ea"/>
          <a:cs typeface="+mn-cs"/>
        </a:defRPr>
      </a:lvl6pPr>
      <a:lvl7pPr marL="2057481" algn="l" defTabSz="685828" rtl="0" eaLnBrk="1" latinLnBrk="0" hangingPunct="1">
        <a:defRPr sz="1350" kern="1200">
          <a:solidFill>
            <a:schemeClr val="tx1"/>
          </a:solidFill>
          <a:latin typeface="+mn-lt"/>
          <a:ea typeface="+mn-ea"/>
          <a:cs typeface="+mn-cs"/>
        </a:defRPr>
      </a:lvl7pPr>
      <a:lvl8pPr marL="2400394" algn="l" defTabSz="685828" rtl="0" eaLnBrk="1" latinLnBrk="0" hangingPunct="1">
        <a:defRPr sz="1350" kern="1200">
          <a:solidFill>
            <a:schemeClr val="tx1"/>
          </a:solidFill>
          <a:latin typeface="+mn-lt"/>
          <a:ea typeface="+mn-ea"/>
          <a:cs typeface="+mn-cs"/>
        </a:defRPr>
      </a:lvl8pPr>
      <a:lvl9pPr marL="2743307" algn="l" defTabSz="685828"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Block </a:t>
            </a:r>
            <a:r>
              <a:rPr lang="de-DE" dirty="0"/>
              <a:t>1</a:t>
            </a:r>
            <a:endParaRPr dirty="0"/>
          </a:p>
        </p:txBody>
      </p:sp>
      <p:sp>
        <p:nvSpPr>
          <p:cNvPr id="3" name="Content Placeholder 2"/>
          <p:cNvSpPr>
            <a:spLocks noGrp="1"/>
          </p:cNvSpPr>
          <p:nvPr>
            <p:ph idx="1"/>
          </p:nvPr>
        </p:nvSpPr>
        <p:spPr/>
        <p:txBody>
          <a:bodyPr/>
          <a:lstStyle/>
          <a:p>
            <a:pPr marL="0" indent="0">
              <a:buNone/>
            </a:pPr>
            <a:r>
              <a:rPr lang="de-DE" dirty="0"/>
              <a:t>.</a:t>
            </a:r>
          </a:p>
        </p:txBody>
      </p:sp>
      <p:sp>
        <p:nvSpPr>
          <p:cNvPr id="5" name="Textfeld 4">
            <a:extLst>
              <a:ext uri="{FF2B5EF4-FFF2-40B4-BE49-F238E27FC236}">
                <a16:creationId xmlns:a16="http://schemas.microsoft.com/office/drawing/2014/main" id="{586ABF38-BCB8-4A1F-87AF-C58D4FED615B}"/>
              </a:ext>
            </a:extLst>
          </p:cNvPr>
          <p:cNvSpPr txBox="1"/>
          <p:nvPr/>
        </p:nvSpPr>
        <p:spPr>
          <a:xfrm>
            <a:off x="2210990" y="2828835"/>
            <a:ext cx="5256610" cy="1200329"/>
          </a:xfrm>
          <a:prstGeom prst="rect">
            <a:avLst/>
          </a:prstGeom>
          <a:noFill/>
        </p:spPr>
        <p:txBody>
          <a:bodyPr wrap="square">
            <a:spAutoFit/>
          </a:bodyPr>
          <a:lstStyle/>
          <a:p>
            <a:pPr marL="0" indent="0">
              <a:buNone/>
            </a:pPr>
            <a:r>
              <a:rPr lang="de-DE" dirty="0">
                <a:latin typeface="Arial" panose="020B0604020202020204" pitchFamily="34" charset="0"/>
                <a:cs typeface="Arial" panose="020B0604020202020204" pitchFamily="34" charset="0"/>
              </a:rPr>
              <a:t>Ausbildung &amp; Arbeitswelt:</a:t>
            </a:r>
          </a:p>
          <a:p>
            <a:pPr>
              <a:buFontTx/>
              <a:buChar char="-"/>
            </a:pPr>
            <a:r>
              <a:rPr lang="de-DE" dirty="0">
                <a:latin typeface="Arial" panose="020B0604020202020204" pitchFamily="34" charset="0"/>
                <a:cs typeface="Arial" panose="020B0604020202020204" pitchFamily="34" charset="0"/>
              </a:rPr>
              <a:t>Duales System der Berufsausbildung.</a:t>
            </a:r>
          </a:p>
          <a:p>
            <a:pPr>
              <a:buFontTx/>
              <a:buChar char="-"/>
            </a:pPr>
            <a:r>
              <a:rPr lang="de-DE" dirty="0" err="1">
                <a:latin typeface="Arial" panose="020B0604020202020204" pitchFamily="34" charset="0"/>
                <a:cs typeface="Arial" panose="020B0604020202020204" pitchFamily="34" charset="0"/>
              </a:rPr>
              <a:t>Berufsausbildungsgestz</a:t>
            </a:r>
            <a:r>
              <a:rPr lang="de-DE" dirty="0">
                <a:latin typeface="Arial" panose="020B0604020202020204" pitchFamily="34" charset="0"/>
                <a:cs typeface="Arial" panose="020B0604020202020204" pitchFamily="34" charset="0"/>
              </a:rPr>
              <a:t>/Ausbildungsvertrag.</a:t>
            </a:r>
          </a:p>
          <a:p>
            <a:pPr>
              <a:buFontTx/>
              <a:buChar char="-"/>
            </a:pPr>
            <a:r>
              <a:rPr lang="de-DE" dirty="0">
                <a:latin typeface="Arial" panose="020B0604020202020204" pitchFamily="34" charset="0"/>
                <a:cs typeface="Arial" panose="020B0604020202020204" pitchFamily="34" charset="0"/>
              </a:rPr>
              <a:t>Jugendarbeitsschutzgesetz</a:t>
            </a:r>
          </a:p>
        </p:txBody>
      </p:sp>
      <p:sp>
        <p:nvSpPr>
          <p:cNvPr id="4" name="Fußzeilenplatzhalter 3">
            <a:extLst>
              <a:ext uri="{FF2B5EF4-FFF2-40B4-BE49-F238E27FC236}">
                <a16:creationId xmlns:a16="http://schemas.microsoft.com/office/drawing/2014/main" id="{3C6C838D-C10C-4E64-8DF8-F076FA86AF85}"/>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91DDB05B-C7A6-47EA-9E1B-C8555C9B57BC}"/>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D1572E-9C55-4931-8636-5C65FA3B31D6}"/>
              </a:ext>
            </a:extLst>
          </p:cNvPr>
          <p:cNvSpPr>
            <a:spLocks noGrp="1"/>
          </p:cNvSpPr>
          <p:nvPr>
            <p:ph type="title"/>
          </p:nvPr>
        </p:nvSpPr>
        <p:spPr/>
        <p:txBody>
          <a:bodyPr/>
          <a:lstStyle/>
          <a:p>
            <a:r>
              <a:rPr lang="de-DE" b="1" dirty="0">
                <a:solidFill>
                  <a:srgbClr val="0D0D0D"/>
                </a:solidFill>
                <a:latin typeface="Arial" panose="020B0604020202020204" pitchFamily="34" charset="0"/>
                <a:cs typeface="Arial" panose="020B0604020202020204" pitchFamily="34" charset="0"/>
              </a:rPr>
              <a:t>Überblick: Themen in Block 1</a:t>
            </a:r>
            <a:br>
              <a:rPr lang="de-DE" b="1" dirty="0">
                <a:solidFill>
                  <a:srgbClr val="0D0D0D"/>
                </a:solidFill>
                <a:latin typeface="Arial" panose="020B0604020202020204" pitchFamily="34" charset="0"/>
                <a:cs typeface="Arial" panose="020B0604020202020204" pitchFamily="34" charset="0"/>
              </a:rPr>
            </a:br>
            <a:endParaRPr lang="de-DE" dirty="0">
              <a:latin typeface="Arial" panose="020B0604020202020204" pitchFamily="34" charset="0"/>
              <a:cs typeface="Arial" panose="020B0604020202020204" pitchFamily="34" charset="0"/>
            </a:endParaRPr>
          </a:p>
        </p:txBody>
      </p:sp>
      <p:sp>
        <p:nvSpPr>
          <p:cNvPr id="3" name="Inhaltsplatzhalter 2">
            <a:extLst>
              <a:ext uri="{FF2B5EF4-FFF2-40B4-BE49-F238E27FC236}">
                <a16:creationId xmlns:a16="http://schemas.microsoft.com/office/drawing/2014/main" id="{9A44BDA6-02D9-454A-B591-6A6807CBB7BE}"/>
              </a:ext>
            </a:extLst>
          </p:cNvPr>
          <p:cNvSpPr>
            <a:spLocks noGrp="1"/>
          </p:cNvSpPr>
          <p:nvPr>
            <p:ph idx="1"/>
          </p:nvPr>
        </p:nvSpPr>
        <p:spPr/>
        <p:txBody>
          <a:bodyPr/>
          <a:lstStyle/>
          <a:p>
            <a:endParaRPr lang="de-DE"/>
          </a:p>
        </p:txBody>
      </p:sp>
      <p:sp>
        <p:nvSpPr>
          <p:cNvPr id="5" name="Textfeld 4">
            <a:extLst>
              <a:ext uri="{FF2B5EF4-FFF2-40B4-BE49-F238E27FC236}">
                <a16:creationId xmlns:a16="http://schemas.microsoft.com/office/drawing/2014/main" id="{5407A26B-3D12-47EE-A235-FAC3D54940C6}"/>
              </a:ext>
            </a:extLst>
          </p:cNvPr>
          <p:cNvSpPr txBox="1"/>
          <p:nvPr/>
        </p:nvSpPr>
        <p:spPr>
          <a:xfrm>
            <a:off x="143256" y="2278916"/>
            <a:ext cx="8726424" cy="2308324"/>
          </a:xfrm>
          <a:prstGeom prst="rect">
            <a:avLst/>
          </a:prstGeom>
          <a:noFill/>
        </p:spPr>
        <p:txBody>
          <a:bodyPr wrap="square">
            <a:spAutoFit/>
          </a:bodyPr>
          <a:lstStyle/>
          <a:p>
            <a:pPr marL="285750" indent="-285750">
              <a:buFontTx/>
              <a:buChar char="-"/>
            </a:pPr>
            <a:r>
              <a:rPr lang="de-DE" b="1" dirty="0">
                <a:latin typeface="Arial" panose="020B0604020202020204" pitchFamily="34" charset="0"/>
                <a:cs typeface="Arial" panose="020B0604020202020204" pitchFamily="34" charset="0"/>
              </a:rPr>
              <a:t>Duales System der Berufsausbildung:</a:t>
            </a:r>
            <a:r>
              <a:rPr lang="de-DE" dirty="0">
                <a:latin typeface="Arial" panose="020B0604020202020204" pitchFamily="34" charset="0"/>
                <a:cs typeface="Arial" panose="020B0604020202020204" pitchFamily="34" charset="0"/>
              </a:rPr>
              <a:t> Ausbildung an zwei Lernorten (Betrieb und Berufsschule) mit Praxis und Theorie.</a:t>
            </a:r>
          </a:p>
          <a:p>
            <a:pPr marL="285750" indent="-285750">
              <a:buFontTx/>
              <a:buChar char="-"/>
            </a:pPr>
            <a:r>
              <a:rPr lang="de-DE" b="1" dirty="0">
                <a:latin typeface="Arial" panose="020B0604020202020204" pitchFamily="34" charset="0"/>
                <a:cs typeface="Arial" panose="020B0604020202020204" pitchFamily="34" charset="0"/>
              </a:rPr>
              <a:t>Berufsbildungsgesetz (BBiG):</a:t>
            </a:r>
            <a:r>
              <a:rPr lang="de-DE" dirty="0">
                <a:latin typeface="Arial" panose="020B0604020202020204" pitchFamily="34" charset="0"/>
                <a:cs typeface="Arial" panose="020B0604020202020204" pitchFamily="34" charset="0"/>
              </a:rPr>
              <a:t> Zentrales Gesetz mit Rechten und Pflichten für Auszubildende und Ausbilder.</a:t>
            </a:r>
          </a:p>
          <a:p>
            <a:pPr marL="285750" indent="-285750">
              <a:buFontTx/>
              <a:buChar char="-"/>
            </a:pPr>
            <a:r>
              <a:rPr lang="de-DE" b="1" dirty="0">
                <a:latin typeface="Arial" panose="020B0604020202020204" pitchFamily="34" charset="0"/>
                <a:cs typeface="Arial" panose="020B0604020202020204" pitchFamily="34" charset="0"/>
              </a:rPr>
              <a:t>Der Ausbildungsvertrag:</a:t>
            </a:r>
            <a:r>
              <a:rPr lang="de-DE" dirty="0">
                <a:latin typeface="Arial" panose="020B0604020202020204" pitchFamily="34" charset="0"/>
                <a:cs typeface="Arial" panose="020B0604020202020204" pitchFamily="34" charset="0"/>
              </a:rPr>
              <a:t> Inhaltliche Mindestanforderungen (§ 11 BBiG) und Vereinbarungen zwischen Betrieb und Azubi</a:t>
            </a:r>
          </a:p>
          <a:p>
            <a:pPr marL="285750" indent="-285750">
              <a:buFontTx/>
              <a:buChar char="-"/>
            </a:pPr>
            <a:r>
              <a:rPr lang="de-DE" b="1" dirty="0">
                <a:latin typeface="Arial" panose="020B0604020202020204" pitchFamily="34" charset="0"/>
                <a:cs typeface="Arial" panose="020B0604020202020204" pitchFamily="34" charset="0"/>
              </a:rPr>
              <a:t>Jugendarbeitsschutzgesetz (</a:t>
            </a:r>
            <a:r>
              <a:rPr lang="de-DE" b="1" dirty="0" err="1">
                <a:latin typeface="Arial" panose="020B0604020202020204" pitchFamily="34" charset="0"/>
                <a:cs typeface="Arial" panose="020B0604020202020204" pitchFamily="34" charset="0"/>
              </a:rPr>
              <a:t>JArbSchG</a:t>
            </a:r>
            <a:r>
              <a:rPr lang="de-DE" b="1" dirty="0">
                <a:latin typeface="Arial" panose="020B0604020202020204" pitchFamily="34" charset="0"/>
                <a:cs typeface="Arial" panose="020B0604020202020204" pitchFamily="34" charset="0"/>
              </a:rPr>
              <a:t>):</a:t>
            </a:r>
            <a:r>
              <a:rPr lang="de-DE" dirty="0">
                <a:latin typeface="Arial" panose="020B0604020202020204" pitchFamily="34" charset="0"/>
                <a:cs typeface="Arial" panose="020B0604020202020204" pitchFamily="34" charset="0"/>
              </a:rPr>
              <a:t> Schutzvorschriften für minderjährige Auszubildende (Arbeitszeiten, Gesundheit, Urlaub)</a:t>
            </a:r>
          </a:p>
        </p:txBody>
      </p:sp>
      <p:sp>
        <p:nvSpPr>
          <p:cNvPr id="6" name="Fußzeilenplatzhalter 5">
            <a:extLst>
              <a:ext uri="{FF2B5EF4-FFF2-40B4-BE49-F238E27FC236}">
                <a16:creationId xmlns:a16="http://schemas.microsoft.com/office/drawing/2014/main" id="{BF40E2AF-D5AE-4B90-909F-35D3864DBFF7}"/>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2930D5B7-7235-433C-ACBF-88D403FF0808}"/>
              </a:ext>
            </a:extLst>
          </p:cNvPr>
          <p:cNvSpPr>
            <a:spLocks noGrp="1"/>
          </p:cNvSpPr>
          <p:nvPr>
            <p:ph type="sldNum" sz="quarter" idx="12"/>
          </p:nvPr>
        </p:nvSpPr>
        <p:spPr/>
        <p:txBody>
          <a:bodyPr/>
          <a:lstStyle/>
          <a:p>
            <a:fld id="{C1FF6DA9-008F-8B48-92A6-B652298478BF}" type="slidenum">
              <a:rPr lang="en-US" smtClean="0"/>
              <a:t>2</a:t>
            </a:fld>
            <a:endParaRPr lang="en-US"/>
          </a:p>
        </p:txBody>
      </p:sp>
    </p:spTree>
    <p:extLst>
      <p:ext uri="{BB962C8B-B14F-4D97-AF65-F5344CB8AC3E}">
        <p14:creationId xmlns:p14="http://schemas.microsoft.com/office/powerpoint/2010/main" val="3253190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Das duale System</a:t>
            </a:r>
          </a:p>
        </p:txBody>
      </p:sp>
      <p:graphicFrame>
        <p:nvGraphicFramePr>
          <p:cNvPr id="8" name="Tabelle 8">
            <a:extLst>
              <a:ext uri="{FF2B5EF4-FFF2-40B4-BE49-F238E27FC236}">
                <a16:creationId xmlns:a16="http://schemas.microsoft.com/office/drawing/2014/main" id="{CBAE52E6-342D-40AA-88E7-F42C823475EF}"/>
              </a:ext>
            </a:extLst>
          </p:cNvPr>
          <p:cNvGraphicFramePr>
            <a:graphicFrameLocks noGrp="1"/>
          </p:cNvGraphicFramePr>
          <p:nvPr>
            <p:ph idx="1"/>
            <p:extLst>
              <p:ext uri="{D42A27DB-BD31-4B8C-83A1-F6EECF244321}">
                <p14:modId xmlns:p14="http://schemas.microsoft.com/office/powerpoint/2010/main" val="2903559571"/>
              </p:ext>
            </p:extLst>
          </p:nvPr>
        </p:nvGraphicFramePr>
        <p:xfrm>
          <a:off x="0" y="0"/>
          <a:ext cx="0" cy="0"/>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533738490"/>
                    </a:ext>
                  </a:extLst>
                </a:gridCol>
                <a:gridCol w="208280">
                  <a:extLst>
                    <a:ext uri="{9D8B030D-6E8A-4147-A177-3AD203B41FA5}">
                      <a16:colId xmlns:a16="http://schemas.microsoft.com/office/drawing/2014/main" val="711714395"/>
                    </a:ext>
                  </a:extLst>
                </a:gridCol>
              </a:tblGrid>
              <a:tr h="370840">
                <a:tc>
                  <a:txBody>
                    <a:bodyPr/>
                    <a:lstStyle/>
                    <a:p>
                      <a:endParaRPr lang="de-DE"/>
                    </a:p>
                  </a:txBody>
                  <a:tcPr/>
                </a:tc>
                <a:tc>
                  <a:txBody>
                    <a:bodyPr/>
                    <a:lstStyle/>
                    <a:p>
                      <a:endParaRPr lang="de-DE"/>
                    </a:p>
                  </a:txBody>
                  <a:tcPr/>
                </a:tc>
                <a:extLst>
                  <a:ext uri="{0D108BD9-81ED-4DB2-BD59-A6C34878D82A}">
                    <a16:rowId xmlns:a16="http://schemas.microsoft.com/office/drawing/2014/main" val="200599085"/>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1538236596"/>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679435090"/>
                  </a:ext>
                </a:extLst>
              </a:tr>
              <a:tr h="370840">
                <a:tc>
                  <a:txBody>
                    <a:bodyPr/>
                    <a:lstStyle/>
                    <a:p>
                      <a:endParaRPr lang="de-DE"/>
                    </a:p>
                  </a:txBody>
                  <a:tcPr/>
                </a:tc>
                <a:tc>
                  <a:txBody>
                    <a:bodyPr/>
                    <a:lstStyle/>
                    <a:p>
                      <a:endParaRPr lang="de-DE"/>
                    </a:p>
                  </a:txBody>
                  <a:tcPr/>
                </a:tc>
                <a:extLst>
                  <a:ext uri="{0D108BD9-81ED-4DB2-BD59-A6C34878D82A}">
                    <a16:rowId xmlns:a16="http://schemas.microsoft.com/office/drawing/2014/main" val="3206624267"/>
                  </a:ext>
                </a:extLst>
              </a:tr>
              <a:tr h="370840">
                <a:tc>
                  <a:txBody>
                    <a:bodyPr/>
                    <a:lstStyle/>
                    <a:p>
                      <a:endParaRPr lang="de-DE"/>
                    </a:p>
                  </a:txBody>
                  <a:tcPr/>
                </a:tc>
                <a:tc>
                  <a:txBody>
                    <a:bodyPr/>
                    <a:lstStyle/>
                    <a:p>
                      <a:endParaRPr lang="de-DE" dirty="0"/>
                    </a:p>
                  </a:txBody>
                  <a:tcPr/>
                </a:tc>
                <a:extLst>
                  <a:ext uri="{0D108BD9-81ED-4DB2-BD59-A6C34878D82A}">
                    <a16:rowId xmlns:a16="http://schemas.microsoft.com/office/drawing/2014/main" val="4263413294"/>
                  </a:ext>
                </a:extLst>
              </a:tr>
            </a:tbl>
          </a:graphicData>
        </a:graphic>
      </p:graphicFrame>
      <p:sp>
        <p:nvSpPr>
          <p:cNvPr id="6" name="Textfeld 5">
            <a:extLst>
              <a:ext uri="{FF2B5EF4-FFF2-40B4-BE49-F238E27FC236}">
                <a16:creationId xmlns:a16="http://schemas.microsoft.com/office/drawing/2014/main" id="{E628D379-AE62-461C-B472-47F5132DD152}"/>
              </a:ext>
            </a:extLst>
          </p:cNvPr>
          <p:cNvSpPr txBox="1"/>
          <p:nvPr/>
        </p:nvSpPr>
        <p:spPr>
          <a:xfrm>
            <a:off x="361949" y="1503266"/>
            <a:ext cx="8334375" cy="4524315"/>
          </a:xfrm>
          <a:prstGeom prst="rect">
            <a:avLst/>
          </a:prstGeom>
          <a:noFill/>
        </p:spPr>
        <p:txBody>
          <a:bodyPr wrap="square">
            <a:spAutoFit/>
          </a:bodyPr>
          <a:lstStyle/>
          <a:p>
            <a:pPr algn="just"/>
            <a:r>
              <a:rPr lang="de-DE" sz="2400" dirty="0">
                <a:latin typeface="Arial" panose="020B0604020202020204" pitchFamily="34" charset="0"/>
                <a:cs typeface="Arial" panose="020B0604020202020204" pitchFamily="34" charset="0"/>
              </a:rPr>
              <a:t>Das duale System der Berufsausbildung Das duale Ausbildungssystem ist in Deutschland die häufigste Form der Berufsausbildung und genießt international hohes Ansehend. Es verbindet Lernen und Arbeiten: Fachtheorie wird in der Berufsschule vermittelt, während praktische Fähigkeiten direkt im Ausbildungsbetrieb erworben werdendihk.de. Durch diese Kombination von Praxis und Theorie („Learning </a:t>
            </a:r>
            <a:r>
              <a:rPr lang="de-DE" sz="2400" dirty="0" err="1">
                <a:latin typeface="Arial" panose="020B0604020202020204" pitchFamily="34" charset="0"/>
                <a:cs typeface="Arial" panose="020B0604020202020204" pitchFamily="34" charset="0"/>
              </a:rPr>
              <a:t>by</a:t>
            </a:r>
            <a:r>
              <a:rPr lang="de-DE" sz="2400" dirty="0">
                <a:latin typeface="Arial" panose="020B0604020202020204" pitchFamily="34" charset="0"/>
                <a:cs typeface="Arial" panose="020B0604020202020204" pitchFamily="34" charset="0"/>
              </a:rPr>
              <a:t> </a:t>
            </a:r>
            <a:r>
              <a:rPr lang="de-DE" sz="2400" dirty="0" err="1">
                <a:latin typeface="Arial" panose="020B0604020202020204" pitchFamily="34" charset="0"/>
                <a:cs typeface="Arial" panose="020B0604020202020204" pitchFamily="34" charset="0"/>
              </a:rPr>
              <a:t>doing</a:t>
            </a:r>
            <a:r>
              <a:rPr lang="de-DE" sz="2400" dirty="0">
                <a:latin typeface="Arial" panose="020B0604020202020204" pitchFamily="34" charset="0"/>
                <a:cs typeface="Arial" panose="020B0604020202020204" pitchFamily="34" charset="0"/>
              </a:rPr>
              <a:t>“) werden Auszubildende optimal auf den Beruf vorbereitet. Unternehmen profitieren, indem sie sich ihren Fachkräftenachwuchs passgenau ausbilden, und Jugendlichen eröffnen sich gute Übernahme- und Karrierechancen.</a:t>
            </a:r>
          </a:p>
        </p:txBody>
      </p:sp>
      <p:sp>
        <p:nvSpPr>
          <p:cNvPr id="7" name="Fußzeilenplatzhalter 6">
            <a:extLst>
              <a:ext uri="{FF2B5EF4-FFF2-40B4-BE49-F238E27FC236}">
                <a16:creationId xmlns:a16="http://schemas.microsoft.com/office/drawing/2014/main" id="{18283035-63D1-4D12-A4E9-5466F5CC8E60}"/>
              </a:ext>
            </a:extLst>
          </p:cNvPr>
          <p:cNvSpPr>
            <a:spLocks noGrp="1"/>
          </p:cNvSpPr>
          <p:nvPr>
            <p:ph type="ftr" sz="quarter" idx="11"/>
          </p:nvPr>
        </p:nvSpPr>
        <p:spPr/>
        <p:txBody>
          <a:bodyPr/>
          <a:lstStyle/>
          <a:p>
            <a:r>
              <a:rPr lang="en-US"/>
              <a:t>Dozent: Mahmoud Tohma</a:t>
            </a:r>
          </a:p>
        </p:txBody>
      </p:sp>
      <p:sp>
        <p:nvSpPr>
          <p:cNvPr id="11" name="Foliennummernplatzhalter 10">
            <a:extLst>
              <a:ext uri="{FF2B5EF4-FFF2-40B4-BE49-F238E27FC236}">
                <a16:creationId xmlns:a16="http://schemas.microsoft.com/office/drawing/2014/main" id="{486A5687-EC00-4A73-88B0-B3FEE1C3A15C}"/>
              </a:ext>
            </a:extLst>
          </p:cNvPr>
          <p:cNvSpPr>
            <a:spLocks noGrp="1"/>
          </p:cNvSpPr>
          <p:nvPr>
            <p:ph type="sldNum" sz="quarter" idx="12"/>
          </p:nvPr>
        </p:nvSpPr>
        <p:spPr/>
        <p:txBody>
          <a:bodyPr/>
          <a:lstStyle/>
          <a:p>
            <a:fld id="{C1FF6DA9-008F-8B48-92A6-B652298478BF}"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38062"/>
            <a:ext cx="7886701" cy="1325562"/>
          </a:xfrm>
        </p:spPr>
        <p:txBody>
          <a:bodyPr/>
          <a:lstStyle/>
          <a:p>
            <a:r>
              <a:rPr dirty="0" err="1"/>
              <a:t>Ziel</a:t>
            </a:r>
            <a:r>
              <a:rPr dirty="0"/>
              <a:t> des Systems</a:t>
            </a:r>
          </a:p>
        </p:txBody>
      </p:sp>
      <p:sp>
        <p:nvSpPr>
          <p:cNvPr id="3" name="Content Placeholder 2"/>
          <p:cNvSpPr>
            <a:spLocks noGrp="1"/>
          </p:cNvSpPr>
          <p:nvPr>
            <p:ph idx="1"/>
          </p:nvPr>
        </p:nvSpPr>
        <p:spPr/>
        <p:txBody>
          <a:bodyPr/>
          <a:lstStyle/>
          <a:p>
            <a:pPr marL="0" indent="0">
              <a:buNone/>
            </a:pPr>
            <a:endParaRPr dirty="0"/>
          </a:p>
        </p:txBody>
      </p:sp>
      <p:sp>
        <p:nvSpPr>
          <p:cNvPr id="5" name="Textfeld 4">
            <a:extLst>
              <a:ext uri="{FF2B5EF4-FFF2-40B4-BE49-F238E27FC236}">
                <a16:creationId xmlns:a16="http://schemas.microsoft.com/office/drawing/2014/main" id="{F06E4E92-7B54-4F10-9961-2D2352B4D118}"/>
              </a:ext>
            </a:extLst>
          </p:cNvPr>
          <p:cNvSpPr txBox="1"/>
          <p:nvPr/>
        </p:nvSpPr>
        <p:spPr>
          <a:xfrm>
            <a:off x="628650" y="1690689"/>
            <a:ext cx="7524750" cy="1754326"/>
          </a:xfrm>
          <a:prstGeom prst="rect">
            <a:avLst/>
          </a:prstGeom>
          <a:noFill/>
        </p:spPr>
        <p:txBody>
          <a:bodyPr wrap="square">
            <a:spAutoFit/>
          </a:bodyPr>
          <a:lstStyle/>
          <a:p>
            <a:r>
              <a:rPr lang="de-DE" dirty="0"/>
              <a:t>- Qualifizierte Fachkräfte</a:t>
            </a:r>
          </a:p>
          <a:p>
            <a:r>
              <a:rPr lang="de-DE" dirty="0"/>
              <a:t>- Praxisnähe</a:t>
            </a:r>
          </a:p>
          <a:p>
            <a:r>
              <a:rPr lang="de-DE" dirty="0"/>
              <a:t>- Einheitliche Standards</a:t>
            </a:r>
          </a:p>
          <a:p>
            <a:r>
              <a:rPr lang="de-DE" dirty="0"/>
              <a:t>- Sicherung des Arbeitsmarkts</a:t>
            </a:r>
          </a:p>
          <a:p>
            <a:r>
              <a:rPr lang="de-DE" dirty="0"/>
              <a:t>- Jugendarbeitslosigkeit senken</a:t>
            </a:r>
          </a:p>
          <a:p>
            <a:pPr marL="285750" indent="-285750">
              <a:buFontTx/>
              <a:buChar char="-"/>
            </a:pPr>
            <a:endParaRPr lang="de-DE" dirty="0"/>
          </a:p>
        </p:txBody>
      </p:sp>
      <p:sp>
        <p:nvSpPr>
          <p:cNvPr id="6" name="Title 1">
            <a:extLst>
              <a:ext uri="{FF2B5EF4-FFF2-40B4-BE49-F238E27FC236}">
                <a16:creationId xmlns:a16="http://schemas.microsoft.com/office/drawing/2014/main" id="{DFBB7223-D41E-4171-B29C-A670587E0B63}"/>
              </a:ext>
            </a:extLst>
          </p:cNvPr>
          <p:cNvSpPr txBox="1">
            <a:spLocks/>
          </p:cNvSpPr>
          <p:nvPr/>
        </p:nvSpPr>
        <p:spPr bwMode="auto">
          <a:xfrm>
            <a:off x="4206240" y="1270454"/>
            <a:ext cx="4760215"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3301" kern="1200">
                <a:solidFill>
                  <a:schemeClr val="tx1"/>
                </a:solidFill>
                <a:latin typeface="Segoe UI" panose="020B0502040204020203" pitchFamily="34" charset="0"/>
                <a:ea typeface="+mj-ea"/>
                <a:cs typeface="+mj-cs"/>
              </a:defRPr>
            </a:lvl1pPr>
            <a:lvl2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2pPr>
            <a:lvl3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3pPr>
            <a:lvl4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4pPr>
            <a:lvl5pPr algn="l" rtl="0" eaLnBrk="1" fontAlgn="base" hangingPunct="1">
              <a:lnSpc>
                <a:spcPct val="90000"/>
              </a:lnSpc>
              <a:spcBef>
                <a:spcPct val="0"/>
              </a:spcBef>
              <a:spcAft>
                <a:spcPct val="0"/>
              </a:spcAft>
              <a:defRPr sz="3301">
                <a:solidFill>
                  <a:schemeClr val="tx1"/>
                </a:solidFill>
                <a:latin typeface="Segoe UI" panose="020B0502040204020203" pitchFamily="34" charset="0"/>
              </a:defRPr>
            </a:lvl5pPr>
            <a:lvl6pPr marL="342913" algn="l" rtl="0" eaLnBrk="1" fontAlgn="base" hangingPunct="1">
              <a:lnSpc>
                <a:spcPct val="90000"/>
              </a:lnSpc>
              <a:spcBef>
                <a:spcPct val="0"/>
              </a:spcBef>
              <a:spcAft>
                <a:spcPct val="0"/>
              </a:spcAft>
              <a:defRPr sz="3301">
                <a:solidFill>
                  <a:schemeClr val="tx1"/>
                </a:solidFill>
                <a:latin typeface="Glacial Indifference"/>
              </a:defRPr>
            </a:lvl6pPr>
            <a:lvl7pPr marL="685828" algn="l" rtl="0" eaLnBrk="1" fontAlgn="base" hangingPunct="1">
              <a:lnSpc>
                <a:spcPct val="90000"/>
              </a:lnSpc>
              <a:spcBef>
                <a:spcPct val="0"/>
              </a:spcBef>
              <a:spcAft>
                <a:spcPct val="0"/>
              </a:spcAft>
              <a:defRPr sz="3301">
                <a:solidFill>
                  <a:schemeClr val="tx1"/>
                </a:solidFill>
                <a:latin typeface="Glacial Indifference"/>
              </a:defRPr>
            </a:lvl7pPr>
            <a:lvl8pPr marL="1028741" algn="l" rtl="0" eaLnBrk="1" fontAlgn="base" hangingPunct="1">
              <a:lnSpc>
                <a:spcPct val="90000"/>
              </a:lnSpc>
              <a:spcBef>
                <a:spcPct val="0"/>
              </a:spcBef>
              <a:spcAft>
                <a:spcPct val="0"/>
              </a:spcAft>
              <a:defRPr sz="3301">
                <a:solidFill>
                  <a:schemeClr val="tx1"/>
                </a:solidFill>
                <a:latin typeface="Glacial Indifference"/>
              </a:defRPr>
            </a:lvl8pPr>
            <a:lvl9pPr marL="1371654" algn="l" rtl="0" eaLnBrk="1" fontAlgn="base" hangingPunct="1">
              <a:lnSpc>
                <a:spcPct val="90000"/>
              </a:lnSpc>
              <a:spcBef>
                <a:spcPct val="0"/>
              </a:spcBef>
              <a:spcAft>
                <a:spcPct val="0"/>
              </a:spcAft>
              <a:defRPr sz="3301">
                <a:solidFill>
                  <a:schemeClr val="tx1"/>
                </a:solidFill>
                <a:latin typeface="Glacial Indifference"/>
              </a:defRPr>
            </a:lvl9pPr>
          </a:lstStyle>
          <a:p>
            <a:r>
              <a:rPr lang="de-DE" dirty="0"/>
              <a:t>Historischer Hintergrund</a:t>
            </a:r>
            <a:br>
              <a:rPr lang="de-DE" dirty="0"/>
            </a:br>
            <a:endParaRPr lang="de-DE" dirty="0"/>
          </a:p>
          <a:p>
            <a:br>
              <a:rPr lang="de-DE" dirty="0"/>
            </a:br>
            <a:r>
              <a:rPr lang="de-DE" sz="2000" dirty="0"/>
              <a:t>Industrialisierung</a:t>
            </a:r>
            <a:br>
              <a:rPr lang="de-DE" sz="2000" dirty="0"/>
            </a:br>
            <a:r>
              <a:rPr lang="de-DE" sz="2000" dirty="0"/>
              <a:t>Fachkräftesicherung</a:t>
            </a:r>
            <a:br>
              <a:rPr lang="de-DE" sz="2000" dirty="0"/>
            </a:br>
            <a:r>
              <a:rPr lang="de-DE" sz="2000" dirty="0"/>
              <a:t>Übergang Schule → Beruf</a:t>
            </a:r>
            <a:br>
              <a:rPr lang="de-DE" dirty="0"/>
            </a:br>
            <a:endParaRPr lang="de-DE" dirty="0"/>
          </a:p>
        </p:txBody>
      </p:sp>
      <p:sp>
        <p:nvSpPr>
          <p:cNvPr id="4" name="Fußzeilenplatzhalter 3">
            <a:extLst>
              <a:ext uri="{FF2B5EF4-FFF2-40B4-BE49-F238E27FC236}">
                <a16:creationId xmlns:a16="http://schemas.microsoft.com/office/drawing/2014/main" id="{1A07650C-1944-4782-A788-176734AC792A}"/>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AC272299-432D-4495-9BA5-1D726C7F5802}"/>
              </a:ext>
            </a:extLst>
          </p:cNvPr>
          <p:cNvSpPr>
            <a:spLocks noGrp="1"/>
          </p:cNvSpPr>
          <p:nvPr>
            <p:ph type="sldNum" sz="quarter" idx="12"/>
          </p:nvPr>
        </p:nvSpPr>
        <p:spPr/>
        <p:txBody>
          <a:bodyPr/>
          <a:lstStyle/>
          <a:p>
            <a:fld id="{C1FF6DA9-008F-8B48-92A6-B652298478BF}" type="slidenum">
              <a:rPr lang="en-US" smtClean="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52E28C-A8D1-4239-B6BF-D7FB1D64CAC3}"/>
              </a:ext>
            </a:extLst>
          </p:cNvPr>
          <p:cNvSpPr>
            <a:spLocks noGrp="1"/>
          </p:cNvSpPr>
          <p:nvPr>
            <p:ph type="title"/>
          </p:nvPr>
        </p:nvSpPr>
        <p:spPr>
          <a:xfrm>
            <a:off x="72223" y="0"/>
            <a:ext cx="8999554" cy="1325562"/>
          </a:xfrm>
        </p:spPr>
        <p:txBody>
          <a:bodyPr/>
          <a:lstStyle/>
          <a:p>
            <a:r>
              <a:rPr lang="de-DE" dirty="0"/>
              <a:t>Ablauf und Lernorte im dualen System</a:t>
            </a:r>
          </a:p>
        </p:txBody>
      </p:sp>
      <p:sp>
        <p:nvSpPr>
          <p:cNvPr id="4" name="Rectangle 1">
            <a:extLst>
              <a:ext uri="{FF2B5EF4-FFF2-40B4-BE49-F238E27FC236}">
                <a16:creationId xmlns:a16="http://schemas.microsoft.com/office/drawing/2014/main" id="{83942522-9764-4B44-A076-C85B62C35CA9}"/>
              </a:ext>
            </a:extLst>
          </p:cNvPr>
          <p:cNvSpPr>
            <a:spLocks noGrp="1" noChangeArrowheads="1"/>
          </p:cNvSpPr>
          <p:nvPr>
            <p:ph type="body" sz="quarter" idx="10"/>
          </p:nvPr>
        </p:nvSpPr>
        <p:spPr bwMode="auto">
          <a:xfrm>
            <a:off x="194143" y="1349404"/>
            <a:ext cx="8877634"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Ausbildungsbetrieb:</a:t>
            </a:r>
            <a:r>
              <a:rPr kumimoji="0" lang="de-DE" altLang="de-DE" sz="1800" b="0" i="0" u="none" strike="noStrike" cap="none" normalizeH="0" baseline="0" dirty="0">
                <a:ln>
                  <a:noFill/>
                </a:ln>
                <a:solidFill>
                  <a:schemeClr val="tx1"/>
                </a:solidFill>
                <a:effectLst/>
                <a:latin typeface="Arial" panose="020B0604020202020204" pitchFamily="34" charset="0"/>
              </a:rPr>
              <a:t> Vermittelt berufspraktische Kenntnisse durch qualifizierte Ausbilder im realen Arbeitsumfeld. In der Regel an </a:t>
            </a:r>
            <a:r>
              <a:rPr kumimoji="0" lang="de-DE" altLang="de-DE" sz="1800" b="0" i="1" u="none" strike="noStrike" cap="none" normalizeH="0" baseline="0" dirty="0">
                <a:ln>
                  <a:noFill/>
                </a:ln>
                <a:solidFill>
                  <a:schemeClr val="tx1"/>
                </a:solidFill>
                <a:effectLst/>
                <a:latin typeface="Arial" panose="020B0604020202020204" pitchFamily="34" charset="0"/>
              </a:rPr>
              <a:t>3–4 Tagen pro Woche</a:t>
            </a:r>
            <a:r>
              <a:rPr kumimoji="0" lang="de-DE" altLang="de-DE" sz="1800" b="0" i="0" u="none" strike="noStrike" cap="none" normalizeH="0" baseline="0" dirty="0">
                <a:ln>
                  <a:noFill/>
                </a:ln>
                <a:solidFill>
                  <a:schemeClr val="tx1"/>
                </a:solidFill>
                <a:effectLst/>
                <a:latin typeface="Arial" panose="020B0604020202020204" pitchFamily="34" charset="0"/>
              </a:rPr>
              <a:t> lernen die Azubis im Betrieb ihre künftigen Aufgaben unter echten Bedingungen kennen.</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Berufsschule:</a:t>
            </a:r>
            <a:r>
              <a:rPr kumimoji="0" lang="de-DE" altLang="de-DE" sz="1800" b="0" i="0" u="none" strike="noStrike" cap="none" normalizeH="0" baseline="0" dirty="0">
                <a:ln>
                  <a:noFill/>
                </a:ln>
                <a:solidFill>
                  <a:schemeClr val="tx1"/>
                </a:solidFill>
                <a:effectLst/>
                <a:latin typeface="Arial" panose="020B0604020202020204" pitchFamily="34" charset="0"/>
              </a:rPr>
              <a:t> Zuständig für Fachtheorie und Allgemeinbildung (z. B. Deutsch, Politik). Unterricht findet </a:t>
            </a:r>
            <a:r>
              <a:rPr kumimoji="0" lang="de-DE" altLang="de-DE" sz="1800" b="0" i="1" u="none" strike="noStrike" cap="none" normalizeH="0" baseline="0" dirty="0">
                <a:ln>
                  <a:noFill/>
                </a:ln>
                <a:solidFill>
                  <a:schemeClr val="tx1"/>
                </a:solidFill>
                <a:effectLst/>
                <a:latin typeface="Arial" panose="020B0604020202020204" pitchFamily="34" charset="0"/>
              </a:rPr>
              <a:t>1–2 Tage pro Woche</a:t>
            </a:r>
            <a:r>
              <a:rPr kumimoji="0" lang="de-DE" altLang="de-DE" sz="1800" b="0" i="0" u="none" strike="noStrike" cap="none" normalizeH="0" baseline="0" dirty="0">
                <a:ln>
                  <a:noFill/>
                </a:ln>
                <a:solidFill>
                  <a:schemeClr val="tx1"/>
                </a:solidFill>
                <a:effectLst/>
                <a:latin typeface="Arial" panose="020B0604020202020204" pitchFamily="34" charset="0"/>
              </a:rPr>
              <a:t> oder in Blockform (mehrwöchige Schulphasen) statt. Die Lehrpläne der Berufsschule sind mit den Inhalten im Betrieb abgestimmt, um überschneidungsfreie Lernprozesse zu gewährleisten.</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Ausbildungsdauer:</a:t>
            </a:r>
            <a:r>
              <a:rPr kumimoji="0" lang="de-DE" altLang="de-DE" sz="1800" b="0" i="0" u="none" strike="noStrike" cap="none" normalizeH="0" baseline="0" dirty="0">
                <a:ln>
                  <a:noFill/>
                </a:ln>
                <a:solidFill>
                  <a:schemeClr val="tx1"/>
                </a:solidFill>
                <a:effectLst/>
                <a:latin typeface="Arial" panose="020B0604020202020204" pitchFamily="34" charset="0"/>
              </a:rPr>
              <a:t> Je nach Beruf </a:t>
            </a:r>
            <a:r>
              <a:rPr kumimoji="0" lang="de-DE" altLang="de-DE" sz="1800" b="0" i="1" u="none" strike="noStrike" cap="none" normalizeH="0" baseline="0" dirty="0">
                <a:ln>
                  <a:noFill/>
                </a:ln>
                <a:solidFill>
                  <a:schemeClr val="tx1"/>
                </a:solidFill>
                <a:effectLst/>
                <a:latin typeface="Arial" panose="020B0604020202020204" pitchFamily="34" charset="0"/>
              </a:rPr>
              <a:t>2 bis 3,5 Jahre</a:t>
            </a:r>
            <a:r>
              <a:rPr kumimoji="0" lang="de-DE" altLang="de-DE" sz="1800" b="0" i="0" u="none" strike="noStrike" cap="none" normalizeH="0" baseline="0" dirty="0">
                <a:ln>
                  <a:noFill/>
                </a:ln>
                <a:solidFill>
                  <a:schemeClr val="tx1"/>
                </a:solidFill>
                <a:effectLst/>
                <a:latin typeface="Arial" panose="020B0604020202020204" pitchFamily="34" charset="0"/>
              </a:rPr>
              <a:t> (§ 5 BBiG). Bei entsprechenden schulischen Vorkenntnissen oder guten Leistungen kann die Ausbildungszeit verkürzt werden. Beispielsweise dauert die Umschulung zum Fachinformatiker in Vollzeit oft nur 2 Jahre.</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Vergütung:</a:t>
            </a:r>
            <a:r>
              <a:rPr kumimoji="0" lang="de-DE" altLang="de-DE" sz="1800" b="0" i="0" u="none" strike="noStrike" cap="none" normalizeH="0" baseline="0" dirty="0">
                <a:ln>
                  <a:noFill/>
                </a:ln>
                <a:solidFill>
                  <a:schemeClr val="tx1"/>
                </a:solidFill>
                <a:effectLst/>
                <a:latin typeface="Arial" panose="020B0604020202020204" pitchFamily="34" charset="0"/>
              </a:rPr>
              <a:t> Während der Ausbildung erhalten Azubis eine </a:t>
            </a:r>
            <a:r>
              <a:rPr kumimoji="0" lang="de-DE" altLang="de-DE" sz="1800" b="1" i="0" u="none" strike="noStrike" cap="none" normalizeH="0" baseline="0" dirty="0">
                <a:ln>
                  <a:noFill/>
                </a:ln>
                <a:solidFill>
                  <a:schemeClr val="tx1"/>
                </a:solidFill>
                <a:effectLst/>
                <a:latin typeface="Arial" panose="020B0604020202020204" pitchFamily="34" charset="0"/>
              </a:rPr>
              <a:t>monatliche Ausbildungsvergütung</a:t>
            </a:r>
            <a:r>
              <a:rPr kumimoji="0" lang="de-DE" altLang="de-DE" sz="1800" b="0" i="0" u="none" strike="noStrike" cap="none" normalizeH="0" baseline="0" dirty="0">
                <a:ln>
                  <a:noFill/>
                </a:ln>
                <a:solidFill>
                  <a:schemeClr val="tx1"/>
                </a:solidFill>
                <a:effectLst/>
                <a:latin typeface="Arial" panose="020B0604020202020204" pitchFamily="34" charset="0"/>
              </a:rPr>
              <a:t>, die mit jedem Lehrjahr ansteigt (gesetzlich vorgeschrieben nach § 17 BBiG). Damit verdienen Auszubildende bereits während der Lehrzeit eigenes Geld. Der Besuch der Berufsschule ist für Azubis kostenfrei (der Betrieb bzw. die öffentliche Hand trägt die Schulkosten)</a:t>
            </a:r>
          </a:p>
        </p:txBody>
      </p:sp>
    </p:spTree>
    <p:extLst>
      <p:ext uri="{BB962C8B-B14F-4D97-AF65-F5344CB8AC3E}">
        <p14:creationId xmlns:p14="http://schemas.microsoft.com/office/powerpoint/2010/main" val="2333524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04C93-68C6-4CB3-B903-F0EC5ACB6EE5}"/>
              </a:ext>
            </a:extLst>
          </p:cNvPr>
          <p:cNvSpPr>
            <a:spLocks noGrp="1"/>
          </p:cNvSpPr>
          <p:nvPr>
            <p:ph type="title"/>
          </p:nvPr>
        </p:nvSpPr>
        <p:spPr>
          <a:xfrm>
            <a:off x="78319" y="42651"/>
            <a:ext cx="8987362" cy="1325562"/>
          </a:xfrm>
        </p:spPr>
        <p:txBody>
          <a:bodyPr/>
          <a:lstStyle/>
          <a:p>
            <a:r>
              <a:rPr lang="de-DE" dirty="0"/>
              <a:t>Prüfungen in der dualen Ausbildung</a:t>
            </a:r>
          </a:p>
        </p:txBody>
      </p:sp>
      <p:sp>
        <p:nvSpPr>
          <p:cNvPr id="4" name="Rectangle 1">
            <a:extLst>
              <a:ext uri="{FF2B5EF4-FFF2-40B4-BE49-F238E27FC236}">
                <a16:creationId xmlns:a16="http://schemas.microsoft.com/office/drawing/2014/main" id="{C851AD2D-99A0-4605-AC31-4E1B14B2A3B0}"/>
              </a:ext>
            </a:extLst>
          </p:cNvPr>
          <p:cNvSpPr>
            <a:spLocks noGrp="1" noChangeArrowheads="1"/>
          </p:cNvSpPr>
          <p:nvPr>
            <p:ph type="body" sz="quarter" idx="10"/>
          </p:nvPr>
        </p:nvSpPr>
        <p:spPr bwMode="auto">
          <a:xfrm>
            <a:off x="172041" y="1134390"/>
            <a:ext cx="8799918"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Zwischenprüfung:</a:t>
            </a:r>
            <a:r>
              <a:rPr kumimoji="0" lang="de-DE" altLang="de-DE" sz="1800" b="0" i="0" u="none" strike="noStrike" cap="none" normalizeH="0" baseline="0" dirty="0">
                <a:ln>
                  <a:noFill/>
                </a:ln>
                <a:solidFill>
                  <a:schemeClr val="tx1"/>
                </a:solidFill>
                <a:effectLst/>
                <a:latin typeface="Arial" panose="020B0604020202020204" pitchFamily="34" charset="0"/>
              </a:rPr>
              <a:t> Etwa zur Hälfte der Ausbildungszeit muss eine </a:t>
            </a:r>
            <a:r>
              <a:rPr kumimoji="0" lang="de-DE" altLang="de-DE" sz="1800" b="0" i="1" u="none" strike="noStrike" cap="none" normalizeH="0" baseline="0" dirty="0">
                <a:ln>
                  <a:noFill/>
                </a:ln>
                <a:solidFill>
                  <a:schemeClr val="tx1"/>
                </a:solidFill>
                <a:effectLst/>
                <a:latin typeface="Arial" panose="020B0604020202020204" pitchFamily="34" charset="0"/>
              </a:rPr>
              <a:t>Zwischenprüfung</a:t>
            </a:r>
            <a:r>
              <a:rPr kumimoji="0" lang="de-DE" altLang="de-DE" sz="1800" b="0" i="0" u="none" strike="noStrike" cap="none" normalizeH="0" baseline="0" dirty="0">
                <a:ln>
                  <a:noFill/>
                </a:ln>
                <a:solidFill>
                  <a:schemeClr val="tx1"/>
                </a:solidFill>
                <a:effectLst/>
                <a:latin typeface="Arial" panose="020B0604020202020204" pitchFamily="34" charset="0"/>
              </a:rPr>
              <a:t> absolviert werden. Sie dient zur Überprüfung des Lernstands und hat informativen Charakter für Azubi und Ausbilder (Ergebnis fließt i. d. R. </a:t>
            </a:r>
            <a:r>
              <a:rPr kumimoji="0" lang="de-DE" altLang="de-DE" sz="1800" b="1" i="0" u="none" strike="noStrike" cap="none" normalizeH="0" baseline="0" dirty="0">
                <a:ln>
                  <a:noFill/>
                </a:ln>
                <a:solidFill>
                  <a:schemeClr val="tx1"/>
                </a:solidFill>
                <a:effectLst/>
                <a:latin typeface="Arial" panose="020B0604020202020204" pitchFamily="34" charset="0"/>
              </a:rPr>
              <a:t>nicht</a:t>
            </a:r>
            <a:r>
              <a:rPr kumimoji="0" lang="de-DE" altLang="de-DE" sz="1800" b="0" i="0" u="none" strike="noStrike" cap="none" normalizeH="0" baseline="0" dirty="0">
                <a:ln>
                  <a:noFill/>
                </a:ln>
                <a:solidFill>
                  <a:schemeClr val="tx1"/>
                </a:solidFill>
                <a:effectLst/>
                <a:latin typeface="Arial" panose="020B0604020202020204" pitchFamily="34" charset="0"/>
              </a:rPr>
              <a:t> in die Abschlussnote ein).</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Abschlussprüfung:</a:t>
            </a:r>
            <a:r>
              <a:rPr kumimoji="0" lang="de-DE" altLang="de-DE" sz="1800" b="0" i="0" u="none" strike="noStrike" cap="none" normalizeH="0" baseline="0" dirty="0">
                <a:ln>
                  <a:noFill/>
                </a:ln>
                <a:solidFill>
                  <a:schemeClr val="tx1"/>
                </a:solidFill>
                <a:effectLst/>
                <a:latin typeface="Arial" panose="020B0604020202020204" pitchFamily="34" charset="0"/>
              </a:rPr>
              <a:t> Am Ende der Ausbildung steht die </a:t>
            </a:r>
            <a:r>
              <a:rPr kumimoji="0" lang="de-DE" altLang="de-DE" sz="1800" b="0" i="1" u="none" strike="noStrike" cap="none" normalizeH="0" baseline="0" dirty="0">
                <a:ln>
                  <a:noFill/>
                </a:ln>
                <a:solidFill>
                  <a:schemeClr val="tx1"/>
                </a:solidFill>
                <a:effectLst/>
                <a:latin typeface="Arial" panose="020B0604020202020204" pitchFamily="34" charset="0"/>
              </a:rPr>
              <a:t>IHK-Abschlussprüfung</a:t>
            </a:r>
            <a:r>
              <a:rPr kumimoji="0" lang="de-DE" altLang="de-DE" sz="1800" b="0" i="0" u="none" strike="noStrike" cap="none" normalizeH="0" baseline="0" dirty="0">
                <a:ln>
                  <a:noFill/>
                </a:ln>
                <a:solidFill>
                  <a:schemeClr val="tx1"/>
                </a:solidFill>
                <a:effectLst/>
                <a:latin typeface="Arial" panose="020B0604020202020204" pitchFamily="34" charset="0"/>
              </a:rPr>
              <a:t>, bestehend aus schriftlichen Prüfungen (bundesweit einheitliche Aufgaben) und meist einem praktischen Teil (z. B. Projektarbeit und Fachgespräch). Die Prüfung wird vor dem zuständigen IHK-Prüfungsausschuss abgelegt. Bei Bestehen erhält der/die Auszubildende ein IHK-Prüfungszeugnis sowie ein Ausbildungszeugnis vom Betrieb.</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Gestreckte Abschlussprüfung:</a:t>
            </a:r>
            <a:r>
              <a:rPr kumimoji="0" lang="de-DE" altLang="de-DE" sz="1800" b="0" i="0" u="none" strike="noStrike" cap="none" normalizeH="0" baseline="0" dirty="0">
                <a:ln>
                  <a:noFill/>
                </a:ln>
                <a:solidFill>
                  <a:schemeClr val="tx1"/>
                </a:solidFill>
                <a:effectLst/>
                <a:latin typeface="Arial" panose="020B0604020202020204" pitchFamily="34" charset="0"/>
              </a:rPr>
              <a:t> In vielen IT-Berufen ersetzt eine </a:t>
            </a:r>
            <a:r>
              <a:rPr kumimoji="0" lang="de-DE" altLang="de-DE" sz="1800" b="0" i="1" u="none" strike="noStrike" cap="none" normalizeH="0" baseline="0" dirty="0">
                <a:ln>
                  <a:noFill/>
                </a:ln>
                <a:solidFill>
                  <a:schemeClr val="tx1"/>
                </a:solidFill>
                <a:effectLst/>
                <a:latin typeface="Arial" panose="020B0604020202020204" pitchFamily="34" charset="0"/>
              </a:rPr>
              <a:t>gestreckte Prüfung</a:t>
            </a:r>
            <a:r>
              <a:rPr kumimoji="0" lang="de-DE" altLang="de-DE" sz="1800" b="0" i="0" u="none" strike="noStrike" cap="none" normalizeH="0" baseline="0" dirty="0">
                <a:ln>
                  <a:noFill/>
                </a:ln>
                <a:solidFill>
                  <a:schemeClr val="tx1"/>
                </a:solidFill>
                <a:effectLst/>
                <a:latin typeface="Arial" panose="020B0604020202020204" pitchFamily="34" charset="0"/>
              </a:rPr>
              <a:t> die Zwischenprüfung. Dabei gilt ein Teil der Abschlussprüfung bereits in der Mitte der Ausbildung als </a:t>
            </a:r>
            <a:r>
              <a:rPr kumimoji="0" lang="de-DE" altLang="de-DE" sz="1800" b="1" i="0" u="none" strike="noStrike" cap="none" normalizeH="0" baseline="0" dirty="0">
                <a:ln>
                  <a:noFill/>
                </a:ln>
                <a:solidFill>
                  <a:schemeClr val="tx1"/>
                </a:solidFill>
                <a:effectLst/>
                <a:latin typeface="Arial" panose="020B0604020202020204" pitchFamily="34" charset="0"/>
              </a:rPr>
              <a:t>Teil 1</a:t>
            </a:r>
            <a:r>
              <a:rPr kumimoji="0" lang="de-DE" altLang="de-DE" sz="1800" b="0" i="0" u="none" strike="noStrike" cap="none" normalizeH="0" baseline="0" dirty="0">
                <a:ln>
                  <a:noFill/>
                </a:ln>
                <a:solidFill>
                  <a:schemeClr val="tx1"/>
                </a:solidFill>
                <a:effectLst/>
                <a:latin typeface="Arial" panose="020B0604020202020204" pitchFamily="34" charset="0"/>
              </a:rPr>
              <a:t> und fließt prozentual (z. B. 30 %) in die Endnote. </a:t>
            </a:r>
            <a:r>
              <a:rPr kumimoji="0" lang="de-DE" altLang="de-DE" sz="1800" b="1" i="0" u="none" strike="noStrike" cap="none" normalizeH="0" baseline="0" dirty="0">
                <a:ln>
                  <a:noFill/>
                </a:ln>
                <a:solidFill>
                  <a:schemeClr val="tx1"/>
                </a:solidFill>
                <a:effectLst/>
                <a:latin typeface="Arial" panose="020B0604020202020204" pitchFamily="34" charset="0"/>
              </a:rPr>
              <a:t>Teil 2</a:t>
            </a:r>
            <a:r>
              <a:rPr kumimoji="0" lang="de-DE" altLang="de-DE" sz="1800" b="0" i="0" u="none" strike="noStrike" cap="none" normalizeH="0" baseline="0" dirty="0">
                <a:ln>
                  <a:noFill/>
                </a:ln>
                <a:solidFill>
                  <a:schemeClr val="tx1"/>
                </a:solidFill>
                <a:effectLst/>
                <a:latin typeface="Arial" panose="020B0604020202020204" pitchFamily="34" charset="0"/>
              </a:rPr>
              <a:t> erfolgt am Ende der Ausbildung und bildet den Rest der Note.</a:t>
            </a:r>
          </a:p>
          <a:p>
            <a:pPr marR="0" lvl="0" algn="just" defTabSz="914400" rtl="0" eaLnBrk="0" fontAlgn="base" latinLnBrk="0" hangingPunct="0">
              <a:lnSpc>
                <a:spcPct val="100000"/>
              </a:lnSpc>
              <a:spcBef>
                <a:spcPct val="0"/>
              </a:spcBef>
              <a:spcAft>
                <a:spcPct val="0"/>
              </a:spcAft>
              <a:buClrTx/>
              <a:buSzTx/>
              <a:buFontTx/>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Freistellung:</a:t>
            </a:r>
            <a:r>
              <a:rPr kumimoji="0" lang="de-DE" altLang="de-DE" sz="1800" b="0" i="0" u="none" strike="noStrike" cap="none" normalizeH="0" baseline="0" dirty="0">
                <a:ln>
                  <a:noFill/>
                </a:ln>
                <a:solidFill>
                  <a:schemeClr val="tx1"/>
                </a:solidFill>
                <a:effectLst/>
                <a:latin typeface="Arial" panose="020B0604020202020204" pitchFamily="34" charset="0"/>
              </a:rPr>
              <a:t> Der Ausbildende ist verpflichtet, Azubis für die Teilnahme an Prüfungen freizustellen. Am </a:t>
            </a:r>
            <a:r>
              <a:rPr kumimoji="0" lang="de-DE" altLang="de-DE" sz="1800" b="0" i="1" u="none" strike="noStrike" cap="none" normalizeH="0" baseline="0" dirty="0">
                <a:ln>
                  <a:noFill/>
                </a:ln>
                <a:solidFill>
                  <a:schemeClr val="tx1"/>
                </a:solidFill>
                <a:effectLst/>
                <a:latin typeface="Arial" panose="020B0604020202020204" pitchFamily="34" charset="0"/>
              </a:rPr>
              <a:t>Arbeitstag vor der schriftlichen Abschlussprüfung</a:t>
            </a:r>
            <a:r>
              <a:rPr kumimoji="0" lang="de-DE" altLang="de-DE" sz="1800" b="0" i="0" u="none" strike="noStrike" cap="none" normalizeH="0" baseline="0" dirty="0">
                <a:ln>
                  <a:noFill/>
                </a:ln>
                <a:solidFill>
                  <a:schemeClr val="tx1"/>
                </a:solidFill>
                <a:effectLst/>
                <a:latin typeface="Arial" panose="020B0604020202020204" pitchFamily="34" charset="0"/>
              </a:rPr>
              <a:t> dürfen Auszubildende nicht im Betrieb arbeiten, um sich vorbereiten zu können. Auch für die Zeit der Prüfungen selbst und den Berufsschultag müssen Azubis bezahlt freigestellt werden.</a:t>
            </a:r>
          </a:p>
        </p:txBody>
      </p:sp>
    </p:spTree>
    <p:extLst>
      <p:ext uri="{BB962C8B-B14F-4D97-AF65-F5344CB8AC3E}">
        <p14:creationId xmlns:p14="http://schemas.microsoft.com/office/powerpoint/2010/main" val="1670672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37E3B1B-AFC9-4CE1-BE57-D6BFCD32233D}"/>
              </a:ext>
            </a:extLst>
          </p:cNvPr>
          <p:cNvSpPr>
            <a:spLocks noGrp="1"/>
          </p:cNvSpPr>
          <p:nvPr>
            <p:ph idx="1"/>
          </p:nvPr>
        </p:nvSpPr>
        <p:spPr/>
        <p:txBody>
          <a:bodyPr/>
          <a:lstStyle/>
          <a:p>
            <a:pPr marL="0" indent="0">
              <a:buNone/>
            </a:pPr>
            <a:endParaRPr lang="de-DE" dirty="0"/>
          </a:p>
        </p:txBody>
      </p:sp>
      <p:pic>
        <p:nvPicPr>
          <p:cNvPr id="4" name="Grafik 3">
            <a:extLst>
              <a:ext uri="{FF2B5EF4-FFF2-40B4-BE49-F238E27FC236}">
                <a16:creationId xmlns:a16="http://schemas.microsoft.com/office/drawing/2014/main" id="{507CBE86-1A91-44FD-9A08-BB91722C97B5}"/>
              </a:ext>
            </a:extLst>
          </p:cNvPr>
          <p:cNvPicPr>
            <a:picLocks noChangeAspect="1"/>
          </p:cNvPicPr>
          <p:nvPr/>
        </p:nvPicPr>
        <p:blipFill>
          <a:blip r:embed="rId2"/>
          <a:stretch>
            <a:fillRect/>
          </a:stretch>
        </p:blipFill>
        <p:spPr>
          <a:xfrm>
            <a:off x="204216" y="528290"/>
            <a:ext cx="8610600" cy="3188484"/>
          </a:xfrm>
          <a:prstGeom prst="rect">
            <a:avLst/>
          </a:prstGeom>
        </p:spPr>
      </p:pic>
      <p:sp>
        <p:nvSpPr>
          <p:cNvPr id="6" name="Textfeld 5">
            <a:extLst>
              <a:ext uri="{FF2B5EF4-FFF2-40B4-BE49-F238E27FC236}">
                <a16:creationId xmlns:a16="http://schemas.microsoft.com/office/drawing/2014/main" id="{AADB101F-A2F5-4E0B-982B-E80E77E4D337}"/>
              </a:ext>
            </a:extLst>
          </p:cNvPr>
          <p:cNvSpPr txBox="1"/>
          <p:nvPr/>
        </p:nvSpPr>
        <p:spPr>
          <a:xfrm>
            <a:off x="204216" y="3826502"/>
            <a:ext cx="4675632" cy="1477328"/>
          </a:xfrm>
          <a:prstGeom prst="rect">
            <a:avLst/>
          </a:prstGeom>
          <a:noFill/>
        </p:spPr>
        <p:txBody>
          <a:bodyPr wrap="square">
            <a:spAutoFit/>
          </a:bodyPr>
          <a:lstStyle/>
          <a:p>
            <a:r>
              <a:rPr lang="de-DE" b="1" dirty="0"/>
              <a:t>Rolle der Kammern:</a:t>
            </a:r>
          </a:p>
          <a:p>
            <a:r>
              <a:rPr lang="de-DE" dirty="0"/>
              <a:t>- Ausbildungsverhältnisse eintragen</a:t>
            </a:r>
          </a:p>
          <a:p>
            <a:r>
              <a:rPr lang="de-DE" dirty="0"/>
              <a:t>- Prüfungen organisieren</a:t>
            </a:r>
          </a:p>
          <a:p>
            <a:r>
              <a:rPr lang="de-DE" dirty="0"/>
              <a:t>- Qualität sichern</a:t>
            </a:r>
          </a:p>
          <a:p>
            <a:endParaRPr lang="de-DE" dirty="0"/>
          </a:p>
        </p:txBody>
      </p:sp>
      <p:sp>
        <p:nvSpPr>
          <p:cNvPr id="7" name="Textfeld 6">
            <a:extLst>
              <a:ext uri="{FF2B5EF4-FFF2-40B4-BE49-F238E27FC236}">
                <a16:creationId xmlns:a16="http://schemas.microsoft.com/office/drawing/2014/main" id="{4910223E-B0B8-4D52-B0EE-9B4FBDF2D330}"/>
              </a:ext>
            </a:extLst>
          </p:cNvPr>
          <p:cNvSpPr txBox="1"/>
          <p:nvPr/>
        </p:nvSpPr>
        <p:spPr>
          <a:xfrm>
            <a:off x="4572000" y="3549504"/>
            <a:ext cx="2663190" cy="1754326"/>
          </a:xfrm>
          <a:prstGeom prst="rect">
            <a:avLst/>
          </a:prstGeom>
          <a:noFill/>
        </p:spPr>
        <p:txBody>
          <a:bodyPr wrap="square">
            <a:spAutoFit/>
          </a:bodyPr>
          <a:lstStyle/>
          <a:p>
            <a:pPr marL="0" indent="0">
              <a:buNone/>
            </a:pPr>
            <a:endParaRPr lang="de-DE" dirty="0"/>
          </a:p>
          <a:p>
            <a:pPr marL="0" indent="0">
              <a:buNone/>
            </a:pPr>
            <a:r>
              <a:rPr lang="de-DE" b="1" dirty="0"/>
              <a:t>Zwei Lernorte:      </a:t>
            </a:r>
          </a:p>
          <a:p>
            <a:r>
              <a:rPr lang="de-DE" dirty="0"/>
              <a:t>Betrieb = Praxis</a:t>
            </a:r>
          </a:p>
          <a:p>
            <a:r>
              <a:rPr lang="de-DE" dirty="0"/>
              <a:t>Berufsschule = Theorie</a:t>
            </a:r>
          </a:p>
          <a:p>
            <a:pPr marL="0" indent="0">
              <a:buNone/>
            </a:pPr>
            <a:endParaRPr lang="de-DE" dirty="0"/>
          </a:p>
          <a:p>
            <a:pPr marL="0" indent="0">
              <a:buNone/>
            </a:pPr>
            <a:endParaRPr lang="de-DE" dirty="0"/>
          </a:p>
        </p:txBody>
      </p:sp>
      <p:sp>
        <p:nvSpPr>
          <p:cNvPr id="5" name="Fußzeilenplatzhalter 4">
            <a:extLst>
              <a:ext uri="{FF2B5EF4-FFF2-40B4-BE49-F238E27FC236}">
                <a16:creationId xmlns:a16="http://schemas.microsoft.com/office/drawing/2014/main" id="{6C85B48E-BD65-4661-B0D3-9B88FCBF4B19}"/>
              </a:ext>
            </a:extLst>
          </p:cNvPr>
          <p:cNvSpPr>
            <a:spLocks noGrp="1"/>
          </p:cNvSpPr>
          <p:nvPr>
            <p:ph type="ftr" sz="quarter" idx="11"/>
          </p:nvPr>
        </p:nvSpPr>
        <p:spPr/>
        <p:txBody>
          <a:bodyPr/>
          <a:lstStyle/>
          <a:p>
            <a:r>
              <a:rPr lang="en-US"/>
              <a:t>Dozent: Mahmoud Tohma</a:t>
            </a:r>
          </a:p>
        </p:txBody>
      </p:sp>
      <p:sp>
        <p:nvSpPr>
          <p:cNvPr id="8" name="Foliennummernplatzhalter 7">
            <a:extLst>
              <a:ext uri="{FF2B5EF4-FFF2-40B4-BE49-F238E27FC236}">
                <a16:creationId xmlns:a16="http://schemas.microsoft.com/office/drawing/2014/main" id="{7306D9FD-D6EF-4BE4-A34D-F49E144930C1}"/>
              </a:ext>
            </a:extLst>
          </p:cNvPr>
          <p:cNvSpPr>
            <a:spLocks noGrp="1"/>
          </p:cNvSpPr>
          <p:nvPr>
            <p:ph type="sldNum" sz="quarter" idx="12"/>
          </p:nvPr>
        </p:nvSpPr>
        <p:spPr/>
        <p:txBody>
          <a:bodyPr/>
          <a:lstStyle/>
          <a:p>
            <a:fld id="{C1FF6DA9-008F-8B48-92A6-B652298478BF}" type="slidenum">
              <a:rPr lang="en-US" smtClean="0"/>
              <a:t>7</a:t>
            </a:fld>
            <a:endParaRPr lang="en-US"/>
          </a:p>
        </p:txBody>
      </p:sp>
    </p:spTree>
    <p:extLst>
      <p:ext uri="{BB962C8B-B14F-4D97-AF65-F5344CB8AC3E}">
        <p14:creationId xmlns:p14="http://schemas.microsoft.com/office/powerpoint/2010/main" val="206177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Rechtsgrundlage</a:t>
            </a:r>
          </a:p>
        </p:txBody>
      </p:sp>
      <p:sp>
        <p:nvSpPr>
          <p:cNvPr id="3" name="Content Placeholder 2"/>
          <p:cNvSpPr>
            <a:spLocks noGrp="1"/>
          </p:cNvSpPr>
          <p:nvPr>
            <p:ph idx="1"/>
          </p:nvPr>
        </p:nvSpPr>
        <p:spPr/>
        <p:txBody>
          <a:bodyPr/>
          <a:lstStyle/>
          <a:p>
            <a:pPr marL="0" indent="0">
              <a:buNone/>
            </a:pPr>
            <a:endParaRPr dirty="0"/>
          </a:p>
        </p:txBody>
      </p:sp>
      <p:sp>
        <p:nvSpPr>
          <p:cNvPr id="5" name="Textfeld 4">
            <a:extLst>
              <a:ext uri="{FF2B5EF4-FFF2-40B4-BE49-F238E27FC236}">
                <a16:creationId xmlns:a16="http://schemas.microsoft.com/office/drawing/2014/main" id="{BB0B0638-CE81-486E-9504-EE03AB937375}"/>
              </a:ext>
            </a:extLst>
          </p:cNvPr>
          <p:cNvSpPr txBox="1"/>
          <p:nvPr/>
        </p:nvSpPr>
        <p:spPr>
          <a:xfrm>
            <a:off x="628649" y="1690689"/>
            <a:ext cx="4675632" cy="923330"/>
          </a:xfrm>
          <a:prstGeom prst="rect">
            <a:avLst/>
          </a:prstGeom>
          <a:noFill/>
        </p:spPr>
        <p:txBody>
          <a:bodyPr wrap="square">
            <a:spAutoFit/>
          </a:bodyPr>
          <a:lstStyle/>
          <a:p>
            <a:r>
              <a:rPr lang="de-DE" dirty="0"/>
              <a:t>- Berufsbildungsgesetz (BBiG)</a:t>
            </a:r>
          </a:p>
          <a:p>
            <a:r>
              <a:rPr lang="de-DE" dirty="0"/>
              <a:t>- Jugendarbeitsschutzgesetz</a:t>
            </a:r>
          </a:p>
          <a:p>
            <a:r>
              <a:rPr lang="de-DE" dirty="0"/>
              <a:t>- Tarifrecht</a:t>
            </a:r>
          </a:p>
        </p:txBody>
      </p:sp>
      <p:cxnSp>
        <p:nvCxnSpPr>
          <p:cNvPr id="7" name="Verbinder: gekrümmt 6">
            <a:extLst>
              <a:ext uri="{FF2B5EF4-FFF2-40B4-BE49-F238E27FC236}">
                <a16:creationId xmlns:a16="http://schemas.microsoft.com/office/drawing/2014/main" id="{C33071F8-46D7-4355-9A66-209E5A15A88F}"/>
              </a:ext>
            </a:extLst>
          </p:cNvPr>
          <p:cNvCxnSpPr>
            <a:cxnSpLocks/>
          </p:cNvCxnSpPr>
          <p:nvPr/>
        </p:nvCxnSpPr>
        <p:spPr>
          <a:xfrm>
            <a:off x="3800475" y="1914525"/>
            <a:ext cx="1162050" cy="990600"/>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feld 9">
            <a:extLst>
              <a:ext uri="{FF2B5EF4-FFF2-40B4-BE49-F238E27FC236}">
                <a16:creationId xmlns:a16="http://schemas.microsoft.com/office/drawing/2014/main" id="{EC0CED11-3396-4117-94AB-788655C8176C}"/>
              </a:ext>
            </a:extLst>
          </p:cNvPr>
          <p:cNvSpPr txBox="1"/>
          <p:nvPr/>
        </p:nvSpPr>
        <p:spPr>
          <a:xfrm>
            <a:off x="4962525" y="2741414"/>
            <a:ext cx="4675632" cy="2031325"/>
          </a:xfrm>
          <a:prstGeom prst="rect">
            <a:avLst/>
          </a:prstGeom>
          <a:noFill/>
        </p:spPr>
        <p:txBody>
          <a:bodyPr wrap="square">
            <a:spAutoFit/>
          </a:bodyPr>
          <a:lstStyle/>
          <a:p>
            <a:r>
              <a:rPr lang="de-DE" dirty="0"/>
              <a:t>Das BBiG regelt:</a:t>
            </a:r>
          </a:p>
          <a:p>
            <a:pPr marL="285750" indent="-285750">
              <a:buFontTx/>
              <a:buChar char="-"/>
            </a:pPr>
            <a:r>
              <a:rPr lang="de-DE" dirty="0"/>
              <a:t>Ausbildungspflicht</a:t>
            </a:r>
          </a:p>
          <a:p>
            <a:pPr marL="285750" indent="-285750">
              <a:buFontTx/>
              <a:buChar char="-"/>
            </a:pPr>
            <a:r>
              <a:rPr lang="de-DE" dirty="0"/>
              <a:t>Rechte &amp; Pflichten</a:t>
            </a:r>
          </a:p>
          <a:p>
            <a:pPr marL="285750" indent="-285750">
              <a:buFontTx/>
              <a:buChar char="-"/>
            </a:pPr>
            <a:r>
              <a:rPr lang="de-DE" dirty="0"/>
              <a:t>Prüfungsordnung</a:t>
            </a:r>
          </a:p>
          <a:p>
            <a:pPr marL="285750" indent="-285750">
              <a:buFontTx/>
              <a:buChar char="-"/>
            </a:pPr>
            <a:endParaRPr lang="de-DE" dirty="0"/>
          </a:p>
          <a:p>
            <a:pPr marL="285750" indent="-285750">
              <a:buFontTx/>
              <a:buChar char="-"/>
            </a:pPr>
            <a:endParaRPr lang="de-DE" dirty="0"/>
          </a:p>
          <a:p>
            <a:endParaRPr lang="de-DE" dirty="0"/>
          </a:p>
        </p:txBody>
      </p:sp>
      <p:sp>
        <p:nvSpPr>
          <p:cNvPr id="12" name="Textfeld 11">
            <a:extLst>
              <a:ext uri="{FF2B5EF4-FFF2-40B4-BE49-F238E27FC236}">
                <a16:creationId xmlns:a16="http://schemas.microsoft.com/office/drawing/2014/main" id="{FD7A6A72-AC87-43FA-86A5-DA70D67F79C6}"/>
              </a:ext>
            </a:extLst>
          </p:cNvPr>
          <p:cNvSpPr txBox="1"/>
          <p:nvPr/>
        </p:nvSpPr>
        <p:spPr>
          <a:xfrm>
            <a:off x="628649" y="4894659"/>
            <a:ext cx="5986272" cy="1200329"/>
          </a:xfrm>
          <a:prstGeom prst="rect">
            <a:avLst/>
          </a:prstGeom>
          <a:noFill/>
        </p:spPr>
        <p:txBody>
          <a:bodyPr wrap="square">
            <a:spAutoFit/>
          </a:bodyPr>
          <a:lstStyle/>
          <a:p>
            <a:r>
              <a:rPr lang="de-DE" dirty="0"/>
              <a:t>Grundsatz:</a:t>
            </a:r>
          </a:p>
          <a:p>
            <a:r>
              <a:rPr lang="de-DE" dirty="0"/>
              <a:t>- Ausbildung ist kein normales Arbeitsverhältnis</a:t>
            </a:r>
          </a:p>
          <a:p>
            <a:r>
              <a:rPr lang="de-DE" dirty="0"/>
              <a:t>- Lernziel &gt; Arbeitsleistung</a:t>
            </a:r>
          </a:p>
          <a:p>
            <a:endParaRPr lang="de-DE" dirty="0"/>
          </a:p>
        </p:txBody>
      </p:sp>
      <p:pic>
        <p:nvPicPr>
          <p:cNvPr id="13" name="Grafik 12">
            <a:extLst>
              <a:ext uri="{FF2B5EF4-FFF2-40B4-BE49-F238E27FC236}">
                <a16:creationId xmlns:a16="http://schemas.microsoft.com/office/drawing/2014/main" id="{CD5FE89D-2C43-4831-B050-DCD0D229B5E0}"/>
              </a:ext>
            </a:extLst>
          </p:cNvPr>
          <p:cNvPicPr>
            <a:picLocks noChangeAspect="1"/>
          </p:cNvPicPr>
          <p:nvPr/>
        </p:nvPicPr>
        <p:blipFill>
          <a:blip r:embed="rId2"/>
          <a:stretch>
            <a:fillRect/>
          </a:stretch>
        </p:blipFill>
        <p:spPr>
          <a:xfrm flipH="1">
            <a:off x="1601045" y="2728152"/>
            <a:ext cx="2970954" cy="2563176"/>
          </a:xfrm>
          <a:prstGeom prst="rect">
            <a:avLst/>
          </a:prstGeom>
        </p:spPr>
      </p:pic>
      <p:sp>
        <p:nvSpPr>
          <p:cNvPr id="4" name="Fußzeilenplatzhalter 3">
            <a:extLst>
              <a:ext uri="{FF2B5EF4-FFF2-40B4-BE49-F238E27FC236}">
                <a16:creationId xmlns:a16="http://schemas.microsoft.com/office/drawing/2014/main" id="{BD8B9139-EDDE-4CED-84D8-B8D68DE7B32E}"/>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0F9A6095-140E-4A76-9F8B-1DF4EBF33AE1}"/>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D2A78-C553-40C0-B46E-03029DC1C180}"/>
              </a:ext>
            </a:extLst>
          </p:cNvPr>
          <p:cNvSpPr>
            <a:spLocks noGrp="1"/>
          </p:cNvSpPr>
          <p:nvPr>
            <p:ph type="title"/>
          </p:nvPr>
        </p:nvSpPr>
        <p:spPr>
          <a:xfrm>
            <a:off x="628650" y="365127"/>
            <a:ext cx="8173974" cy="1325562"/>
          </a:xfrm>
        </p:spPr>
        <p:txBody>
          <a:bodyPr/>
          <a:lstStyle/>
          <a:p>
            <a:r>
              <a:rPr lang="de-DE" b="1" dirty="0"/>
              <a:t>Das Berufsbildungsgesetz (BBiG) – Grundlage der Ausbildung</a:t>
            </a:r>
            <a:br>
              <a:rPr lang="de-DE" b="1" dirty="0"/>
            </a:br>
            <a:endParaRPr lang="de-DE" dirty="0"/>
          </a:p>
        </p:txBody>
      </p:sp>
      <p:sp>
        <p:nvSpPr>
          <p:cNvPr id="3" name="Inhaltsplatzhalter 2">
            <a:extLst>
              <a:ext uri="{FF2B5EF4-FFF2-40B4-BE49-F238E27FC236}">
                <a16:creationId xmlns:a16="http://schemas.microsoft.com/office/drawing/2014/main" id="{A063A1D4-D05F-4234-A521-2F195ED36FF9}"/>
              </a:ext>
            </a:extLst>
          </p:cNvPr>
          <p:cNvSpPr>
            <a:spLocks noGrp="1"/>
          </p:cNvSpPr>
          <p:nvPr>
            <p:ph idx="1"/>
          </p:nvPr>
        </p:nvSpPr>
        <p:spPr/>
        <p:txBody>
          <a:bodyPr/>
          <a:lstStyle/>
          <a:p>
            <a:endParaRPr lang="de-DE"/>
          </a:p>
        </p:txBody>
      </p:sp>
      <p:sp>
        <p:nvSpPr>
          <p:cNvPr id="5" name="Textfeld 4">
            <a:extLst>
              <a:ext uri="{FF2B5EF4-FFF2-40B4-BE49-F238E27FC236}">
                <a16:creationId xmlns:a16="http://schemas.microsoft.com/office/drawing/2014/main" id="{A5FE3197-5AE3-448D-822B-5B5161C42E69}"/>
              </a:ext>
            </a:extLst>
          </p:cNvPr>
          <p:cNvSpPr txBox="1"/>
          <p:nvPr/>
        </p:nvSpPr>
        <p:spPr>
          <a:xfrm>
            <a:off x="207264" y="1443841"/>
            <a:ext cx="8936736" cy="4524315"/>
          </a:xfrm>
          <a:prstGeom prst="rect">
            <a:avLst/>
          </a:prstGeom>
          <a:noFill/>
        </p:spPr>
        <p:txBody>
          <a:bodyPr wrap="square">
            <a:spAutoFit/>
          </a:bodyPr>
          <a:lstStyle/>
          <a:p>
            <a:pPr marL="285750" indent="-285750" algn="just">
              <a:buFontTx/>
              <a:buChar char="-"/>
            </a:pPr>
            <a:r>
              <a:rPr lang="de-DE" dirty="0"/>
              <a:t>Das </a:t>
            </a:r>
            <a:r>
              <a:rPr lang="de-DE" b="1" dirty="0"/>
              <a:t>Berufsbildungsgesetz (BBiG)</a:t>
            </a:r>
            <a:r>
              <a:rPr lang="de-DE" dirty="0"/>
              <a:t> regelt die betriebliche Berufsausbildung in Deutschland umfassend. Es definiert u. a. die </a:t>
            </a:r>
            <a:r>
              <a:rPr lang="de-DE" b="1" dirty="0"/>
              <a:t>Pflichten</a:t>
            </a:r>
            <a:r>
              <a:rPr lang="de-DE" dirty="0"/>
              <a:t> der Vertragspartner (Ausbildender und Auszubildende) sowie wesentliche Rahmenbedingungen wie Probezeit, Kündigung, Prüfungen und Anerkennung von Ausbildungsberufen. Das BBiG bildet damit die gesetzliche Basis für jeden Ausbildungsvertrag und stellt sicher, dass eine </a:t>
            </a:r>
            <a:r>
              <a:rPr lang="de-DE" b="1" dirty="0"/>
              <a:t>einheitliche Qualität</a:t>
            </a:r>
            <a:r>
              <a:rPr lang="de-DE" dirty="0"/>
              <a:t> der Ausbildung bundesweit gewährleistet ist. </a:t>
            </a:r>
          </a:p>
          <a:p>
            <a:pPr algn="just"/>
            <a:endParaRPr lang="de-DE" dirty="0"/>
          </a:p>
          <a:p>
            <a:pPr algn="just"/>
            <a:r>
              <a:rPr lang="de-DE" dirty="0"/>
              <a:t>Wichtige Paragraphen im Kontext der Ausbildung sind:</a:t>
            </a:r>
          </a:p>
          <a:p>
            <a:pPr marL="285750" indent="-285750" algn="just">
              <a:buFontTx/>
              <a:buChar char="-"/>
            </a:pPr>
            <a:r>
              <a:rPr lang="de-DE" b="1" dirty="0"/>
              <a:t>§ 11 BBiG:</a:t>
            </a:r>
            <a:r>
              <a:rPr lang="de-DE" dirty="0"/>
              <a:t> Schriftform des Ausbildungsvertrags und verpflichtende Mindestinhalte</a:t>
            </a:r>
          </a:p>
          <a:p>
            <a:pPr marL="285750" indent="-285750" algn="just">
              <a:buFontTx/>
              <a:buChar char="-"/>
            </a:pPr>
            <a:r>
              <a:rPr lang="de-DE" b="1" dirty="0"/>
              <a:t>§ 13 BBiG:</a:t>
            </a:r>
            <a:r>
              <a:rPr lang="de-DE" dirty="0"/>
              <a:t> Pflichten der Auszubildenden (Verhalten während der Ausbildung)</a:t>
            </a:r>
          </a:p>
          <a:p>
            <a:pPr marL="285750" indent="-285750" algn="just">
              <a:buFontTx/>
              <a:buChar char="-"/>
            </a:pPr>
            <a:r>
              <a:rPr lang="de-DE" b="1" dirty="0"/>
              <a:t>§ 14 BBiG:</a:t>
            </a:r>
            <a:r>
              <a:rPr lang="de-DE" dirty="0"/>
              <a:t> Pflichten des Ausbildenden (Durchführung der Berufsausbildung)</a:t>
            </a:r>
          </a:p>
          <a:p>
            <a:pPr marL="285750" indent="-285750" algn="just">
              <a:buFontTx/>
              <a:buChar char="-"/>
            </a:pPr>
            <a:r>
              <a:rPr lang="de-DE" b="1" dirty="0"/>
              <a:t>§§ 15–16 BBiG:</a:t>
            </a:r>
            <a:r>
              <a:rPr lang="de-DE" dirty="0"/>
              <a:t> Freistellung für Berufsschule/Prüfung und Zeugnisanspruch am Ende der Ausbildung</a:t>
            </a:r>
          </a:p>
          <a:p>
            <a:pPr marL="285750" indent="-285750">
              <a:buFontTx/>
              <a:buChar char="-"/>
            </a:pPr>
            <a:endParaRPr lang="de-DE" dirty="0"/>
          </a:p>
          <a:p>
            <a:pPr algn="ctr"/>
            <a:r>
              <a:rPr lang="de-DE" i="1" dirty="0"/>
              <a:t>(Hinweis: Das BBiG wurde zuletzt 2020 modernisiert, u. a. Einführung einer Mindestausbildungsvergütung und neue Fortbildungsstufen.)</a:t>
            </a:r>
            <a:endParaRPr lang="de-DE" dirty="0"/>
          </a:p>
        </p:txBody>
      </p:sp>
      <p:sp>
        <p:nvSpPr>
          <p:cNvPr id="6" name="Fußzeilenplatzhalter 5">
            <a:extLst>
              <a:ext uri="{FF2B5EF4-FFF2-40B4-BE49-F238E27FC236}">
                <a16:creationId xmlns:a16="http://schemas.microsoft.com/office/drawing/2014/main" id="{5B021E1F-3716-4BF9-987C-C834C373B665}"/>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8A7DFD47-0B76-49A9-85CD-BAB7E2A90EF6}"/>
              </a:ext>
            </a:extLst>
          </p:cNvPr>
          <p:cNvSpPr>
            <a:spLocks noGrp="1"/>
          </p:cNvSpPr>
          <p:nvPr>
            <p:ph type="sldNum" sz="quarter" idx="12"/>
          </p:nvPr>
        </p:nvSpPr>
        <p:spPr/>
        <p:txBody>
          <a:bodyPr/>
          <a:lstStyle/>
          <a:p>
            <a:fld id="{C1FF6DA9-008F-8B48-92A6-B652298478BF}" type="slidenum">
              <a:rPr lang="en-US" smtClean="0"/>
              <a:t>9</a:t>
            </a:fld>
            <a:endParaRPr lang="en-US"/>
          </a:p>
        </p:txBody>
      </p:sp>
    </p:spTree>
    <p:extLst>
      <p:ext uri="{BB962C8B-B14F-4D97-AF65-F5344CB8AC3E}">
        <p14:creationId xmlns:p14="http://schemas.microsoft.com/office/powerpoint/2010/main" val="331559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2C148AE0-63B0-4FCF-8181-BA53706BA12D}"/>
              </a:ext>
            </a:extLst>
          </p:cNvPr>
          <p:cNvSpPr>
            <a:spLocks noGrp="1"/>
          </p:cNvSpPr>
          <p:nvPr>
            <p:ph type="title"/>
          </p:nvPr>
        </p:nvSpPr>
        <p:spPr>
          <a:xfrm>
            <a:off x="341376" y="365127"/>
            <a:ext cx="8327136" cy="2365882"/>
          </a:xfrm>
        </p:spPr>
        <p:txBody>
          <a:bodyPr/>
          <a:lstStyle/>
          <a:p>
            <a:pPr algn="just"/>
            <a:r>
              <a:rPr lang="de-DE" sz="1800" b="1" dirty="0">
                <a:latin typeface="Arial" panose="020B0604020202020204" pitchFamily="34" charset="0"/>
                <a:cs typeface="Arial" panose="020B0604020202020204" pitchFamily="34" charset="0"/>
              </a:rPr>
              <a:t>Rechte und Pflichten im Ausbildungsverhältnis:</a:t>
            </a:r>
            <a:br>
              <a:rPr lang="de-DE" sz="1800" b="1"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Während der Ausbildung bestehen für beide Seiten – Ausbilder und Auszubildende – bestimmte Pflichten, aus denen jeweils korrespondierende Rechte der anderen Seite entstehen. Diese sind insbesondere in den §§ 13–15 BBiG festgelegt.</a:t>
            </a:r>
          </a:p>
        </p:txBody>
      </p:sp>
      <p:sp>
        <p:nvSpPr>
          <p:cNvPr id="9" name="Textfeld 8">
            <a:extLst>
              <a:ext uri="{FF2B5EF4-FFF2-40B4-BE49-F238E27FC236}">
                <a16:creationId xmlns:a16="http://schemas.microsoft.com/office/drawing/2014/main" id="{A04FE73C-440C-4828-9ED2-657ADC5F5877}"/>
              </a:ext>
            </a:extLst>
          </p:cNvPr>
          <p:cNvSpPr txBox="1"/>
          <p:nvPr/>
        </p:nvSpPr>
        <p:spPr>
          <a:xfrm>
            <a:off x="259080" y="2280332"/>
            <a:ext cx="8625840" cy="3077766"/>
          </a:xfrm>
          <a:prstGeom prst="rect">
            <a:avLst/>
          </a:prstGeom>
          <a:noFill/>
        </p:spPr>
        <p:txBody>
          <a:bodyPr wrap="square">
            <a:spAutoFit/>
          </a:bodyPr>
          <a:lstStyle/>
          <a:p>
            <a:pPr algn="just"/>
            <a:r>
              <a:rPr lang="de-DE" sz="3200" b="1" dirty="0">
                <a:latin typeface="Arial" panose="020B0604020202020204" pitchFamily="34" charset="0"/>
                <a:cs typeface="Arial" panose="020B0604020202020204" pitchFamily="34" charset="0"/>
              </a:rPr>
              <a:t>Pflichten des Ausbildenden (§ 14 BBiG) </a:t>
            </a:r>
          </a:p>
          <a:p>
            <a:pPr marL="285750" indent="-285750" algn="just">
              <a:buFontTx/>
              <a:buChar char="-"/>
            </a:pPr>
            <a:r>
              <a:rPr lang="de-DE" b="1" dirty="0">
                <a:latin typeface="Arial" panose="020B0604020202020204" pitchFamily="34" charset="0"/>
                <a:cs typeface="Arial" panose="020B0604020202020204" pitchFamily="34" charset="0"/>
              </a:rPr>
              <a:t>Ausbildungspflicht: </a:t>
            </a:r>
            <a:r>
              <a:rPr lang="de-DE" dirty="0">
                <a:latin typeface="Arial" panose="020B0604020202020204" pitchFamily="34" charset="0"/>
                <a:cs typeface="Arial" panose="020B0604020202020204" pitchFamily="34" charset="0"/>
              </a:rPr>
              <a:t>Der Ausbildende muss die beruflichen </a:t>
            </a:r>
            <a:r>
              <a:rPr lang="de-DE" b="1" dirty="0">
                <a:latin typeface="Arial" panose="020B0604020202020204" pitchFamily="34" charset="0"/>
                <a:cs typeface="Arial" panose="020B0604020202020204" pitchFamily="34" charset="0"/>
              </a:rPr>
              <a:t>Fertigkeiten, Kenntnisse und Erfahrungen</a:t>
            </a:r>
            <a:r>
              <a:rPr lang="de-DE" dirty="0">
                <a:latin typeface="Arial" panose="020B0604020202020204" pitchFamily="34" charset="0"/>
                <a:cs typeface="Arial" panose="020B0604020202020204" pitchFamily="34" charset="0"/>
              </a:rPr>
              <a:t> vermitteln, die zum Ausbildungsziel erforderlich sind. Die Ausbildung ist planmäßig, zeitlich und sachlich gegliedert durchzuführen, damit das Ausbildungsziel in vorgesehener Zeit erreicht werden kann.</a:t>
            </a:r>
          </a:p>
          <a:p>
            <a:pPr marL="285750" indent="-285750" algn="just">
              <a:buFontTx/>
              <a:buChar char="-"/>
            </a:pPr>
            <a:r>
              <a:rPr lang="de-DE" b="1" dirty="0">
                <a:latin typeface="Arial" panose="020B0604020202020204" pitchFamily="34" charset="0"/>
                <a:cs typeface="Arial" panose="020B0604020202020204" pitchFamily="34" charset="0"/>
              </a:rPr>
              <a:t>Ausbilderbereitstellung:</a:t>
            </a:r>
            <a:r>
              <a:rPr lang="de-DE" dirty="0">
                <a:latin typeface="Arial" panose="020B0604020202020204" pitchFamily="34" charset="0"/>
                <a:cs typeface="Arial" panose="020B0604020202020204" pitchFamily="34" charset="0"/>
              </a:rPr>
              <a:t> Der Ausbildende hat selbst auszubilden </a:t>
            </a:r>
            <a:r>
              <a:rPr lang="de-DE" i="1" dirty="0">
                <a:latin typeface="Arial" panose="020B0604020202020204" pitchFamily="34" charset="0"/>
                <a:cs typeface="Arial" panose="020B0604020202020204" pitchFamily="34" charset="0"/>
              </a:rPr>
              <a:t>oder</a:t>
            </a:r>
            <a:r>
              <a:rPr lang="de-DE" dirty="0">
                <a:latin typeface="Arial" panose="020B0604020202020204" pitchFamily="34" charset="0"/>
                <a:cs typeface="Arial" panose="020B0604020202020204" pitchFamily="34" charset="0"/>
              </a:rPr>
              <a:t> ausdrücklich eine geeignete Ausbilderin/einen Ausbilder damit zu beauftragen. Der Azubi muss zu Beginn alle weisungsberechtigten Personen im Betrieb kennenlernen.</a:t>
            </a:r>
          </a:p>
        </p:txBody>
      </p:sp>
      <p:sp>
        <p:nvSpPr>
          <p:cNvPr id="7" name="Fußzeilenplatzhalter 6">
            <a:extLst>
              <a:ext uri="{FF2B5EF4-FFF2-40B4-BE49-F238E27FC236}">
                <a16:creationId xmlns:a16="http://schemas.microsoft.com/office/drawing/2014/main" id="{A25F231B-6A0F-4194-B28C-C47493627A6B}"/>
              </a:ext>
            </a:extLst>
          </p:cNvPr>
          <p:cNvSpPr>
            <a:spLocks noGrp="1"/>
          </p:cNvSpPr>
          <p:nvPr>
            <p:ph type="ftr" sz="quarter" idx="11"/>
          </p:nvPr>
        </p:nvSpPr>
        <p:spPr/>
        <p:txBody>
          <a:bodyPr/>
          <a:lstStyle/>
          <a:p>
            <a:r>
              <a:rPr lang="en-US"/>
              <a:t>Dozent: Mahmoud Tohma</a:t>
            </a:r>
          </a:p>
        </p:txBody>
      </p:sp>
      <p:sp>
        <p:nvSpPr>
          <p:cNvPr id="8" name="Foliennummernplatzhalter 7">
            <a:extLst>
              <a:ext uri="{FF2B5EF4-FFF2-40B4-BE49-F238E27FC236}">
                <a16:creationId xmlns:a16="http://schemas.microsoft.com/office/drawing/2014/main" id="{67A7E3A6-3C55-4E93-8F00-A538DE397335}"/>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2AA2451-9A0F-40D0-98D2-93240A42C99B}"/>
              </a:ext>
            </a:extLst>
          </p:cNvPr>
          <p:cNvSpPr>
            <a:spLocks noGrp="1"/>
          </p:cNvSpPr>
          <p:nvPr>
            <p:ph idx="1"/>
          </p:nvPr>
        </p:nvSpPr>
        <p:spPr/>
        <p:txBody>
          <a:bodyPr/>
          <a:lstStyle/>
          <a:p>
            <a:endParaRPr lang="de-DE"/>
          </a:p>
        </p:txBody>
      </p:sp>
      <p:sp>
        <p:nvSpPr>
          <p:cNvPr id="4" name="Rectangle 1">
            <a:extLst>
              <a:ext uri="{FF2B5EF4-FFF2-40B4-BE49-F238E27FC236}">
                <a16:creationId xmlns:a16="http://schemas.microsoft.com/office/drawing/2014/main" id="{4A7B0389-B8DE-4512-961B-0CE1FCA353CD}"/>
              </a:ext>
            </a:extLst>
          </p:cNvPr>
          <p:cNvSpPr>
            <a:spLocks noGrp="1" noChangeArrowheads="1"/>
          </p:cNvSpPr>
          <p:nvPr>
            <p:ph type="title"/>
          </p:nvPr>
        </p:nvSpPr>
        <p:spPr bwMode="auto">
          <a:xfrm>
            <a:off x="152400" y="630764"/>
            <a:ext cx="8839200" cy="507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eaLnBrk="0" hangingPunct="0">
              <a:lnSpc>
                <a:spcPct val="100000"/>
              </a:lnSpc>
            </a:pPr>
            <a:br>
              <a:rPr kumimoji="0" lang="de-DE" altLang="de-DE" sz="1800" b="1" i="0" u="none" strike="noStrike" cap="none" normalizeH="0" baseline="0" dirty="0">
                <a:ln>
                  <a:noFill/>
                </a:ln>
                <a:solidFill>
                  <a:schemeClr val="tx1"/>
                </a:solidFill>
                <a:effectLst/>
                <a:latin typeface="Arial" panose="020B0604020202020204" pitchFamily="34" charset="0"/>
              </a:rPr>
            </a:br>
            <a:r>
              <a:rPr kumimoji="0" lang="de-DE" altLang="de-DE" sz="1800" b="1" i="0" u="none" strike="noStrike" cap="none" normalizeH="0" baseline="0" dirty="0">
                <a:ln>
                  <a:noFill/>
                </a:ln>
                <a:solidFill>
                  <a:schemeClr val="tx1"/>
                </a:solidFill>
                <a:effectLst/>
                <a:latin typeface="Arial" panose="020B0604020202020204" pitchFamily="34" charset="0"/>
              </a:rPr>
              <a:t>- </a:t>
            </a:r>
            <a:r>
              <a:rPr lang="de-DE" sz="1800" b="1" dirty="0">
                <a:latin typeface="Arial" panose="020B0604020202020204" pitchFamily="34" charset="0"/>
                <a:cs typeface="Arial" panose="020B0604020202020204" pitchFamily="34" charset="0"/>
              </a:rPr>
              <a:t>Bereitstellung von Ausbildungsmitteln:</a:t>
            </a:r>
            <a:r>
              <a:rPr lang="de-DE" sz="1800" dirty="0">
                <a:latin typeface="Arial" panose="020B0604020202020204" pitchFamily="34" charset="0"/>
                <a:cs typeface="Arial" panose="020B0604020202020204" pitchFamily="34" charset="0"/>
              </a:rPr>
              <a:t> Alle </a:t>
            </a:r>
            <a:r>
              <a:rPr lang="de-DE" sz="1800" b="1" dirty="0">
                <a:latin typeface="Arial" panose="020B0604020202020204" pitchFamily="34" charset="0"/>
                <a:cs typeface="Arial" panose="020B0604020202020204" pitchFamily="34" charset="0"/>
              </a:rPr>
              <a:t>Werkzeuge, Materialien und Fachliteratur</a:t>
            </a:r>
            <a:r>
              <a:rPr lang="de-DE" sz="1800" dirty="0">
                <a:latin typeface="Arial" panose="020B0604020202020204" pitchFamily="34" charset="0"/>
                <a:cs typeface="Arial" panose="020B0604020202020204" pitchFamily="34" charset="0"/>
              </a:rPr>
              <a:t>, die für die Ausbildung und Prüfungen benötigt werden, müssen dem Azubi kostenlos zur Verfügung gestellt werden. Auch die notwendige IT-Ausstattung für digitales Lernen ist bereitzustellen</a:t>
            </a:r>
            <a:br>
              <a:rPr lang="de-DE" sz="1800" dirty="0">
                <a:latin typeface="Arial" panose="020B0604020202020204" pitchFamily="34" charset="0"/>
                <a:cs typeface="Arial" panose="020B0604020202020204" pitchFamily="34" charset="0"/>
              </a:rPr>
            </a:br>
            <a:r>
              <a:rPr lang="de-DE" sz="1800" dirty="0">
                <a:latin typeface="Arial" panose="020B0604020202020204" pitchFamily="34" charset="0"/>
                <a:cs typeface="Arial" panose="020B0604020202020204" pitchFamily="34" charset="0"/>
              </a:rPr>
              <a:t>- </a:t>
            </a:r>
            <a:r>
              <a:rPr kumimoji="0" lang="de-DE" altLang="de-DE" sz="1800" b="1" i="0" u="none" strike="noStrike" cap="none" normalizeH="0" baseline="0" dirty="0">
                <a:ln>
                  <a:noFill/>
                </a:ln>
                <a:solidFill>
                  <a:schemeClr val="tx1"/>
                </a:solidFill>
                <a:effectLst/>
                <a:latin typeface="Arial" panose="020B0604020202020204" pitchFamily="34" charset="0"/>
              </a:rPr>
              <a:t>Besuch der Berufsschule ermöglichen:</a:t>
            </a:r>
            <a:r>
              <a:rPr kumimoji="0" lang="de-DE" altLang="de-DE" sz="1800" b="0" i="0" u="none" strike="noStrike" cap="none" normalizeH="0" baseline="0" dirty="0">
                <a:ln>
                  <a:noFill/>
                </a:ln>
                <a:solidFill>
                  <a:schemeClr val="tx1"/>
                </a:solidFill>
                <a:effectLst/>
                <a:latin typeface="Arial" panose="020B0604020202020204" pitchFamily="34" charset="0"/>
              </a:rPr>
              <a:t> Der Ausbildende muss den Azubi zur Teilnahme am Berufsschulunterricht anhalten und vom Betrieb freistellen. Auch für andere verpflichtende Ausbildungsmaßnahmen außerhalb des Betriebs sowie für Zwischen- und Abschlussprüfungen ist der Azubi bezahlt freizustellen.</a:t>
            </a:r>
            <a:br>
              <a:rPr kumimoji="0" lang="de-DE" altLang="de-DE" sz="1800" b="0" i="0" u="none" strike="noStrike" cap="none" normalizeH="0" baseline="0" dirty="0">
                <a:ln>
                  <a:noFill/>
                </a:ln>
                <a:solidFill>
                  <a:schemeClr val="tx1"/>
                </a:solidFill>
                <a:effectLst/>
                <a:latin typeface="Arial" panose="020B0604020202020204" pitchFamily="34" charset="0"/>
              </a:rPr>
            </a:br>
            <a:r>
              <a:rPr kumimoji="0" lang="de-DE" altLang="de-DE" sz="1800" b="0"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a:ln>
                  <a:noFill/>
                </a:ln>
                <a:solidFill>
                  <a:schemeClr val="tx1"/>
                </a:solidFill>
                <a:effectLst/>
                <a:latin typeface="Arial" panose="020B0604020202020204" pitchFamily="34" charset="0"/>
              </a:rPr>
              <a:t>Aufsichtspflicht:</a:t>
            </a:r>
            <a:r>
              <a:rPr kumimoji="0" lang="de-DE" altLang="de-DE" sz="1800" b="0" i="0" u="none" strike="noStrike" cap="none" normalizeH="0" baseline="0" dirty="0">
                <a:ln>
                  <a:noFill/>
                </a:ln>
                <a:solidFill>
                  <a:schemeClr val="tx1"/>
                </a:solidFill>
                <a:effectLst/>
                <a:latin typeface="Arial" panose="020B0604020202020204" pitchFamily="34" charset="0"/>
              </a:rPr>
              <a:t> Insbesondere </a:t>
            </a:r>
            <a:r>
              <a:rPr kumimoji="0" lang="de-DE" altLang="de-DE" sz="1800" b="1" i="0" u="none" strike="noStrike" cap="none" normalizeH="0" baseline="0" dirty="0">
                <a:ln>
                  <a:noFill/>
                </a:ln>
                <a:solidFill>
                  <a:schemeClr val="tx1"/>
                </a:solidFill>
                <a:effectLst/>
                <a:latin typeface="Arial" panose="020B0604020202020204" pitchFamily="34" charset="0"/>
              </a:rPr>
              <a:t>minderjährige</a:t>
            </a:r>
            <a:r>
              <a:rPr kumimoji="0" lang="de-DE" altLang="de-DE" sz="1800" b="0" i="0" u="none" strike="noStrike" cap="none" normalizeH="0" baseline="0" dirty="0">
                <a:ln>
                  <a:noFill/>
                </a:ln>
                <a:solidFill>
                  <a:schemeClr val="tx1"/>
                </a:solidFill>
                <a:effectLst/>
                <a:latin typeface="Arial" panose="020B0604020202020204" pitchFamily="34" charset="0"/>
              </a:rPr>
              <a:t> Auszubildende müssen im Betrieb sorgfältig </a:t>
            </a:r>
            <a:r>
              <a:rPr kumimoji="0" lang="de-DE" altLang="de-DE" sz="1800" b="1" i="0" u="none" strike="noStrike" cap="none" normalizeH="0" baseline="0" dirty="0">
                <a:ln>
                  <a:noFill/>
                </a:ln>
                <a:solidFill>
                  <a:schemeClr val="tx1"/>
                </a:solidFill>
                <a:effectLst/>
                <a:latin typeface="Arial" panose="020B0604020202020204" pitchFamily="34" charset="0"/>
              </a:rPr>
              <a:t>beaufsichtigt</a:t>
            </a:r>
            <a:r>
              <a:rPr kumimoji="0" lang="de-DE" altLang="de-DE" sz="1800" b="0" i="0" u="none" strike="noStrike" cap="none" normalizeH="0" baseline="0" dirty="0">
                <a:ln>
                  <a:noFill/>
                </a:ln>
                <a:solidFill>
                  <a:schemeClr val="tx1"/>
                </a:solidFill>
                <a:effectLst/>
                <a:latin typeface="Arial" panose="020B0604020202020204" pitchFamily="34" charset="0"/>
              </a:rPr>
              <a:t> werden. Der Ausbildende hat darauf zu achten, dass der Azubi nicht sittlich oder gesundheitlich gefährdet wird (Jugendarbeitsschutz, Unfallverhütung).</a:t>
            </a:r>
          </a:p>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Angemessene Aufgabenübertragung:</a:t>
            </a:r>
            <a:r>
              <a:rPr kumimoji="0" lang="de-DE" altLang="de-DE" sz="1800" b="0" i="0" u="none" strike="noStrike" cap="none" normalizeH="0" baseline="0" dirty="0">
                <a:ln>
                  <a:noFill/>
                </a:ln>
                <a:solidFill>
                  <a:schemeClr val="tx1"/>
                </a:solidFill>
                <a:effectLst/>
                <a:latin typeface="Arial" panose="020B0604020202020204" pitchFamily="34" charset="0"/>
              </a:rPr>
              <a:t> Dem Azubi dürfen </a:t>
            </a:r>
            <a:r>
              <a:rPr kumimoji="0" lang="de-DE" altLang="de-DE" sz="1800" b="1" i="0" u="none" strike="noStrike" cap="none" normalizeH="0" baseline="0" dirty="0">
                <a:ln>
                  <a:noFill/>
                </a:ln>
                <a:solidFill>
                  <a:schemeClr val="tx1"/>
                </a:solidFill>
                <a:effectLst/>
                <a:latin typeface="Arial" panose="020B0604020202020204" pitchFamily="34" charset="0"/>
              </a:rPr>
              <a:t>nur Arbeiten übertragen</a:t>
            </a:r>
            <a:r>
              <a:rPr kumimoji="0" lang="de-DE" altLang="de-DE" sz="1800" b="0" i="0" u="none" strike="noStrike" cap="none" normalizeH="0" baseline="0" dirty="0">
                <a:ln>
                  <a:noFill/>
                </a:ln>
                <a:solidFill>
                  <a:schemeClr val="tx1"/>
                </a:solidFill>
                <a:effectLst/>
                <a:latin typeface="Arial" panose="020B0604020202020204" pitchFamily="34" charset="0"/>
              </a:rPr>
              <a:t> werden, die dem Ausbildungszweck dienen und seinen körperlichen Kräften sowie dem Entwicklungsstand angemessen sind. Tätigkeiten, die nichts mit dem Berufsziel zu tun haben (wie z. B. private Botengänge), oder Überforderungen sind unzulässig.</a:t>
            </a:r>
          </a:p>
        </p:txBody>
      </p:sp>
      <p:sp>
        <p:nvSpPr>
          <p:cNvPr id="5" name="Fußzeilenplatzhalter 4">
            <a:extLst>
              <a:ext uri="{FF2B5EF4-FFF2-40B4-BE49-F238E27FC236}">
                <a16:creationId xmlns:a16="http://schemas.microsoft.com/office/drawing/2014/main" id="{B186051B-8B01-427A-9652-A77F7C1C28BE}"/>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3192553B-CA5E-475E-8CEF-B3ACA73A0890}"/>
              </a:ext>
            </a:extLst>
          </p:cNvPr>
          <p:cNvSpPr>
            <a:spLocks noGrp="1"/>
          </p:cNvSpPr>
          <p:nvPr>
            <p:ph type="sldNum" sz="quarter" idx="12"/>
          </p:nvPr>
        </p:nvSpPr>
        <p:spPr/>
        <p:txBody>
          <a:bodyPr/>
          <a:lstStyle/>
          <a:p>
            <a:fld id="{C1FF6DA9-008F-8B48-92A6-B652298478BF}" type="slidenum">
              <a:rPr lang="en-US" smtClean="0"/>
              <a:t>11</a:t>
            </a:fld>
            <a:endParaRPr lang="en-US"/>
          </a:p>
        </p:txBody>
      </p:sp>
    </p:spTree>
    <p:extLst>
      <p:ext uri="{BB962C8B-B14F-4D97-AF65-F5344CB8AC3E}">
        <p14:creationId xmlns:p14="http://schemas.microsoft.com/office/powerpoint/2010/main" val="2498169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7D2BC66-90C3-4CE4-AE8F-618C149D0053}"/>
              </a:ext>
            </a:extLst>
          </p:cNvPr>
          <p:cNvSpPr>
            <a:spLocks noGrp="1"/>
          </p:cNvSpPr>
          <p:nvPr>
            <p:ph idx="1"/>
          </p:nvPr>
        </p:nvSpPr>
        <p:spPr/>
        <p:txBody>
          <a:bodyPr/>
          <a:lstStyle/>
          <a:p>
            <a:endParaRPr lang="de-DE"/>
          </a:p>
        </p:txBody>
      </p:sp>
      <p:sp>
        <p:nvSpPr>
          <p:cNvPr id="4" name="Rectangle 1">
            <a:extLst>
              <a:ext uri="{FF2B5EF4-FFF2-40B4-BE49-F238E27FC236}">
                <a16:creationId xmlns:a16="http://schemas.microsoft.com/office/drawing/2014/main" id="{6802560C-5C10-41B1-9D88-FF62DA8B01FA}"/>
              </a:ext>
            </a:extLst>
          </p:cNvPr>
          <p:cNvSpPr>
            <a:spLocks noGrp="1" noChangeArrowheads="1"/>
          </p:cNvSpPr>
          <p:nvPr>
            <p:ph type="title"/>
          </p:nvPr>
        </p:nvSpPr>
        <p:spPr bwMode="auto">
          <a:xfrm>
            <a:off x="243840" y="1069650"/>
            <a:ext cx="8390763"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lang="de-DE" altLang="de-DE" sz="1800" b="1" dirty="0">
                <a:latin typeface="Arial" panose="020B0604020202020204" pitchFamily="34" charset="0"/>
              </a:rPr>
              <a:t>- </a:t>
            </a:r>
            <a:r>
              <a:rPr kumimoji="0" lang="de-DE" altLang="de-DE" sz="1800" b="1" i="0" u="none" strike="noStrike" cap="none" normalizeH="0" baseline="0" dirty="0">
                <a:ln>
                  <a:noFill/>
                </a:ln>
                <a:solidFill>
                  <a:schemeClr val="tx1"/>
                </a:solidFill>
                <a:effectLst/>
                <a:latin typeface="Arial" panose="020B0604020202020204" pitchFamily="34" charset="0"/>
              </a:rPr>
              <a:t>Vergütungspflicht:</a:t>
            </a:r>
            <a:r>
              <a:rPr kumimoji="0" lang="de-DE" altLang="de-DE" sz="1800" b="0" i="0" u="none" strike="noStrike" cap="none" normalizeH="0" baseline="0" dirty="0">
                <a:ln>
                  <a:noFill/>
                </a:ln>
                <a:solidFill>
                  <a:schemeClr val="tx1"/>
                </a:solidFill>
                <a:effectLst/>
                <a:latin typeface="Arial" panose="020B0604020202020204" pitchFamily="34" charset="0"/>
              </a:rPr>
              <a:t> Der Ausbildende zahlt eine </a:t>
            </a:r>
            <a:r>
              <a:rPr kumimoji="0" lang="de-DE" altLang="de-DE" sz="1800" b="1" i="0" u="none" strike="noStrike" cap="none" normalizeH="0" baseline="0" dirty="0">
                <a:ln>
                  <a:noFill/>
                </a:ln>
                <a:solidFill>
                  <a:schemeClr val="tx1"/>
                </a:solidFill>
                <a:effectLst/>
                <a:latin typeface="Arial" panose="020B0604020202020204" pitchFamily="34" charset="0"/>
              </a:rPr>
              <a:t>angemessene Ausbildungsvergütung</a:t>
            </a:r>
            <a:r>
              <a:rPr kumimoji="0" lang="de-DE" altLang="de-DE" sz="1800" b="0" i="0" u="none" strike="noStrike" cap="none" normalizeH="0" baseline="0" dirty="0">
                <a:ln>
                  <a:noFill/>
                </a:ln>
                <a:solidFill>
                  <a:schemeClr val="tx1"/>
                </a:solidFill>
                <a:effectLst/>
                <a:latin typeface="Arial" panose="020B0604020202020204" pitchFamily="34" charset="0"/>
              </a:rPr>
              <a:t>, die mit fortschreitender Ausbildung wenigstens jährlich steigt. Mehrarbeit (Überstunden) der Azubis ist besonders zu vergüten oder durch Freizeit auszugleichen.</a:t>
            </a:r>
            <a:br>
              <a:rPr kumimoji="0" lang="de-DE" altLang="de-DE" sz="1800" b="0" i="0" u="none" strike="noStrike" cap="none" normalizeH="0" baseline="0" dirty="0">
                <a:ln>
                  <a:noFill/>
                </a:ln>
                <a:solidFill>
                  <a:schemeClr val="tx1"/>
                </a:solidFill>
                <a:effectLst/>
                <a:latin typeface="Arial" panose="020B0604020202020204" pitchFamily="34" charset="0"/>
              </a:rPr>
            </a:br>
            <a:r>
              <a:rPr kumimoji="0" lang="de-DE" altLang="de-DE" sz="1800" b="0"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a:ln>
                  <a:noFill/>
                </a:ln>
                <a:solidFill>
                  <a:schemeClr val="tx1"/>
                </a:solidFill>
                <a:effectLst/>
                <a:latin typeface="Arial" panose="020B0604020202020204" pitchFamily="34" charset="0"/>
              </a:rPr>
              <a:t>Ausbildungsnachweis kontrollieren:</a:t>
            </a:r>
            <a:r>
              <a:rPr kumimoji="0" lang="de-DE" altLang="de-DE" sz="1800" b="0" i="0" u="none" strike="noStrike" cap="none" normalizeH="0" baseline="0" dirty="0">
                <a:ln>
                  <a:noFill/>
                </a:ln>
                <a:solidFill>
                  <a:schemeClr val="tx1"/>
                </a:solidFill>
                <a:effectLst/>
                <a:latin typeface="Arial" panose="020B0604020202020204" pitchFamily="34" charset="0"/>
              </a:rPr>
              <a:t> Der Ausbildende muss den Azubi zum </a:t>
            </a:r>
            <a:r>
              <a:rPr kumimoji="0" lang="de-DE" altLang="de-DE" sz="1800" b="1" i="0" u="none" strike="noStrike" cap="none" normalizeH="0" baseline="0" dirty="0">
                <a:ln>
                  <a:noFill/>
                </a:ln>
                <a:solidFill>
                  <a:schemeClr val="tx1"/>
                </a:solidFill>
                <a:effectLst/>
                <a:latin typeface="Arial" panose="020B0604020202020204" pitchFamily="34" charset="0"/>
              </a:rPr>
              <a:t>Führen des Ausbildungsnachweises</a:t>
            </a:r>
            <a:r>
              <a:rPr kumimoji="0" lang="de-DE" altLang="de-DE" sz="1800" b="0" i="0" u="none" strike="noStrike" cap="none" normalizeH="0" baseline="0" dirty="0">
                <a:ln>
                  <a:noFill/>
                </a:ln>
                <a:solidFill>
                  <a:schemeClr val="tx1"/>
                </a:solidFill>
                <a:effectLst/>
                <a:latin typeface="Arial" panose="020B0604020202020204" pitchFamily="34" charset="0"/>
              </a:rPr>
              <a:t> (Berichtsheft) anhalten und diesen regelmäßig durchsehen. Dem Azubi ist Gelegenheit zu geben, das Berichtsheft in der Arbeitszeit zu führen.</a:t>
            </a:r>
          </a:p>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Zeugnispflicht:</a:t>
            </a:r>
            <a:r>
              <a:rPr kumimoji="0" lang="de-DE" altLang="de-DE" sz="1800" b="0" i="0" u="none" strike="noStrike" cap="none" normalizeH="0" baseline="0" dirty="0">
                <a:ln>
                  <a:noFill/>
                </a:ln>
                <a:solidFill>
                  <a:schemeClr val="tx1"/>
                </a:solidFill>
                <a:effectLst/>
                <a:latin typeface="Arial" panose="020B0604020202020204" pitchFamily="34" charset="0"/>
              </a:rPr>
              <a:t> Zum Ende der Ausbildung muss der Ausbildende dem Azubi ein </a:t>
            </a:r>
            <a:r>
              <a:rPr kumimoji="0" lang="de-DE" altLang="de-DE" sz="1800" b="1" i="0" u="none" strike="noStrike" cap="none" normalizeH="0" baseline="0" dirty="0">
                <a:ln>
                  <a:noFill/>
                </a:ln>
                <a:solidFill>
                  <a:schemeClr val="tx1"/>
                </a:solidFill>
                <a:effectLst/>
                <a:latin typeface="Arial" panose="020B0604020202020204" pitchFamily="34" charset="0"/>
              </a:rPr>
              <a:t>schriftliches Zeugnis</a:t>
            </a:r>
            <a:r>
              <a:rPr kumimoji="0" lang="de-DE" altLang="de-DE" sz="1800" b="0" i="0" u="none" strike="noStrike" cap="none" normalizeH="0" baseline="0" dirty="0">
                <a:ln>
                  <a:noFill/>
                </a:ln>
                <a:solidFill>
                  <a:schemeClr val="tx1"/>
                </a:solidFill>
                <a:effectLst/>
                <a:latin typeface="Arial" panose="020B0604020202020204" pitchFamily="34" charset="0"/>
              </a:rPr>
              <a:t> ausstellen (einfaches Zeugnis über Art, Dauer, Ziele der Ausbildung und erworbene Fertigkeiten; auf Verlangen ein qualifiziertes Zeugnis mit Leistungs- und Verhaltensbeurteilung).</a:t>
            </a:r>
          </a:p>
        </p:txBody>
      </p:sp>
      <p:sp>
        <p:nvSpPr>
          <p:cNvPr id="5" name="Fußzeilenplatzhalter 4">
            <a:extLst>
              <a:ext uri="{FF2B5EF4-FFF2-40B4-BE49-F238E27FC236}">
                <a16:creationId xmlns:a16="http://schemas.microsoft.com/office/drawing/2014/main" id="{B0C3AE9C-9F8E-4CD4-8725-EF9AEE2EF12B}"/>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E66D2411-BE02-40F6-A208-0FF46D03BB05}"/>
              </a:ext>
            </a:extLst>
          </p:cNvPr>
          <p:cNvSpPr>
            <a:spLocks noGrp="1"/>
          </p:cNvSpPr>
          <p:nvPr>
            <p:ph type="sldNum" sz="quarter" idx="12"/>
          </p:nvPr>
        </p:nvSpPr>
        <p:spPr/>
        <p:txBody>
          <a:bodyPr/>
          <a:lstStyle/>
          <a:p>
            <a:fld id="{C1FF6DA9-008F-8B48-92A6-B652298478BF}" type="slidenum">
              <a:rPr lang="en-US" smtClean="0"/>
              <a:t>12</a:t>
            </a:fld>
            <a:endParaRPr lang="en-US"/>
          </a:p>
        </p:txBody>
      </p:sp>
    </p:spTree>
    <p:extLst>
      <p:ext uri="{BB962C8B-B14F-4D97-AF65-F5344CB8AC3E}">
        <p14:creationId xmlns:p14="http://schemas.microsoft.com/office/powerpoint/2010/main" val="4160196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BCE09D-6929-4373-B625-16843D97B2BB}"/>
              </a:ext>
            </a:extLst>
          </p:cNvPr>
          <p:cNvSpPr>
            <a:spLocks noGrp="1"/>
          </p:cNvSpPr>
          <p:nvPr>
            <p:ph type="title"/>
          </p:nvPr>
        </p:nvSpPr>
        <p:spPr>
          <a:xfrm>
            <a:off x="146304" y="290709"/>
            <a:ext cx="9582912" cy="1219833"/>
          </a:xfrm>
        </p:spPr>
        <p:txBody>
          <a:bodyPr/>
          <a:lstStyle/>
          <a:p>
            <a:r>
              <a:rPr lang="de-DE" sz="2400" b="1" dirty="0"/>
              <a:t>Pflichten des Auszubildenden (§ 13 BBiG) – </a:t>
            </a:r>
            <a:r>
              <a:rPr lang="de-DE" sz="2400" b="1" i="1" dirty="0"/>
              <a:t>Rechte des Ausbildenden</a:t>
            </a:r>
            <a:endParaRPr lang="de-DE" sz="2400" b="1" dirty="0"/>
          </a:p>
        </p:txBody>
      </p:sp>
      <p:sp>
        <p:nvSpPr>
          <p:cNvPr id="3" name="Inhaltsplatzhalter 2">
            <a:extLst>
              <a:ext uri="{FF2B5EF4-FFF2-40B4-BE49-F238E27FC236}">
                <a16:creationId xmlns:a16="http://schemas.microsoft.com/office/drawing/2014/main" id="{AC664AA7-3155-4245-AD6E-45285C9F0919}"/>
              </a:ext>
            </a:extLst>
          </p:cNvPr>
          <p:cNvSpPr>
            <a:spLocks noGrp="1"/>
          </p:cNvSpPr>
          <p:nvPr>
            <p:ph idx="1"/>
          </p:nvPr>
        </p:nvSpPr>
        <p:spPr/>
        <p:txBody>
          <a:bodyPr/>
          <a:lstStyle/>
          <a:p>
            <a:endParaRPr lang="de-DE"/>
          </a:p>
        </p:txBody>
      </p:sp>
      <p:sp>
        <p:nvSpPr>
          <p:cNvPr id="4" name="Rectangle 1">
            <a:extLst>
              <a:ext uri="{FF2B5EF4-FFF2-40B4-BE49-F238E27FC236}">
                <a16:creationId xmlns:a16="http://schemas.microsoft.com/office/drawing/2014/main" id="{F83971E8-61F7-45FA-BDAB-E4CFF93C7A90}"/>
              </a:ext>
            </a:extLst>
          </p:cNvPr>
          <p:cNvSpPr>
            <a:spLocks noChangeArrowheads="1"/>
          </p:cNvSpPr>
          <p:nvPr/>
        </p:nvSpPr>
        <p:spPr bwMode="auto">
          <a:xfrm>
            <a:off x="146304" y="1720840"/>
            <a:ext cx="868070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Lernpflicht:</a:t>
            </a:r>
            <a:r>
              <a:rPr kumimoji="0" lang="de-DE" altLang="de-DE" sz="1800" b="0" i="0" u="none" strike="noStrike" cap="none" normalizeH="0" baseline="0" dirty="0">
                <a:ln>
                  <a:noFill/>
                </a:ln>
                <a:solidFill>
                  <a:schemeClr val="tx1"/>
                </a:solidFill>
                <a:effectLst/>
                <a:latin typeface="Arial" panose="020B0604020202020204" pitchFamily="34" charset="0"/>
              </a:rPr>
              <a:t> Der Auszubildende muss sich </a:t>
            </a:r>
            <a:r>
              <a:rPr kumimoji="0" lang="de-DE" altLang="de-DE" sz="1800" b="1" i="0" u="none" strike="noStrike" cap="none" normalizeH="0" baseline="0" dirty="0">
                <a:ln>
                  <a:noFill/>
                </a:ln>
                <a:solidFill>
                  <a:schemeClr val="tx1"/>
                </a:solidFill>
                <a:effectLst/>
                <a:latin typeface="Arial" panose="020B0604020202020204" pitchFamily="34" charset="0"/>
              </a:rPr>
              <a:t>aktiv bemühen</a:t>
            </a:r>
            <a:r>
              <a:rPr kumimoji="0" lang="de-DE" altLang="de-DE" sz="1800" b="0" i="0" u="none" strike="noStrike" cap="none" normalizeH="0" baseline="0" dirty="0">
                <a:ln>
                  <a:noFill/>
                </a:ln>
                <a:solidFill>
                  <a:schemeClr val="tx1"/>
                </a:solidFill>
                <a:effectLst/>
                <a:latin typeface="Arial" panose="020B0604020202020204" pitchFamily="34" charset="0"/>
              </a:rPr>
              <a:t>, die Fertigkeiten, Kenntnisse und Erfahrungen zu erwerben, die für sein Ausbildungsziel notwendig sind. Er hat an allen vorgesehenen Ausbildungsmaßnahmen (im Betrieb und in der Berufsschule) aufmerksam teilzunehmen.</a:t>
            </a:r>
          </a:p>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Gehorsamspflicht:</a:t>
            </a:r>
            <a:r>
              <a:rPr kumimoji="0" lang="de-DE" altLang="de-DE" sz="1800" b="0" i="0" u="none" strike="noStrike" cap="none" normalizeH="0" baseline="0" dirty="0">
                <a:ln>
                  <a:noFill/>
                </a:ln>
                <a:solidFill>
                  <a:schemeClr val="tx1"/>
                </a:solidFill>
                <a:effectLst/>
                <a:latin typeface="Arial" panose="020B0604020202020204" pitchFamily="34" charset="0"/>
              </a:rPr>
              <a:t> Azubis sind verpflichtet, den </a:t>
            </a:r>
            <a:r>
              <a:rPr kumimoji="0" lang="de-DE" altLang="de-DE" sz="1800" b="1" i="0" u="none" strike="noStrike" cap="none" normalizeH="0" baseline="0" dirty="0">
                <a:ln>
                  <a:noFill/>
                </a:ln>
                <a:solidFill>
                  <a:schemeClr val="tx1"/>
                </a:solidFill>
                <a:effectLst/>
                <a:latin typeface="Arial" panose="020B0604020202020204" pitchFamily="34" charset="0"/>
              </a:rPr>
              <a:t>Anweisungen</a:t>
            </a:r>
            <a:r>
              <a:rPr kumimoji="0" lang="de-DE" altLang="de-DE" sz="1800" b="0" i="0" u="none" strike="noStrike" cap="none" normalizeH="0" baseline="0" dirty="0">
                <a:ln>
                  <a:noFill/>
                </a:ln>
                <a:solidFill>
                  <a:schemeClr val="tx1"/>
                </a:solidFill>
                <a:effectLst/>
                <a:latin typeface="Arial" panose="020B0604020202020204" pitchFamily="34" charset="0"/>
              </a:rPr>
              <a:t> Folge zu leisten, die ihnen von Ausbildern oder weisungsberechtigten Personen im Rahmen der Ausbildung gegeben werden. Dazu zählen fachliche Weisungen ebenso wie betriebliche Ordnungsvorschriften.</a:t>
            </a:r>
          </a:p>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Sorgfaltspflicht:</a:t>
            </a:r>
            <a:r>
              <a:rPr kumimoji="0" lang="de-DE" altLang="de-DE" sz="1800" b="0" i="0" u="none" strike="noStrike" cap="none" normalizeH="0" baseline="0" dirty="0">
                <a:ln>
                  <a:noFill/>
                </a:ln>
                <a:solidFill>
                  <a:schemeClr val="tx1"/>
                </a:solidFill>
                <a:effectLst/>
                <a:latin typeface="Arial" panose="020B0604020202020204" pitchFamily="34" charset="0"/>
              </a:rPr>
              <a:t> Übertragene Aufgaben müssen </a:t>
            </a:r>
            <a:r>
              <a:rPr kumimoji="0" lang="de-DE" altLang="de-DE" sz="1800" b="1" i="0" u="none" strike="noStrike" cap="none" normalizeH="0" baseline="0" dirty="0">
                <a:ln>
                  <a:noFill/>
                </a:ln>
                <a:solidFill>
                  <a:schemeClr val="tx1"/>
                </a:solidFill>
                <a:effectLst/>
                <a:latin typeface="Arial" panose="020B0604020202020204" pitchFamily="34" charset="0"/>
              </a:rPr>
              <a:t>gewissenhaft und sorgfältig</a:t>
            </a:r>
            <a:r>
              <a:rPr kumimoji="0" lang="de-DE" altLang="de-DE" sz="1800" b="0" i="0" u="none" strike="noStrike" cap="none" normalizeH="0" baseline="0" dirty="0">
                <a:ln>
                  <a:noFill/>
                </a:ln>
                <a:solidFill>
                  <a:schemeClr val="tx1"/>
                </a:solidFill>
                <a:effectLst/>
                <a:latin typeface="Arial" panose="020B0604020202020204" pitchFamily="34" charset="0"/>
              </a:rPr>
              <a:t> ausgeführt werden. Der Azubi sollte Interesse und Initiative zeigen, um das Ausbildungsziel zu erreichen. Nachfragen bei Unklarheiten gehören ebenfalls zur sorgfältigen Erledigung.</a:t>
            </a:r>
          </a:p>
        </p:txBody>
      </p:sp>
      <p:sp>
        <p:nvSpPr>
          <p:cNvPr id="5" name="Fußzeilenplatzhalter 4">
            <a:extLst>
              <a:ext uri="{FF2B5EF4-FFF2-40B4-BE49-F238E27FC236}">
                <a16:creationId xmlns:a16="http://schemas.microsoft.com/office/drawing/2014/main" id="{FA61FF3D-4D16-4FA6-A56D-4A544A0E3464}"/>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C0B8FC95-F3B8-4CE6-8967-2F09B699AF07}"/>
              </a:ext>
            </a:extLst>
          </p:cNvPr>
          <p:cNvSpPr>
            <a:spLocks noGrp="1"/>
          </p:cNvSpPr>
          <p:nvPr>
            <p:ph type="sldNum" sz="quarter" idx="12"/>
          </p:nvPr>
        </p:nvSpPr>
        <p:spPr/>
        <p:txBody>
          <a:bodyPr/>
          <a:lstStyle/>
          <a:p>
            <a:fld id="{C1FF6DA9-008F-8B48-92A6-B652298478BF}" type="slidenum">
              <a:rPr lang="en-US" smtClean="0"/>
              <a:t>13</a:t>
            </a:fld>
            <a:endParaRPr lang="en-US"/>
          </a:p>
        </p:txBody>
      </p:sp>
    </p:spTree>
    <p:extLst>
      <p:ext uri="{BB962C8B-B14F-4D97-AF65-F5344CB8AC3E}">
        <p14:creationId xmlns:p14="http://schemas.microsoft.com/office/powerpoint/2010/main" val="3371788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AB721FD-71D9-46D9-9938-71C893FB6913}"/>
              </a:ext>
            </a:extLst>
          </p:cNvPr>
          <p:cNvSpPr>
            <a:spLocks noGrp="1"/>
          </p:cNvSpPr>
          <p:nvPr>
            <p:ph idx="1"/>
          </p:nvPr>
        </p:nvSpPr>
        <p:spPr/>
        <p:txBody>
          <a:bodyPr/>
          <a:lstStyle/>
          <a:p>
            <a:endParaRPr lang="de-DE"/>
          </a:p>
        </p:txBody>
      </p:sp>
      <p:sp>
        <p:nvSpPr>
          <p:cNvPr id="4" name="Rectangle 1">
            <a:extLst>
              <a:ext uri="{FF2B5EF4-FFF2-40B4-BE49-F238E27FC236}">
                <a16:creationId xmlns:a16="http://schemas.microsoft.com/office/drawing/2014/main" id="{FE2A38CE-CF0F-4442-9EBC-1057D058C490}"/>
              </a:ext>
            </a:extLst>
          </p:cNvPr>
          <p:cNvSpPr>
            <a:spLocks noGrp="1" noChangeArrowheads="1"/>
          </p:cNvSpPr>
          <p:nvPr>
            <p:ph type="title"/>
          </p:nvPr>
        </p:nvSpPr>
        <p:spPr bwMode="auto">
          <a:xfrm>
            <a:off x="323850" y="1708085"/>
            <a:ext cx="837819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Teilnahmepflicht:</a:t>
            </a:r>
            <a:r>
              <a:rPr kumimoji="0" lang="de-DE" altLang="de-DE" sz="1800" b="0" i="0" u="none" strike="noStrike" cap="none" normalizeH="0" baseline="0" dirty="0">
                <a:ln>
                  <a:noFill/>
                </a:ln>
                <a:solidFill>
                  <a:schemeClr val="tx1"/>
                </a:solidFill>
                <a:effectLst/>
                <a:latin typeface="Arial" panose="020B0604020202020204" pitchFamily="34" charset="0"/>
              </a:rPr>
              <a:t> Der Azubi muss am </a:t>
            </a:r>
            <a:r>
              <a:rPr kumimoji="0" lang="de-DE" altLang="de-DE" sz="1800" b="1" i="0" u="none" strike="noStrike" cap="none" normalizeH="0" baseline="0" dirty="0">
                <a:ln>
                  <a:noFill/>
                </a:ln>
                <a:solidFill>
                  <a:schemeClr val="tx1"/>
                </a:solidFill>
                <a:effectLst/>
                <a:latin typeface="Arial" panose="020B0604020202020204" pitchFamily="34" charset="0"/>
              </a:rPr>
              <a:t>Berufsschulunterricht</a:t>
            </a:r>
            <a:r>
              <a:rPr kumimoji="0" lang="de-DE" altLang="de-DE" sz="1800" b="0" i="0" u="none" strike="noStrike" cap="none" normalizeH="0" baseline="0" dirty="0">
                <a:ln>
                  <a:noFill/>
                </a:ln>
                <a:solidFill>
                  <a:schemeClr val="tx1"/>
                </a:solidFill>
                <a:effectLst/>
                <a:latin typeface="Arial" panose="020B0604020202020204" pitchFamily="34" charset="0"/>
              </a:rPr>
              <a:t> sowie an allen im Ausbildungsvertrag vereinbarten Ausbildungsmaßnahmen teilnehmen. Auch zu vorgeschriebenen </a:t>
            </a:r>
            <a:r>
              <a:rPr kumimoji="0" lang="de-DE" altLang="de-DE" sz="1800" b="1" i="0" u="none" strike="noStrike" cap="none" normalizeH="0" baseline="0" dirty="0">
                <a:ln>
                  <a:noFill/>
                </a:ln>
                <a:solidFill>
                  <a:schemeClr val="tx1"/>
                </a:solidFill>
                <a:effectLst/>
                <a:latin typeface="Arial" panose="020B0604020202020204" pitchFamily="34" charset="0"/>
              </a:rPr>
              <a:t>Zwischenprüfungen</a:t>
            </a:r>
            <a:r>
              <a:rPr kumimoji="0" lang="de-DE" altLang="de-DE" sz="1800" b="0" i="0" u="none" strike="noStrike" cap="none" normalizeH="0" baseline="0" dirty="0">
                <a:ln>
                  <a:noFill/>
                </a:ln>
                <a:solidFill>
                  <a:schemeClr val="tx1"/>
                </a:solidFill>
                <a:effectLst/>
                <a:latin typeface="Arial" panose="020B0604020202020204" pitchFamily="34" charset="0"/>
              </a:rPr>
              <a:t> und der Abschlussprüfung ist er verpflichtet anzutreten. Versäumt der Azubi unentschuldigt die Berufsschule oder Prüfungen, verstößt er gegen seine Pflichten.</a:t>
            </a:r>
          </a:p>
          <a:p>
            <a:pPr marL="0" marR="0" lvl="0" indent="0" algn="just" defTabSz="914400" rtl="0" eaLnBrk="0" fontAlgn="base" latinLnBrk="0" hangingPunct="0">
              <a:lnSpc>
                <a:spcPct val="100000"/>
              </a:lnSpc>
              <a:spcBef>
                <a:spcPct val="0"/>
              </a:spcBef>
              <a:spcAft>
                <a:spcPct val="0"/>
              </a:spcAft>
              <a:buClrTx/>
              <a:buSzTx/>
              <a:tabLst/>
            </a:pPr>
            <a:r>
              <a:rPr kumimoji="0" lang="de-DE" altLang="de-DE" sz="1800" b="1" i="0" u="none" strike="noStrike" cap="none" normalizeH="0" baseline="0" dirty="0">
                <a:ln>
                  <a:noFill/>
                </a:ln>
                <a:solidFill>
                  <a:schemeClr val="tx1"/>
                </a:solidFill>
                <a:effectLst/>
                <a:latin typeface="Arial" panose="020B0604020202020204" pitchFamily="34" charset="0"/>
              </a:rPr>
              <a:t>- Schweigepflicht:</a:t>
            </a:r>
            <a:r>
              <a:rPr kumimoji="0" lang="de-DE" altLang="de-DE" sz="1800" b="0" i="0" u="none" strike="noStrike" cap="none" normalizeH="0" baseline="0" dirty="0">
                <a:ln>
                  <a:noFill/>
                </a:ln>
                <a:solidFill>
                  <a:schemeClr val="tx1"/>
                </a:solidFill>
                <a:effectLst/>
                <a:latin typeface="Arial" panose="020B0604020202020204" pitchFamily="34" charset="0"/>
              </a:rPr>
              <a:t> Betriebs- und Geschäftsgeheimnisse des Ausbildungsbetriebs müssen </a:t>
            </a:r>
            <a:r>
              <a:rPr kumimoji="0" lang="de-DE" altLang="de-DE" sz="1800" b="1" i="0" u="none" strike="noStrike" cap="none" normalizeH="0" baseline="0" dirty="0">
                <a:ln>
                  <a:noFill/>
                </a:ln>
                <a:solidFill>
                  <a:schemeClr val="tx1"/>
                </a:solidFill>
                <a:effectLst/>
                <a:latin typeface="Arial" panose="020B0604020202020204" pitchFamily="34" charset="0"/>
              </a:rPr>
              <a:t>vertraulich</a:t>
            </a:r>
            <a:r>
              <a:rPr kumimoji="0" lang="de-DE" altLang="de-DE" sz="1800" b="0" i="0" u="none" strike="noStrike" cap="none" normalizeH="0" baseline="0" dirty="0">
                <a:ln>
                  <a:noFill/>
                </a:ln>
                <a:solidFill>
                  <a:schemeClr val="tx1"/>
                </a:solidFill>
                <a:effectLst/>
                <a:latin typeface="Arial" panose="020B0604020202020204" pitchFamily="34" charset="0"/>
              </a:rPr>
              <a:t> behandelt werden. Der Azubi darf keine internen Informationen unbefugt nach außen tragen – diese Pflicht gilt </a:t>
            </a:r>
            <a:r>
              <a:rPr kumimoji="0" lang="de-DE" altLang="de-DE" sz="1800" b="0" i="1" u="none" strike="noStrike" cap="none" normalizeH="0" baseline="0" dirty="0">
                <a:ln>
                  <a:noFill/>
                </a:ln>
                <a:solidFill>
                  <a:schemeClr val="tx1"/>
                </a:solidFill>
                <a:effectLst/>
                <a:latin typeface="Arial" panose="020B0604020202020204" pitchFamily="34" charset="0"/>
              </a:rPr>
              <a:t>auch nach</a:t>
            </a:r>
            <a:r>
              <a:rPr kumimoji="0" lang="de-DE" altLang="de-DE" sz="1800" b="0" i="0" u="none" strike="noStrike" cap="none" normalizeH="0" baseline="0" dirty="0">
                <a:ln>
                  <a:noFill/>
                </a:ln>
                <a:solidFill>
                  <a:schemeClr val="tx1"/>
                </a:solidFill>
                <a:effectLst/>
                <a:latin typeface="Arial" panose="020B0604020202020204" pitchFamily="34" charset="0"/>
              </a:rPr>
              <a:t> Ende der Ausbildung weiter.</a:t>
            </a:r>
          </a:p>
        </p:txBody>
      </p:sp>
      <p:sp>
        <p:nvSpPr>
          <p:cNvPr id="6" name="Textfeld 5">
            <a:extLst>
              <a:ext uri="{FF2B5EF4-FFF2-40B4-BE49-F238E27FC236}">
                <a16:creationId xmlns:a16="http://schemas.microsoft.com/office/drawing/2014/main" id="{3FEBAB20-251C-4CF5-A80C-E3150B52AB61}"/>
              </a:ext>
            </a:extLst>
          </p:cNvPr>
          <p:cNvSpPr txBox="1"/>
          <p:nvPr/>
        </p:nvSpPr>
        <p:spPr>
          <a:xfrm>
            <a:off x="104172" y="5119316"/>
            <a:ext cx="8935656" cy="1200329"/>
          </a:xfrm>
          <a:prstGeom prst="rect">
            <a:avLst/>
          </a:prstGeom>
          <a:noFill/>
        </p:spPr>
        <p:txBody>
          <a:bodyPr wrap="square">
            <a:spAutoFit/>
          </a:bodyPr>
          <a:lstStyle/>
          <a:p>
            <a:pPr algn="ctr"/>
            <a:r>
              <a:rPr lang="de-DE" dirty="0"/>
              <a:t>(Hinweis: Bei Verstößen gegen Pflichten – z. B. wiederholtes Zuspätkommen, Arbeitsverweigerung oder Geheimnisverrat – können Abmahnungen ausgesprochen werden. In schweren Fällen ist sogar eine fristlose Kündigung des Ausbildungsverhältnisses möglich, siehe § 22 BBiG.)</a:t>
            </a:r>
          </a:p>
        </p:txBody>
      </p:sp>
      <p:sp>
        <p:nvSpPr>
          <p:cNvPr id="7" name="Fußzeilenplatzhalter 6">
            <a:extLst>
              <a:ext uri="{FF2B5EF4-FFF2-40B4-BE49-F238E27FC236}">
                <a16:creationId xmlns:a16="http://schemas.microsoft.com/office/drawing/2014/main" id="{052C153A-C8F7-4F54-A53E-DF5EA0B2EACB}"/>
              </a:ext>
            </a:extLst>
          </p:cNvPr>
          <p:cNvSpPr>
            <a:spLocks noGrp="1"/>
          </p:cNvSpPr>
          <p:nvPr>
            <p:ph type="ftr" sz="quarter" idx="11"/>
          </p:nvPr>
        </p:nvSpPr>
        <p:spPr/>
        <p:txBody>
          <a:bodyPr/>
          <a:lstStyle/>
          <a:p>
            <a:r>
              <a:rPr lang="en-US"/>
              <a:t>Dozent: Mahmoud Tohma</a:t>
            </a:r>
          </a:p>
        </p:txBody>
      </p:sp>
      <p:sp>
        <p:nvSpPr>
          <p:cNvPr id="8" name="Foliennummernplatzhalter 7">
            <a:extLst>
              <a:ext uri="{FF2B5EF4-FFF2-40B4-BE49-F238E27FC236}">
                <a16:creationId xmlns:a16="http://schemas.microsoft.com/office/drawing/2014/main" id="{95171707-4E91-43FC-BB8F-45697590D962}"/>
              </a:ext>
            </a:extLst>
          </p:cNvPr>
          <p:cNvSpPr>
            <a:spLocks noGrp="1"/>
          </p:cNvSpPr>
          <p:nvPr>
            <p:ph type="sldNum" sz="quarter" idx="12"/>
          </p:nvPr>
        </p:nvSpPr>
        <p:spPr/>
        <p:txBody>
          <a:bodyPr/>
          <a:lstStyle/>
          <a:p>
            <a:fld id="{C1FF6DA9-008F-8B48-92A6-B652298478BF}" type="slidenum">
              <a:rPr lang="en-US" smtClean="0"/>
              <a:t>14</a:t>
            </a:fld>
            <a:endParaRPr lang="en-US"/>
          </a:p>
        </p:txBody>
      </p:sp>
    </p:spTree>
    <p:extLst>
      <p:ext uri="{BB962C8B-B14F-4D97-AF65-F5344CB8AC3E}">
        <p14:creationId xmlns:p14="http://schemas.microsoft.com/office/powerpoint/2010/main" val="930557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Pflichtangaben</a:t>
            </a:r>
          </a:p>
        </p:txBody>
      </p:sp>
      <p:sp>
        <p:nvSpPr>
          <p:cNvPr id="3" name="Content Placeholder 2"/>
          <p:cNvSpPr>
            <a:spLocks noGrp="1"/>
          </p:cNvSpPr>
          <p:nvPr>
            <p:ph idx="1"/>
          </p:nvPr>
        </p:nvSpPr>
        <p:spPr/>
        <p:txBody>
          <a:bodyPr/>
          <a:lstStyle/>
          <a:p>
            <a:endParaRPr dirty="0"/>
          </a:p>
        </p:txBody>
      </p:sp>
      <p:sp>
        <p:nvSpPr>
          <p:cNvPr id="5" name="Textfeld 4">
            <a:extLst>
              <a:ext uri="{FF2B5EF4-FFF2-40B4-BE49-F238E27FC236}">
                <a16:creationId xmlns:a16="http://schemas.microsoft.com/office/drawing/2014/main" id="{60F799E5-CAC5-404C-9E01-583FF77818A7}"/>
              </a:ext>
            </a:extLst>
          </p:cNvPr>
          <p:cNvSpPr txBox="1"/>
          <p:nvPr/>
        </p:nvSpPr>
        <p:spPr>
          <a:xfrm>
            <a:off x="859917" y="1332645"/>
            <a:ext cx="4669536" cy="1754326"/>
          </a:xfrm>
          <a:prstGeom prst="rect">
            <a:avLst/>
          </a:prstGeom>
          <a:noFill/>
        </p:spPr>
        <p:txBody>
          <a:bodyPr wrap="square">
            <a:spAutoFit/>
          </a:bodyPr>
          <a:lstStyle/>
          <a:p>
            <a:r>
              <a:rPr lang="de-DE" dirty="0"/>
              <a:t>- Dauer</a:t>
            </a:r>
          </a:p>
          <a:p>
            <a:r>
              <a:rPr lang="de-DE" dirty="0"/>
              <a:t>- Vergütung</a:t>
            </a:r>
          </a:p>
          <a:p>
            <a:r>
              <a:rPr lang="de-DE" dirty="0"/>
              <a:t>- Probezeit</a:t>
            </a:r>
          </a:p>
          <a:p>
            <a:r>
              <a:rPr lang="de-DE" dirty="0"/>
              <a:t>- Arbeitszeit</a:t>
            </a:r>
          </a:p>
          <a:p>
            <a:r>
              <a:rPr lang="de-DE" dirty="0"/>
              <a:t>- Urlaub</a:t>
            </a:r>
          </a:p>
          <a:p>
            <a:r>
              <a:rPr lang="de-DE" dirty="0"/>
              <a:t>- Kündigung</a:t>
            </a:r>
          </a:p>
        </p:txBody>
      </p:sp>
      <p:sp>
        <p:nvSpPr>
          <p:cNvPr id="7" name="Textfeld 6">
            <a:extLst>
              <a:ext uri="{FF2B5EF4-FFF2-40B4-BE49-F238E27FC236}">
                <a16:creationId xmlns:a16="http://schemas.microsoft.com/office/drawing/2014/main" id="{FE89CCEF-F31C-404E-80EA-CFB24946A392}"/>
              </a:ext>
            </a:extLst>
          </p:cNvPr>
          <p:cNvSpPr txBox="1"/>
          <p:nvPr/>
        </p:nvSpPr>
        <p:spPr>
          <a:xfrm>
            <a:off x="628650" y="3802118"/>
            <a:ext cx="4669536" cy="600164"/>
          </a:xfrm>
          <a:prstGeom prst="rect">
            <a:avLst/>
          </a:prstGeom>
          <a:noFill/>
        </p:spPr>
        <p:txBody>
          <a:bodyPr wrap="square">
            <a:spAutoFit/>
          </a:bodyPr>
          <a:lstStyle/>
          <a:p>
            <a:r>
              <a:rPr lang="de-DE" sz="3300" dirty="0"/>
              <a:t>Pflichten Azubi</a:t>
            </a:r>
          </a:p>
        </p:txBody>
      </p:sp>
      <p:sp>
        <p:nvSpPr>
          <p:cNvPr id="9" name="Textfeld 8">
            <a:extLst>
              <a:ext uri="{FF2B5EF4-FFF2-40B4-BE49-F238E27FC236}">
                <a16:creationId xmlns:a16="http://schemas.microsoft.com/office/drawing/2014/main" id="{C44BDB11-99D6-4C65-877C-1E5A9C447E73}"/>
              </a:ext>
            </a:extLst>
          </p:cNvPr>
          <p:cNvSpPr txBox="1"/>
          <p:nvPr/>
        </p:nvSpPr>
        <p:spPr>
          <a:xfrm>
            <a:off x="628650" y="4402282"/>
            <a:ext cx="4669536" cy="1200329"/>
          </a:xfrm>
          <a:prstGeom prst="rect">
            <a:avLst/>
          </a:prstGeom>
          <a:noFill/>
        </p:spPr>
        <p:txBody>
          <a:bodyPr wrap="square">
            <a:spAutoFit/>
          </a:bodyPr>
          <a:lstStyle/>
          <a:p>
            <a:r>
              <a:rPr lang="de-DE" dirty="0"/>
              <a:t>- Lernpflicht</a:t>
            </a:r>
          </a:p>
          <a:p>
            <a:r>
              <a:rPr lang="de-DE" dirty="0"/>
              <a:t>- Sorgfalt</a:t>
            </a:r>
          </a:p>
          <a:p>
            <a:r>
              <a:rPr lang="de-DE" dirty="0"/>
              <a:t>- Berichtsheft</a:t>
            </a:r>
          </a:p>
          <a:p>
            <a:r>
              <a:rPr lang="de-DE" dirty="0"/>
              <a:t>- Berufsschule</a:t>
            </a:r>
          </a:p>
        </p:txBody>
      </p:sp>
      <p:sp>
        <p:nvSpPr>
          <p:cNvPr id="11" name="Textfeld 10">
            <a:extLst>
              <a:ext uri="{FF2B5EF4-FFF2-40B4-BE49-F238E27FC236}">
                <a16:creationId xmlns:a16="http://schemas.microsoft.com/office/drawing/2014/main" id="{F5C42D6F-3CF8-4F16-B80E-D64C60E3BB1B}"/>
              </a:ext>
            </a:extLst>
          </p:cNvPr>
          <p:cNvSpPr txBox="1"/>
          <p:nvPr/>
        </p:nvSpPr>
        <p:spPr>
          <a:xfrm>
            <a:off x="5760720" y="843242"/>
            <a:ext cx="4669536" cy="600164"/>
          </a:xfrm>
          <a:prstGeom prst="rect">
            <a:avLst/>
          </a:prstGeom>
          <a:noFill/>
        </p:spPr>
        <p:txBody>
          <a:bodyPr wrap="square">
            <a:spAutoFit/>
          </a:bodyPr>
          <a:lstStyle/>
          <a:p>
            <a:r>
              <a:rPr lang="de-DE" sz="3300" dirty="0"/>
              <a:t>Pflichten Betrieb</a:t>
            </a:r>
          </a:p>
        </p:txBody>
      </p:sp>
      <p:sp>
        <p:nvSpPr>
          <p:cNvPr id="13" name="Textfeld 12">
            <a:extLst>
              <a:ext uri="{FF2B5EF4-FFF2-40B4-BE49-F238E27FC236}">
                <a16:creationId xmlns:a16="http://schemas.microsoft.com/office/drawing/2014/main" id="{0C40EA0B-F08E-4101-8075-EE162E516886}"/>
              </a:ext>
            </a:extLst>
          </p:cNvPr>
          <p:cNvSpPr txBox="1"/>
          <p:nvPr/>
        </p:nvSpPr>
        <p:spPr>
          <a:xfrm>
            <a:off x="5869687" y="1443406"/>
            <a:ext cx="5291328" cy="1200329"/>
          </a:xfrm>
          <a:prstGeom prst="rect">
            <a:avLst/>
          </a:prstGeom>
          <a:noFill/>
        </p:spPr>
        <p:txBody>
          <a:bodyPr wrap="square">
            <a:spAutoFit/>
          </a:bodyPr>
          <a:lstStyle/>
          <a:p>
            <a:r>
              <a:rPr lang="de-DE" dirty="0"/>
              <a:t>- Ausbildungsplan</a:t>
            </a:r>
          </a:p>
          <a:p>
            <a:r>
              <a:rPr lang="de-DE" dirty="0"/>
              <a:t>- Material</a:t>
            </a:r>
          </a:p>
          <a:p>
            <a:r>
              <a:rPr lang="de-DE" dirty="0"/>
              <a:t>- Vergütung</a:t>
            </a:r>
          </a:p>
          <a:p>
            <a:r>
              <a:rPr lang="de-DE" dirty="0"/>
              <a:t>- Freistellung</a:t>
            </a:r>
          </a:p>
        </p:txBody>
      </p:sp>
      <p:sp>
        <p:nvSpPr>
          <p:cNvPr id="15" name="Textfeld 14">
            <a:extLst>
              <a:ext uri="{FF2B5EF4-FFF2-40B4-BE49-F238E27FC236}">
                <a16:creationId xmlns:a16="http://schemas.microsoft.com/office/drawing/2014/main" id="{A2016329-A344-4427-B90E-72E1A05EAC1F}"/>
              </a:ext>
            </a:extLst>
          </p:cNvPr>
          <p:cNvSpPr txBox="1"/>
          <p:nvPr/>
        </p:nvSpPr>
        <p:spPr>
          <a:xfrm>
            <a:off x="4572000" y="4402282"/>
            <a:ext cx="5650992" cy="646331"/>
          </a:xfrm>
          <a:prstGeom prst="rect">
            <a:avLst/>
          </a:prstGeom>
          <a:noFill/>
        </p:spPr>
        <p:txBody>
          <a:bodyPr wrap="square">
            <a:spAutoFit/>
          </a:bodyPr>
          <a:lstStyle/>
          <a:p>
            <a:r>
              <a:rPr lang="de-DE" dirty="0"/>
              <a:t>- Mündliche Zusagen schwer beweisbar</a:t>
            </a:r>
          </a:p>
          <a:p>
            <a:r>
              <a:rPr lang="de-DE" dirty="0"/>
              <a:t>- Schriftform = Sicherheit</a:t>
            </a:r>
          </a:p>
        </p:txBody>
      </p:sp>
      <p:sp>
        <p:nvSpPr>
          <p:cNvPr id="17" name="Textfeld 16">
            <a:extLst>
              <a:ext uri="{FF2B5EF4-FFF2-40B4-BE49-F238E27FC236}">
                <a16:creationId xmlns:a16="http://schemas.microsoft.com/office/drawing/2014/main" id="{2D5A7936-D210-4568-A860-0190AC45B040}"/>
              </a:ext>
            </a:extLst>
          </p:cNvPr>
          <p:cNvSpPr txBox="1"/>
          <p:nvPr/>
        </p:nvSpPr>
        <p:spPr>
          <a:xfrm>
            <a:off x="5760720" y="3798764"/>
            <a:ext cx="5650992" cy="600164"/>
          </a:xfrm>
          <a:prstGeom prst="rect">
            <a:avLst/>
          </a:prstGeom>
          <a:noFill/>
        </p:spPr>
        <p:txBody>
          <a:bodyPr wrap="square">
            <a:spAutoFit/>
          </a:bodyPr>
          <a:lstStyle/>
          <a:p>
            <a:r>
              <a:rPr lang="de-DE" sz="3300" dirty="0"/>
              <a:t>Rechtswirkung</a:t>
            </a:r>
          </a:p>
        </p:txBody>
      </p:sp>
      <p:sp>
        <p:nvSpPr>
          <p:cNvPr id="4" name="Fußzeilenplatzhalter 3">
            <a:extLst>
              <a:ext uri="{FF2B5EF4-FFF2-40B4-BE49-F238E27FC236}">
                <a16:creationId xmlns:a16="http://schemas.microsoft.com/office/drawing/2014/main" id="{E5DA3EDB-5E19-489C-8507-5315ECD639A0}"/>
              </a:ext>
            </a:extLst>
          </p:cNvPr>
          <p:cNvSpPr>
            <a:spLocks noGrp="1"/>
          </p:cNvSpPr>
          <p:nvPr>
            <p:ph type="ftr" sz="quarter" idx="11"/>
          </p:nvPr>
        </p:nvSpPr>
        <p:spPr/>
        <p:txBody>
          <a:bodyPr/>
          <a:lstStyle/>
          <a:p>
            <a:r>
              <a:rPr lang="en-US"/>
              <a:t>Dozent: Mahmoud Tohma</a:t>
            </a:r>
          </a:p>
        </p:txBody>
      </p:sp>
      <p:sp>
        <p:nvSpPr>
          <p:cNvPr id="6" name="Foliennummernplatzhalter 5">
            <a:extLst>
              <a:ext uri="{FF2B5EF4-FFF2-40B4-BE49-F238E27FC236}">
                <a16:creationId xmlns:a16="http://schemas.microsoft.com/office/drawing/2014/main" id="{7AA345AD-C04C-42D3-AC94-4BDC15E6235B}"/>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816506-8891-46A9-B727-55AF3FEE429E}"/>
              </a:ext>
            </a:extLst>
          </p:cNvPr>
          <p:cNvSpPr>
            <a:spLocks noGrp="1"/>
          </p:cNvSpPr>
          <p:nvPr>
            <p:ph type="title"/>
          </p:nvPr>
        </p:nvSpPr>
        <p:spPr>
          <a:xfrm>
            <a:off x="430071" y="8420"/>
            <a:ext cx="8283857" cy="3278790"/>
          </a:xfrm>
        </p:spPr>
        <p:txBody>
          <a:bodyPr/>
          <a:lstStyle/>
          <a:p>
            <a:pPr algn="just"/>
            <a:r>
              <a:rPr lang="de-DE" sz="1800" b="1" dirty="0"/>
              <a:t>Das	Jugendarbeitsschutzgesetz	(</a:t>
            </a:r>
            <a:r>
              <a:rPr lang="de-DE" sz="1800" b="1" dirty="0" err="1"/>
              <a:t>JArbSchG</a:t>
            </a:r>
            <a:r>
              <a:rPr lang="de-DE" sz="1800" b="1" dirty="0"/>
              <a:t>)</a:t>
            </a:r>
            <a:br>
              <a:rPr lang="de-DE" sz="1800" b="1" dirty="0"/>
            </a:br>
            <a:br>
              <a:rPr lang="de-DE" sz="1800" b="1" dirty="0"/>
            </a:br>
            <a:r>
              <a:rPr lang="de-DE" sz="1800" dirty="0"/>
              <a:t>Das </a:t>
            </a:r>
            <a:r>
              <a:rPr lang="de-DE" sz="1800" b="1" dirty="0"/>
              <a:t>Jugendarbeitsschutzgesetz</a:t>
            </a:r>
            <a:r>
              <a:rPr lang="de-DE" sz="1800" dirty="0"/>
              <a:t> schützt Kinder (unter 15 Jahre) und </a:t>
            </a:r>
            <a:r>
              <a:rPr lang="de-DE" sz="1800" i="1" dirty="0"/>
              <a:t>jugendliche Auszubildende</a:t>
            </a:r>
            <a:r>
              <a:rPr lang="de-DE" sz="1800" dirty="0"/>
              <a:t> (15–17 Jahre) vor Überlastung und Gefahren im Arbeitsleben. Es gilt für alle unter 18, die in Ausbildung oder Beschäftigung stehen, und schreibt besondere </a:t>
            </a:r>
            <a:r>
              <a:rPr lang="de-DE" sz="1800" b="1" dirty="0"/>
              <a:t>Arbeitszeitgrenzen, Pausenregelungen, Beschäftigungsverbote und Pflichten des Arbeitgebers</a:t>
            </a:r>
            <a:r>
              <a:rPr lang="de-DE" sz="1800" dirty="0"/>
              <a:t> vor. Ziel ist es, die Gesundheit und Entwicklung junger Menschen zu schützen und eine geregelte Vereinbarkeit von Ausbildung und persönlicher Entwicklung (Schule, Freizeit, Erholung) sicherzustellen. Der Ausbildende ist verantwortlich, die Vorschriften des </a:t>
            </a:r>
            <a:r>
              <a:rPr lang="de-DE" sz="1800" dirty="0" err="1"/>
              <a:t>JArbSchG</a:t>
            </a:r>
            <a:r>
              <a:rPr lang="de-DE" sz="1800" dirty="0"/>
              <a:t> im Betrieb einzuhalten; die Überwachung erfolgt durch die Gewerbeaufsichtsämter.</a:t>
            </a:r>
            <a:br>
              <a:rPr lang="de-DE" sz="1800" dirty="0"/>
            </a:br>
            <a:endParaRPr lang="de-DE" sz="1800" dirty="0"/>
          </a:p>
        </p:txBody>
      </p:sp>
      <p:sp>
        <p:nvSpPr>
          <p:cNvPr id="3" name="Inhaltsplatzhalter 2">
            <a:extLst>
              <a:ext uri="{FF2B5EF4-FFF2-40B4-BE49-F238E27FC236}">
                <a16:creationId xmlns:a16="http://schemas.microsoft.com/office/drawing/2014/main" id="{F0FE71CF-061A-4163-A42A-D76D06C0BCC3}"/>
              </a:ext>
            </a:extLst>
          </p:cNvPr>
          <p:cNvSpPr>
            <a:spLocks noGrp="1"/>
          </p:cNvSpPr>
          <p:nvPr>
            <p:ph idx="1"/>
          </p:nvPr>
        </p:nvSpPr>
        <p:spPr/>
        <p:txBody>
          <a:bodyPr/>
          <a:lstStyle/>
          <a:p>
            <a:pPr marL="0" indent="0">
              <a:buNone/>
            </a:pPr>
            <a:endParaRPr lang="de-DE" dirty="0"/>
          </a:p>
        </p:txBody>
      </p:sp>
      <p:sp>
        <p:nvSpPr>
          <p:cNvPr id="5" name="Textfeld 4">
            <a:extLst>
              <a:ext uri="{FF2B5EF4-FFF2-40B4-BE49-F238E27FC236}">
                <a16:creationId xmlns:a16="http://schemas.microsoft.com/office/drawing/2014/main" id="{7587ED40-453C-4871-B3D1-0C73F3C5F933}"/>
              </a:ext>
            </a:extLst>
          </p:cNvPr>
          <p:cNvSpPr txBox="1"/>
          <p:nvPr/>
        </p:nvSpPr>
        <p:spPr>
          <a:xfrm>
            <a:off x="160019" y="3287210"/>
            <a:ext cx="8823960" cy="3139321"/>
          </a:xfrm>
          <a:prstGeom prst="rect">
            <a:avLst/>
          </a:prstGeom>
          <a:noFill/>
        </p:spPr>
        <p:txBody>
          <a:bodyPr wrap="square">
            <a:spAutoFit/>
          </a:bodyPr>
          <a:lstStyle/>
          <a:p>
            <a:pPr algn="just"/>
            <a:r>
              <a:rPr lang="de-DE" b="1" dirty="0"/>
              <a:t>Arbeitszeiten und Freizeit für minderjährige Azubis</a:t>
            </a:r>
          </a:p>
          <a:p>
            <a:pPr marL="285750" indent="-285750" algn="just">
              <a:buFontTx/>
              <a:buChar char="-"/>
            </a:pPr>
            <a:r>
              <a:rPr lang="de-DE" b="1" dirty="0"/>
              <a:t>Tägliche Arbeitszeit:</a:t>
            </a:r>
            <a:r>
              <a:rPr lang="de-DE" dirty="0"/>
              <a:t> Maximal </a:t>
            </a:r>
            <a:r>
              <a:rPr lang="de-DE" b="1" dirty="0"/>
              <a:t>8 Stunden täglich</a:t>
            </a:r>
            <a:r>
              <a:rPr lang="de-DE" dirty="0"/>
              <a:t> und </a:t>
            </a:r>
            <a:r>
              <a:rPr lang="de-DE" b="1" dirty="0"/>
              <a:t>40 Stunden wöchentlich</a:t>
            </a:r>
            <a:r>
              <a:rPr lang="de-DE" dirty="0"/>
              <a:t> sind für Jugendliche erlaubt (§ 8 Abs. 1 </a:t>
            </a:r>
            <a:r>
              <a:rPr lang="de-DE" dirty="0" err="1"/>
              <a:t>JArbSchG</a:t>
            </a:r>
            <a:r>
              <a:rPr lang="de-DE" dirty="0"/>
              <a:t>). Ausnahmen: An einzelnen Tagen </a:t>
            </a:r>
            <a:r>
              <a:rPr lang="de-DE" b="1" dirty="0"/>
              <a:t>8,5 Stunden</a:t>
            </a:r>
            <a:r>
              <a:rPr lang="de-DE" dirty="0"/>
              <a:t>, wenn im Ausgleich innerhalb derselben Woche an anderen Tagen kürzer gearbeitet wird (§ 8 Abs. 2a). Eine Beschäftigung über 40 Stunden pro Woche ist unzulässig</a:t>
            </a:r>
          </a:p>
          <a:p>
            <a:pPr marL="285750" indent="-285750" algn="just">
              <a:buFontTx/>
              <a:buChar char="-"/>
            </a:pPr>
            <a:r>
              <a:rPr lang="de-DE" b="1" dirty="0"/>
              <a:t>5-Tage-Woche:</a:t>
            </a:r>
            <a:r>
              <a:rPr lang="de-DE" dirty="0"/>
              <a:t> Jugendliche dürfen nur an </a:t>
            </a:r>
            <a:r>
              <a:rPr lang="de-DE" b="1" dirty="0"/>
              <a:t>max. fünf Tagen</a:t>
            </a:r>
            <a:r>
              <a:rPr lang="de-DE" dirty="0"/>
              <a:t> in der Woche beschäftigt werden. </a:t>
            </a:r>
            <a:r>
              <a:rPr lang="de-DE" b="1" dirty="0"/>
              <a:t>Samstags, sonntags und feiertags</a:t>
            </a:r>
            <a:r>
              <a:rPr lang="de-DE" dirty="0"/>
              <a:t> ist die Beschäftigung für unter 18-Jährige grundsätzlich verboten (branchenabhängige Ausnahmen gelten z. B. im Gastgewerbe, Gesundheitsbereich oder bei dringenden betrieblichen Notfällen gemäß </a:t>
            </a:r>
            <a:r>
              <a:rPr lang="de-DE" dirty="0" err="1"/>
              <a:t>JArbSchG</a:t>
            </a:r>
            <a:r>
              <a:rPr lang="de-DE" dirty="0"/>
              <a:t>).</a:t>
            </a:r>
          </a:p>
        </p:txBody>
      </p:sp>
      <p:sp>
        <p:nvSpPr>
          <p:cNvPr id="6" name="Fußzeilenplatzhalter 5">
            <a:extLst>
              <a:ext uri="{FF2B5EF4-FFF2-40B4-BE49-F238E27FC236}">
                <a16:creationId xmlns:a16="http://schemas.microsoft.com/office/drawing/2014/main" id="{751F99FB-1756-4F14-A8E6-539046F8909F}"/>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F9DECE46-C1F7-433E-85C5-2992794A0653}"/>
              </a:ext>
            </a:extLst>
          </p:cNvPr>
          <p:cNvSpPr>
            <a:spLocks noGrp="1"/>
          </p:cNvSpPr>
          <p:nvPr>
            <p:ph type="sldNum" sz="quarter" idx="12"/>
          </p:nvPr>
        </p:nvSpPr>
        <p:spPr/>
        <p:txBody>
          <a:bodyPr/>
          <a:lstStyle/>
          <a:p>
            <a:fld id="{C1FF6DA9-008F-8B48-92A6-B652298478BF}" type="slidenum">
              <a:rPr lang="en-US" smtClean="0"/>
              <a:t>16</a:t>
            </a:fld>
            <a:endParaRPr lang="en-US"/>
          </a:p>
        </p:txBody>
      </p:sp>
    </p:spTree>
    <p:extLst>
      <p:ext uri="{BB962C8B-B14F-4D97-AF65-F5344CB8AC3E}">
        <p14:creationId xmlns:p14="http://schemas.microsoft.com/office/powerpoint/2010/main" val="4146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B7E0D4-4789-47C3-9614-71054C598F71}"/>
              </a:ext>
            </a:extLst>
          </p:cNvPr>
          <p:cNvSpPr>
            <a:spLocks noGrp="1"/>
          </p:cNvSpPr>
          <p:nvPr>
            <p:ph type="title"/>
          </p:nvPr>
        </p:nvSpPr>
        <p:spPr>
          <a:xfrm>
            <a:off x="314325" y="-91439"/>
            <a:ext cx="8515350" cy="6843394"/>
          </a:xfrm>
        </p:spPr>
        <p:txBody>
          <a:bodyPr/>
          <a:lstStyle/>
          <a:p>
            <a:pPr algn="just"/>
            <a:r>
              <a:rPr lang="de-DE" sz="1800" b="1" dirty="0"/>
              <a:t>Nachtruhe:</a:t>
            </a:r>
            <a:r>
              <a:rPr lang="de-DE" sz="1800" dirty="0"/>
              <a:t> </a:t>
            </a:r>
            <a:r>
              <a:rPr lang="de-DE" sz="1800" b="1" dirty="0"/>
              <a:t>Nachtarbeit</a:t>
            </a:r>
            <a:r>
              <a:rPr lang="de-DE" sz="1800" dirty="0"/>
              <a:t> ist für Jugendliche verboten. Die Arbeitszeit darf nur zwischen </a:t>
            </a:r>
            <a:r>
              <a:rPr lang="de-DE" sz="1800" b="1" dirty="0"/>
              <a:t>6 Uhr morgens und 20 Uhr abends</a:t>
            </a:r>
            <a:r>
              <a:rPr lang="de-DE" sz="1800" dirty="0"/>
              <a:t> liegen. </a:t>
            </a:r>
            <a:r>
              <a:rPr lang="de-DE" sz="1800" i="1" dirty="0"/>
              <a:t>(Ausnahmen:</a:t>
            </a:r>
            <a:r>
              <a:rPr lang="de-DE" sz="1800" dirty="0"/>
              <a:t> In mehrschichtigen Betrieben bis 23 Uhr; Bäckereien ab 5 Uhr, Landwirtschaft ab 5 Uhr, Gaststätten bis 22 Uhr – jeweils mit speziellen Regeln laut </a:t>
            </a:r>
            <a:r>
              <a:rPr lang="de-DE" sz="1800" dirty="0" err="1"/>
              <a:t>JArbSchG</a:t>
            </a:r>
            <a:r>
              <a:rPr lang="de-DE" sz="1800" dirty="0"/>
              <a:t>.)*</a:t>
            </a:r>
            <a:br>
              <a:rPr lang="de-DE" sz="1800" dirty="0"/>
            </a:br>
            <a:r>
              <a:rPr lang="de-DE" sz="1800" b="1" dirty="0"/>
              <a:t>Ruhepausen:</a:t>
            </a:r>
            <a:r>
              <a:rPr lang="de-DE" sz="1800" dirty="0"/>
              <a:t> Bei einer Arbeitszeit von mehr als 4,5 Stunden müssen </a:t>
            </a:r>
            <a:r>
              <a:rPr lang="de-DE" sz="1800" b="1" dirty="0"/>
              <a:t>mindestens 30 Minuten Pause</a:t>
            </a:r>
            <a:r>
              <a:rPr lang="de-DE" sz="1800" dirty="0"/>
              <a:t> gewährt werden; bei mehr als 6 Stunden mindestens </a:t>
            </a:r>
            <a:r>
              <a:rPr lang="de-DE" sz="1800" b="1" dirty="0"/>
              <a:t>60 Minuten Pause</a:t>
            </a:r>
            <a:r>
              <a:rPr lang="de-DE" sz="1800" dirty="0"/>
              <a:t>. Pausen müssen im Voraus festgelegt sein und in der Mitte der Arbeitszeit liegen. Länger als 4,5 Stunden am Stück dürfen Jugendliche </a:t>
            </a:r>
            <a:r>
              <a:rPr lang="de-DE" sz="1800" i="1" dirty="0"/>
              <a:t>nicht ohne Pause</a:t>
            </a:r>
            <a:r>
              <a:rPr lang="de-DE" sz="1800" dirty="0"/>
              <a:t> arbeiten.</a:t>
            </a:r>
            <a:br>
              <a:rPr lang="de-DE" sz="1800" dirty="0"/>
            </a:br>
            <a:r>
              <a:rPr lang="de-DE" sz="1800" b="1" dirty="0"/>
              <a:t>Freizeit:</a:t>
            </a:r>
            <a:r>
              <a:rPr lang="de-DE" sz="1800" dirty="0"/>
              <a:t> Zwischen Arbeitsende und -beginn müssen </a:t>
            </a:r>
            <a:r>
              <a:rPr lang="de-DE" sz="1800" b="1" dirty="0"/>
              <a:t>mindestens 12 Stunden ununterbrochene Freizeit</a:t>
            </a:r>
            <a:r>
              <a:rPr lang="de-DE" sz="1800" dirty="0"/>
              <a:t> liegen. Zudem haben Jugendliche pro Woche zwei aufeinander folgende Ruhetage (in der Regel Samstag und Sonntag).</a:t>
            </a:r>
            <a:br>
              <a:rPr lang="de-DE" sz="1800" dirty="0"/>
            </a:br>
            <a:endParaRPr lang="de-DE" sz="1800" dirty="0"/>
          </a:p>
        </p:txBody>
      </p:sp>
      <p:sp>
        <p:nvSpPr>
          <p:cNvPr id="3" name="Inhaltsplatzhalter 2">
            <a:extLst>
              <a:ext uri="{FF2B5EF4-FFF2-40B4-BE49-F238E27FC236}">
                <a16:creationId xmlns:a16="http://schemas.microsoft.com/office/drawing/2014/main" id="{6BA5B7D4-50CA-49FB-B281-38C7BE903846}"/>
              </a:ext>
            </a:extLst>
          </p:cNvPr>
          <p:cNvSpPr>
            <a:spLocks noGrp="1"/>
          </p:cNvSpPr>
          <p:nvPr>
            <p:ph idx="1"/>
          </p:nvPr>
        </p:nvSpPr>
        <p:spPr/>
        <p:txBody>
          <a:bodyPr/>
          <a:lstStyle/>
          <a:p>
            <a:endParaRPr lang="de-DE"/>
          </a:p>
        </p:txBody>
      </p:sp>
      <p:sp>
        <p:nvSpPr>
          <p:cNvPr id="8" name="Fußzeilenplatzhalter 7">
            <a:extLst>
              <a:ext uri="{FF2B5EF4-FFF2-40B4-BE49-F238E27FC236}">
                <a16:creationId xmlns:a16="http://schemas.microsoft.com/office/drawing/2014/main" id="{424CEB27-17A4-415B-A91A-8A61219F812E}"/>
              </a:ext>
            </a:extLst>
          </p:cNvPr>
          <p:cNvSpPr>
            <a:spLocks noGrp="1"/>
          </p:cNvSpPr>
          <p:nvPr>
            <p:ph type="ftr" sz="quarter" idx="11"/>
          </p:nvPr>
        </p:nvSpPr>
        <p:spPr/>
        <p:txBody>
          <a:bodyPr/>
          <a:lstStyle/>
          <a:p>
            <a:r>
              <a:rPr lang="en-US"/>
              <a:t>Dozent: Mahmoud Tohma</a:t>
            </a:r>
          </a:p>
        </p:txBody>
      </p:sp>
      <p:sp>
        <p:nvSpPr>
          <p:cNvPr id="9" name="Foliennummernplatzhalter 8">
            <a:extLst>
              <a:ext uri="{FF2B5EF4-FFF2-40B4-BE49-F238E27FC236}">
                <a16:creationId xmlns:a16="http://schemas.microsoft.com/office/drawing/2014/main" id="{145D2C8D-E40A-477A-8CB7-122E1592AF9A}"/>
              </a:ext>
            </a:extLst>
          </p:cNvPr>
          <p:cNvSpPr>
            <a:spLocks noGrp="1"/>
          </p:cNvSpPr>
          <p:nvPr>
            <p:ph type="sldNum" sz="quarter" idx="12"/>
          </p:nvPr>
        </p:nvSpPr>
        <p:spPr/>
        <p:txBody>
          <a:bodyPr/>
          <a:lstStyle/>
          <a:p>
            <a:fld id="{C1FF6DA9-008F-8B48-92A6-B652298478BF}" type="slidenum">
              <a:rPr lang="en-US" smtClean="0"/>
              <a:t>17</a:t>
            </a:fld>
            <a:endParaRPr lang="en-US"/>
          </a:p>
        </p:txBody>
      </p:sp>
    </p:spTree>
    <p:extLst>
      <p:ext uri="{BB962C8B-B14F-4D97-AF65-F5344CB8AC3E}">
        <p14:creationId xmlns:p14="http://schemas.microsoft.com/office/powerpoint/2010/main" val="4186989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CD862E3-9410-4C3E-A79F-35A017C1615A}"/>
              </a:ext>
            </a:extLst>
          </p:cNvPr>
          <p:cNvSpPr>
            <a:spLocks noGrp="1"/>
          </p:cNvSpPr>
          <p:nvPr>
            <p:ph idx="1"/>
          </p:nvPr>
        </p:nvSpPr>
        <p:spPr/>
        <p:txBody>
          <a:bodyPr/>
          <a:lstStyle/>
          <a:p>
            <a:pPr marL="0" indent="0">
              <a:buNone/>
            </a:pPr>
            <a:endParaRPr lang="de-DE" dirty="0"/>
          </a:p>
        </p:txBody>
      </p:sp>
      <p:sp>
        <p:nvSpPr>
          <p:cNvPr id="5" name="Textfeld 4">
            <a:extLst>
              <a:ext uri="{FF2B5EF4-FFF2-40B4-BE49-F238E27FC236}">
                <a16:creationId xmlns:a16="http://schemas.microsoft.com/office/drawing/2014/main" id="{6F581AD2-CF46-466B-9459-BDE7FE33283D}"/>
              </a:ext>
            </a:extLst>
          </p:cNvPr>
          <p:cNvSpPr txBox="1"/>
          <p:nvPr/>
        </p:nvSpPr>
        <p:spPr>
          <a:xfrm>
            <a:off x="487680" y="1027908"/>
            <a:ext cx="8305800" cy="3416320"/>
          </a:xfrm>
          <a:prstGeom prst="rect">
            <a:avLst/>
          </a:prstGeom>
          <a:noFill/>
        </p:spPr>
        <p:txBody>
          <a:bodyPr wrap="square">
            <a:spAutoFit/>
          </a:bodyPr>
          <a:lstStyle/>
          <a:p>
            <a:pPr algn="just"/>
            <a:r>
              <a:rPr lang="de-DE" sz="2000" b="1" dirty="0">
                <a:latin typeface="Arial" panose="020B0604020202020204" pitchFamily="34" charset="0"/>
                <a:cs typeface="Arial" panose="020B0604020202020204" pitchFamily="34" charset="0"/>
              </a:rPr>
              <a:t>Weitere Bestimmungen nach </a:t>
            </a:r>
            <a:r>
              <a:rPr lang="de-DE" sz="2000" b="1" dirty="0" err="1">
                <a:latin typeface="Arial" panose="020B0604020202020204" pitchFamily="34" charset="0"/>
                <a:cs typeface="Arial" panose="020B0604020202020204" pitchFamily="34" charset="0"/>
              </a:rPr>
              <a:t>JArbSchG</a:t>
            </a:r>
            <a:endParaRPr lang="de-DE" sz="2000" b="1" dirty="0">
              <a:latin typeface="Arial" panose="020B0604020202020204" pitchFamily="34" charset="0"/>
              <a:cs typeface="Arial" panose="020B0604020202020204" pitchFamily="34" charset="0"/>
            </a:endParaRPr>
          </a:p>
          <a:p>
            <a:pPr algn="just"/>
            <a:r>
              <a:rPr lang="de-DE" b="1" dirty="0">
                <a:latin typeface="Arial" panose="020B0604020202020204" pitchFamily="34" charset="0"/>
                <a:cs typeface="Arial" panose="020B0604020202020204" pitchFamily="34" charset="0"/>
              </a:rPr>
              <a:t>- Erstuntersuchung:</a:t>
            </a:r>
            <a:r>
              <a:rPr lang="de-DE" dirty="0">
                <a:latin typeface="Arial" panose="020B0604020202020204" pitchFamily="34" charset="0"/>
                <a:cs typeface="Arial" panose="020B0604020202020204" pitchFamily="34" charset="0"/>
              </a:rPr>
              <a:t> Vor Eintritt in das Berufsleben muss jeder unter 18-Jährige eine </a:t>
            </a:r>
            <a:r>
              <a:rPr lang="de-DE" b="1" dirty="0">
                <a:latin typeface="Arial" panose="020B0604020202020204" pitchFamily="34" charset="0"/>
                <a:cs typeface="Arial" panose="020B0604020202020204" pitchFamily="34" charset="0"/>
              </a:rPr>
              <a:t>ärztliche Erstuntersuchung</a:t>
            </a:r>
            <a:r>
              <a:rPr lang="de-DE" dirty="0">
                <a:latin typeface="Arial" panose="020B0604020202020204" pitchFamily="34" charset="0"/>
                <a:cs typeface="Arial" panose="020B0604020202020204" pitchFamily="34" charset="0"/>
              </a:rPr>
              <a:t> absolvieren (§ 32 </a:t>
            </a:r>
            <a:r>
              <a:rPr lang="de-DE" dirty="0" err="1">
                <a:latin typeface="Arial" panose="020B0604020202020204" pitchFamily="34" charset="0"/>
                <a:cs typeface="Arial" panose="020B0604020202020204" pitchFamily="34" charset="0"/>
              </a:rPr>
              <a:t>JArbSchG</a:t>
            </a:r>
            <a:r>
              <a:rPr lang="de-DE" dirty="0">
                <a:latin typeface="Arial" panose="020B0604020202020204" pitchFamily="34" charset="0"/>
                <a:cs typeface="Arial" panose="020B0604020202020204" pitchFamily="34" charset="0"/>
              </a:rPr>
              <a:t>). Die Bescheinigung darüber (nicht älter als 14 Monate) muss dem Ausbildenden vorliegen, sonst darf der Jugendliche nicht beschäftigt werden. Nach 1 Jahr ist eine </a:t>
            </a:r>
            <a:r>
              <a:rPr lang="de-DE" b="1" dirty="0">
                <a:latin typeface="Arial" panose="020B0604020202020204" pitchFamily="34" charset="0"/>
                <a:cs typeface="Arial" panose="020B0604020202020204" pitchFamily="34" charset="0"/>
              </a:rPr>
              <a:t>Nachuntersuchung</a:t>
            </a:r>
            <a:r>
              <a:rPr lang="de-DE" dirty="0">
                <a:latin typeface="Arial" panose="020B0604020202020204" pitchFamily="34" charset="0"/>
                <a:cs typeface="Arial" panose="020B0604020202020204" pitchFamily="34" charset="0"/>
              </a:rPr>
              <a:t> erforderlich (§ 33 </a:t>
            </a:r>
            <a:r>
              <a:rPr lang="de-DE" dirty="0" err="1">
                <a:latin typeface="Arial" panose="020B0604020202020204" pitchFamily="34" charset="0"/>
                <a:cs typeface="Arial" panose="020B0604020202020204" pitchFamily="34" charset="0"/>
              </a:rPr>
              <a:t>JArbSchG</a:t>
            </a:r>
            <a:r>
              <a:rPr lang="de-DE" dirty="0">
                <a:latin typeface="Arial" panose="020B0604020202020204" pitchFamily="34" charset="0"/>
                <a:cs typeface="Arial" panose="020B0604020202020204" pitchFamily="34" charset="0"/>
              </a:rPr>
              <a:t>).</a:t>
            </a:r>
          </a:p>
          <a:p>
            <a:pPr algn="just"/>
            <a:r>
              <a:rPr lang="de-DE" b="1" dirty="0">
                <a:latin typeface="Arial" panose="020B0604020202020204" pitchFamily="34" charset="0"/>
                <a:cs typeface="Arial" panose="020B0604020202020204" pitchFamily="34" charset="0"/>
              </a:rPr>
              <a:t>- Urlaub:</a:t>
            </a:r>
            <a:r>
              <a:rPr lang="de-DE" dirty="0">
                <a:latin typeface="Arial" panose="020B0604020202020204" pitchFamily="34" charset="0"/>
                <a:cs typeface="Arial" panose="020B0604020202020204" pitchFamily="34" charset="0"/>
              </a:rPr>
              <a:t> Jugendliche haben einen </a:t>
            </a:r>
            <a:r>
              <a:rPr lang="de-DE" b="1" dirty="0">
                <a:latin typeface="Arial" panose="020B0604020202020204" pitchFamily="34" charset="0"/>
                <a:cs typeface="Arial" panose="020B0604020202020204" pitchFamily="34" charset="0"/>
              </a:rPr>
              <a:t>höheren Urlaubsanspruch</a:t>
            </a:r>
            <a:r>
              <a:rPr lang="de-DE" dirty="0">
                <a:latin typeface="Arial" panose="020B0604020202020204" pitchFamily="34" charset="0"/>
                <a:cs typeface="Arial" panose="020B0604020202020204" pitchFamily="34" charset="0"/>
              </a:rPr>
              <a:t> als Volljährige. Mindestens sind pro Kalenderjahr zu gewähren: </a:t>
            </a:r>
            <a:r>
              <a:rPr lang="de-DE" b="1" dirty="0">
                <a:latin typeface="Arial" panose="020B0604020202020204" pitchFamily="34" charset="0"/>
                <a:cs typeface="Arial" panose="020B0604020202020204" pitchFamily="34" charset="0"/>
              </a:rPr>
              <a:t>30 Werktage</a:t>
            </a:r>
            <a:r>
              <a:rPr lang="de-DE" dirty="0">
                <a:latin typeface="Arial" panose="020B0604020202020204" pitchFamily="34" charset="0"/>
                <a:cs typeface="Arial" panose="020B0604020202020204" pitchFamily="34" charset="0"/>
              </a:rPr>
              <a:t> Urlaub, wenn der Azubi </a:t>
            </a:r>
            <a:r>
              <a:rPr lang="de-DE" b="1" dirty="0">
                <a:latin typeface="Arial" panose="020B0604020202020204" pitchFamily="34" charset="0"/>
                <a:cs typeface="Arial" panose="020B0604020202020204" pitchFamily="34" charset="0"/>
              </a:rPr>
              <a:t>noch keine 16</a:t>
            </a:r>
            <a:r>
              <a:rPr lang="de-DE" dirty="0">
                <a:latin typeface="Arial" panose="020B0604020202020204" pitchFamily="34" charset="0"/>
                <a:cs typeface="Arial" panose="020B0604020202020204" pitchFamily="34" charset="0"/>
              </a:rPr>
              <a:t> ist, </a:t>
            </a:r>
            <a:r>
              <a:rPr lang="de-DE" b="1" dirty="0">
                <a:latin typeface="Arial" panose="020B0604020202020204" pitchFamily="34" charset="0"/>
                <a:cs typeface="Arial" panose="020B0604020202020204" pitchFamily="34" charset="0"/>
              </a:rPr>
              <a:t>27 Tage</a:t>
            </a:r>
            <a:r>
              <a:rPr lang="de-DE" dirty="0">
                <a:latin typeface="Arial" panose="020B0604020202020204" pitchFamily="34" charset="0"/>
                <a:cs typeface="Arial" panose="020B0604020202020204" pitchFamily="34" charset="0"/>
              </a:rPr>
              <a:t> bei noch nicht 17 Jahren und </a:t>
            </a:r>
            <a:r>
              <a:rPr lang="de-DE" b="1" dirty="0">
                <a:latin typeface="Arial" panose="020B0604020202020204" pitchFamily="34" charset="0"/>
                <a:cs typeface="Arial" panose="020B0604020202020204" pitchFamily="34" charset="0"/>
              </a:rPr>
              <a:t>25 Tage</a:t>
            </a:r>
            <a:r>
              <a:rPr lang="de-DE" dirty="0">
                <a:latin typeface="Arial" panose="020B0604020202020204" pitchFamily="34" charset="0"/>
                <a:cs typeface="Arial" panose="020B0604020202020204" pitchFamily="34" charset="0"/>
              </a:rPr>
              <a:t> bei noch nicht 18 Jahren. </a:t>
            </a:r>
            <a:r>
              <a:rPr lang="de-DE" i="1" dirty="0">
                <a:latin typeface="Arial" panose="020B0604020202020204" pitchFamily="34" charset="0"/>
                <a:cs typeface="Arial" panose="020B0604020202020204" pitchFamily="34" charset="0"/>
              </a:rPr>
              <a:t>(Hintergrund: Jüngere benötigen mehr Erholzeit.)</a:t>
            </a:r>
            <a:r>
              <a:rPr lang="de-DE" dirty="0">
                <a:latin typeface="Arial" panose="020B0604020202020204" pitchFamily="34" charset="0"/>
                <a:cs typeface="Arial" panose="020B0604020202020204" pitchFamily="34" charset="0"/>
              </a:rPr>
              <a:t> Urlaub sollte möglichst während der Berufsschulferien genommen werden; ein Berufsschultag zählt nicht als Urlaubstag.</a:t>
            </a:r>
          </a:p>
        </p:txBody>
      </p:sp>
      <p:sp>
        <p:nvSpPr>
          <p:cNvPr id="6" name="Fußzeilenplatzhalter 5">
            <a:extLst>
              <a:ext uri="{FF2B5EF4-FFF2-40B4-BE49-F238E27FC236}">
                <a16:creationId xmlns:a16="http://schemas.microsoft.com/office/drawing/2014/main" id="{59EBC412-49B1-428E-9DA4-55CFACD58CF4}"/>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58D0511D-F7D5-466F-AE08-09EA5A34D238}"/>
              </a:ext>
            </a:extLst>
          </p:cNvPr>
          <p:cNvSpPr>
            <a:spLocks noGrp="1"/>
          </p:cNvSpPr>
          <p:nvPr>
            <p:ph type="sldNum" sz="quarter" idx="12"/>
          </p:nvPr>
        </p:nvSpPr>
        <p:spPr/>
        <p:txBody>
          <a:bodyPr/>
          <a:lstStyle/>
          <a:p>
            <a:fld id="{C1FF6DA9-008F-8B48-92A6-B652298478BF}" type="slidenum">
              <a:rPr lang="en-US" smtClean="0"/>
              <a:t>18</a:t>
            </a:fld>
            <a:endParaRPr lang="en-US"/>
          </a:p>
        </p:txBody>
      </p:sp>
    </p:spTree>
    <p:extLst>
      <p:ext uri="{BB962C8B-B14F-4D97-AF65-F5344CB8AC3E}">
        <p14:creationId xmlns:p14="http://schemas.microsoft.com/office/powerpoint/2010/main" val="2902976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36C4682-A632-4AFB-9615-5006FBA1B24E}"/>
              </a:ext>
            </a:extLst>
          </p:cNvPr>
          <p:cNvSpPr>
            <a:spLocks noGrp="1"/>
          </p:cNvSpPr>
          <p:nvPr>
            <p:ph idx="1"/>
          </p:nvPr>
        </p:nvSpPr>
        <p:spPr/>
        <p:txBody>
          <a:bodyPr/>
          <a:lstStyle/>
          <a:p>
            <a:endParaRPr lang="de-DE" dirty="0"/>
          </a:p>
        </p:txBody>
      </p:sp>
      <p:sp>
        <p:nvSpPr>
          <p:cNvPr id="5" name="Textfeld 4">
            <a:extLst>
              <a:ext uri="{FF2B5EF4-FFF2-40B4-BE49-F238E27FC236}">
                <a16:creationId xmlns:a16="http://schemas.microsoft.com/office/drawing/2014/main" id="{CFEBD0D4-3EC4-4263-8FBC-19766018381E}"/>
              </a:ext>
            </a:extLst>
          </p:cNvPr>
          <p:cNvSpPr txBox="1"/>
          <p:nvPr/>
        </p:nvSpPr>
        <p:spPr>
          <a:xfrm>
            <a:off x="106680" y="1414314"/>
            <a:ext cx="8686800" cy="4247317"/>
          </a:xfrm>
          <a:prstGeom prst="rect">
            <a:avLst/>
          </a:prstGeom>
          <a:noFill/>
        </p:spPr>
        <p:txBody>
          <a:bodyPr wrap="square">
            <a:spAutoFit/>
          </a:bodyPr>
          <a:lstStyle/>
          <a:p>
            <a:pPr algn="just"/>
            <a:r>
              <a:rPr lang="de-DE" b="1" dirty="0">
                <a:latin typeface="Arial" panose="020B0604020202020204" pitchFamily="34" charset="0"/>
                <a:cs typeface="Arial" panose="020B0604020202020204" pitchFamily="34" charset="0"/>
              </a:rPr>
              <a:t>- Berufsschule:</a:t>
            </a:r>
            <a:r>
              <a:rPr lang="de-DE" dirty="0">
                <a:latin typeface="Arial" panose="020B0604020202020204" pitchFamily="34" charset="0"/>
                <a:cs typeface="Arial" panose="020B0604020202020204" pitchFamily="34" charset="0"/>
              </a:rPr>
              <a:t> Arbeitgeber müssen jugendliche Azubis für den Besuch der </a:t>
            </a:r>
            <a:r>
              <a:rPr lang="de-DE" b="1" dirty="0">
                <a:latin typeface="Arial" panose="020B0604020202020204" pitchFamily="34" charset="0"/>
                <a:cs typeface="Arial" panose="020B0604020202020204" pitchFamily="34" charset="0"/>
              </a:rPr>
              <a:t>Berufsschule</a:t>
            </a:r>
            <a:r>
              <a:rPr lang="de-DE" dirty="0">
                <a:latin typeface="Arial" panose="020B0604020202020204" pitchFamily="34" charset="0"/>
                <a:cs typeface="Arial" panose="020B0604020202020204" pitchFamily="34" charset="0"/>
              </a:rPr>
              <a:t> freistellen. An einem Berufsschultag mit </a:t>
            </a:r>
            <a:r>
              <a:rPr lang="de-DE" b="1" dirty="0">
                <a:latin typeface="Arial" panose="020B0604020202020204" pitchFamily="34" charset="0"/>
                <a:cs typeface="Arial" panose="020B0604020202020204" pitchFamily="34" charset="0"/>
              </a:rPr>
              <a:t>mehr als 5 Unterrichtsstunden</a:t>
            </a:r>
            <a:r>
              <a:rPr lang="de-DE" dirty="0">
                <a:latin typeface="Arial" panose="020B0604020202020204" pitchFamily="34" charset="0"/>
                <a:cs typeface="Arial" panose="020B0604020202020204" pitchFamily="34" charset="0"/>
              </a:rPr>
              <a:t> (à 45 Minuten) darf der Jugendliche </a:t>
            </a:r>
            <a:r>
              <a:rPr lang="de-DE" b="1" dirty="0">
                <a:latin typeface="Arial" panose="020B0604020202020204" pitchFamily="34" charset="0"/>
                <a:cs typeface="Arial" panose="020B0604020202020204" pitchFamily="34" charset="0"/>
              </a:rPr>
              <a:t>gar nicht mehr im Betrieb</a:t>
            </a:r>
            <a:r>
              <a:rPr lang="de-DE" dirty="0">
                <a:latin typeface="Arial" panose="020B0604020202020204" pitchFamily="34" charset="0"/>
                <a:cs typeface="Arial" panose="020B0604020202020204" pitchFamily="34" charset="0"/>
              </a:rPr>
              <a:t> beschäftigt werden (dies gilt einmal pro Woche). Berufsschultage mit weniger Stunden werden entsprechend der Unterrichtszeit auf die Arbeitszeit angerechnet. Für Prüfungen und offizielle Ausbildungsmaßnahmen gilt ebenfalls eine Freistellungspflicht.</a:t>
            </a:r>
          </a:p>
          <a:p>
            <a:pPr algn="just"/>
            <a:r>
              <a:rPr lang="de-DE" b="1" dirty="0">
                <a:latin typeface="Arial" panose="020B0604020202020204" pitchFamily="34" charset="0"/>
                <a:cs typeface="Arial" panose="020B0604020202020204" pitchFamily="34" charset="0"/>
              </a:rPr>
              <a:t>- Prüfungsvorbereitung:</a:t>
            </a:r>
            <a:r>
              <a:rPr lang="de-DE" dirty="0">
                <a:latin typeface="Arial" panose="020B0604020202020204" pitchFamily="34" charset="0"/>
                <a:cs typeface="Arial" panose="020B0604020202020204" pitchFamily="34" charset="0"/>
              </a:rPr>
              <a:t> Am </a:t>
            </a:r>
            <a:r>
              <a:rPr lang="de-DE" b="1" dirty="0">
                <a:latin typeface="Arial" panose="020B0604020202020204" pitchFamily="34" charset="0"/>
                <a:cs typeface="Arial" panose="020B0604020202020204" pitchFamily="34" charset="0"/>
              </a:rPr>
              <a:t>Tag vor der schriftlichen Abschlussprüfung</a:t>
            </a:r>
            <a:r>
              <a:rPr lang="de-DE" dirty="0">
                <a:latin typeface="Arial" panose="020B0604020202020204" pitchFamily="34" charset="0"/>
                <a:cs typeface="Arial" panose="020B0604020202020204" pitchFamily="34" charset="0"/>
              </a:rPr>
              <a:t> dürfen jugendliche Auszubildende nicht im Betrieb arbeiten (§ 10 </a:t>
            </a:r>
            <a:r>
              <a:rPr lang="de-DE" dirty="0" err="1">
                <a:latin typeface="Arial" panose="020B0604020202020204" pitchFamily="34" charset="0"/>
                <a:cs typeface="Arial" panose="020B0604020202020204" pitchFamily="34" charset="0"/>
              </a:rPr>
              <a:t>JArbSchG</a:t>
            </a:r>
            <a:r>
              <a:rPr lang="de-DE" dirty="0">
                <a:latin typeface="Arial" panose="020B0604020202020204" pitchFamily="34" charset="0"/>
                <a:cs typeface="Arial" panose="020B0604020202020204" pitchFamily="34" charset="0"/>
              </a:rPr>
              <a:t> in Verbindung mit BBiG). Dies gibt dem Azubi die Gelegenheit, sich auszuruhen und vorzubereiten.</a:t>
            </a:r>
          </a:p>
          <a:p>
            <a:pPr algn="just"/>
            <a:r>
              <a:rPr lang="de-DE" b="1" dirty="0">
                <a:latin typeface="Arial" panose="020B0604020202020204" pitchFamily="34" charset="0"/>
                <a:cs typeface="Arial" panose="020B0604020202020204" pitchFamily="34" charset="0"/>
              </a:rPr>
              <a:t>- Verbot gefährlicher Arbeiten:</a:t>
            </a:r>
            <a:r>
              <a:rPr lang="de-DE" dirty="0">
                <a:latin typeface="Arial" panose="020B0604020202020204" pitchFamily="34" charset="0"/>
                <a:cs typeface="Arial" panose="020B0604020202020204" pitchFamily="34" charset="0"/>
              </a:rPr>
              <a:t> Jugendlichen dürfen keine Arbeiten zugewiesen werden, die </a:t>
            </a:r>
            <a:r>
              <a:rPr lang="de-DE" b="1" dirty="0">
                <a:latin typeface="Arial" panose="020B0604020202020204" pitchFamily="34" charset="0"/>
                <a:cs typeface="Arial" panose="020B0604020202020204" pitchFamily="34" charset="0"/>
              </a:rPr>
              <a:t>ihre physische oder psychische Leistungsfähigkeit übersteigen, gesundheitsschädlich sind oder mit Unfallgefahren verbunden</a:t>
            </a:r>
            <a:r>
              <a:rPr lang="de-DE" dirty="0">
                <a:latin typeface="Arial" panose="020B0604020202020204" pitchFamily="34" charset="0"/>
                <a:cs typeface="Arial" panose="020B0604020202020204" pitchFamily="34" charset="0"/>
              </a:rPr>
              <a:t> sind (§ 22 </a:t>
            </a:r>
            <a:r>
              <a:rPr lang="de-DE" dirty="0" err="1">
                <a:latin typeface="Arial" panose="020B0604020202020204" pitchFamily="34" charset="0"/>
                <a:cs typeface="Arial" panose="020B0604020202020204" pitchFamily="34" charset="0"/>
              </a:rPr>
              <a:t>JArbSchG</a:t>
            </a:r>
            <a:r>
              <a:rPr lang="de-DE" dirty="0">
                <a:latin typeface="Arial" panose="020B0604020202020204" pitchFamily="34" charset="0"/>
                <a:cs typeface="Arial" panose="020B0604020202020204" pitchFamily="34" charset="0"/>
              </a:rPr>
              <a:t>). Auch Akkord- und Tempoarbeiten sind unzulässig.</a:t>
            </a:r>
          </a:p>
        </p:txBody>
      </p:sp>
      <p:sp>
        <p:nvSpPr>
          <p:cNvPr id="6" name="Fußzeilenplatzhalter 5">
            <a:extLst>
              <a:ext uri="{FF2B5EF4-FFF2-40B4-BE49-F238E27FC236}">
                <a16:creationId xmlns:a16="http://schemas.microsoft.com/office/drawing/2014/main" id="{0E71D8FA-58EB-4D21-8DFA-FE3BB7B36DEE}"/>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0F85EC94-2A08-455A-8444-C2B20548A1B4}"/>
              </a:ext>
            </a:extLst>
          </p:cNvPr>
          <p:cNvSpPr>
            <a:spLocks noGrp="1"/>
          </p:cNvSpPr>
          <p:nvPr>
            <p:ph type="sldNum" sz="quarter" idx="12"/>
          </p:nvPr>
        </p:nvSpPr>
        <p:spPr/>
        <p:txBody>
          <a:bodyPr/>
          <a:lstStyle/>
          <a:p>
            <a:fld id="{C1FF6DA9-008F-8B48-92A6-B652298478BF}" type="slidenum">
              <a:rPr lang="en-US" smtClean="0"/>
              <a:t>19</a:t>
            </a:fld>
            <a:endParaRPr lang="en-US"/>
          </a:p>
        </p:txBody>
      </p:sp>
    </p:spTree>
    <p:extLst>
      <p:ext uri="{BB962C8B-B14F-4D97-AF65-F5344CB8AC3E}">
        <p14:creationId xmlns:p14="http://schemas.microsoft.com/office/powerpoint/2010/main" val="2139813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AD9DF24C-834B-4176-89CF-81DCF28C8E99}"/>
              </a:ext>
            </a:extLst>
          </p:cNvPr>
          <p:cNvSpPr>
            <a:spLocks noGrp="1"/>
          </p:cNvSpPr>
          <p:nvPr>
            <p:ph idx="1"/>
          </p:nvPr>
        </p:nvSpPr>
        <p:spPr/>
        <p:txBody>
          <a:bodyPr/>
          <a:lstStyle/>
          <a:p>
            <a:endParaRPr lang="de-DE"/>
          </a:p>
        </p:txBody>
      </p:sp>
      <p:sp>
        <p:nvSpPr>
          <p:cNvPr id="5" name="Textfeld 4">
            <a:extLst>
              <a:ext uri="{FF2B5EF4-FFF2-40B4-BE49-F238E27FC236}">
                <a16:creationId xmlns:a16="http://schemas.microsoft.com/office/drawing/2014/main" id="{528CA1F3-B2D3-4E9D-9699-75BCA4ED8CC7}"/>
              </a:ext>
            </a:extLst>
          </p:cNvPr>
          <p:cNvSpPr txBox="1"/>
          <p:nvPr/>
        </p:nvSpPr>
        <p:spPr>
          <a:xfrm>
            <a:off x="182880" y="655886"/>
            <a:ext cx="8823960" cy="3970318"/>
          </a:xfrm>
          <a:prstGeom prst="rect">
            <a:avLst/>
          </a:prstGeom>
          <a:noFill/>
        </p:spPr>
        <p:txBody>
          <a:bodyPr wrap="square">
            <a:spAutoFit/>
          </a:bodyPr>
          <a:lstStyle/>
          <a:p>
            <a:pPr marL="285750" indent="-285750" algn="just">
              <a:buFontTx/>
              <a:buChar char="-"/>
            </a:pPr>
            <a:r>
              <a:rPr lang="de-DE" b="1" dirty="0"/>
              <a:t>Kein Alleinarbeiten:</a:t>
            </a:r>
            <a:r>
              <a:rPr lang="de-DE" dirty="0"/>
              <a:t> Gefährliche Maschinen oder Arbeiten mit hoher Verantwortung (z. B. Überwachung allein) sind für Jugendliche tabu, es sei denn, dies ist </a:t>
            </a:r>
            <a:r>
              <a:rPr lang="de-DE" i="1" dirty="0"/>
              <a:t>zur Erreichung des Ausbildungsziels notwendig</a:t>
            </a:r>
            <a:r>
              <a:rPr lang="de-DE" dirty="0"/>
              <a:t> und es erfolgt eine besondere Aufsicht oder Unterweisung.</a:t>
            </a:r>
          </a:p>
          <a:p>
            <a:pPr algn="just"/>
            <a:endParaRPr lang="de-DE" dirty="0"/>
          </a:p>
          <a:p>
            <a:pPr marL="285750" indent="-285750" algn="just">
              <a:buFontTx/>
              <a:buChar char="-"/>
            </a:pPr>
            <a:r>
              <a:rPr lang="de-DE" b="1" dirty="0"/>
              <a:t>Ausnahmen:</a:t>
            </a:r>
            <a:r>
              <a:rPr lang="de-DE" dirty="0"/>
              <a:t> In </a:t>
            </a:r>
            <a:r>
              <a:rPr lang="de-DE" i="1" dirty="0"/>
              <a:t>Notfällen</a:t>
            </a:r>
            <a:r>
              <a:rPr lang="de-DE" dirty="0"/>
              <a:t> oder außergewöhnlichen Betriebssituationen darf von Arbeitszeitvorschriften </a:t>
            </a:r>
            <a:r>
              <a:rPr lang="de-DE" b="1" dirty="0"/>
              <a:t>vorübergehend</a:t>
            </a:r>
            <a:r>
              <a:rPr lang="de-DE" dirty="0"/>
              <a:t> abgewichen werden (§§ 21, 23 </a:t>
            </a:r>
            <a:r>
              <a:rPr lang="de-DE" dirty="0" err="1"/>
              <a:t>JArbSchG</a:t>
            </a:r>
            <a:r>
              <a:rPr lang="de-DE" dirty="0"/>
              <a:t>). Allerdings muss innerhalb von drei Wochen ein Ausgleich für Mehrarbeit erfolgen. Dauerhafte oder wiederholte Verstöße gegen das </a:t>
            </a:r>
            <a:r>
              <a:rPr lang="de-DE" dirty="0" err="1"/>
              <a:t>JArbSchG</a:t>
            </a:r>
            <a:r>
              <a:rPr lang="de-DE" dirty="0"/>
              <a:t> sind ordnungswidrig und können mit Bußgeldern geahndet werden.</a:t>
            </a:r>
          </a:p>
          <a:p>
            <a:pPr marL="285750" indent="-285750">
              <a:buFontTx/>
              <a:buChar char="-"/>
            </a:pPr>
            <a:endParaRPr lang="de-DE" dirty="0"/>
          </a:p>
          <a:p>
            <a:pPr algn="ctr"/>
            <a:r>
              <a:rPr lang="de-DE" i="1" dirty="0"/>
              <a:t>(Hinweis: Der Ausbildende sollte die Vorschriften des </a:t>
            </a:r>
            <a:r>
              <a:rPr lang="de-DE" i="1" dirty="0" err="1"/>
              <a:t>JArbSchG</a:t>
            </a:r>
            <a:r>
              <a:rPr lang="de-DE" i="1" dirty="0"/>
              <a:t> gut kennen, auch wenn viele IT-Umschüler bereits volljährig sind. Bei unter 18-Jährigen – z. B. Abiturienten – sind diese Schutzregeln strikt einzuhalten.)</a:t>
            </a:r>
            <a:endParaRPr lang="de-DE" dirty="0"/>
          </a:p>
        </p:txBody>
      </p:sp>
      <p:sp>
        <p:nvSpPr>
          <p:cNvPr id="6" name="Fußzeilenplatzhalter 5">
            <a:extLst>
              <a:ext uri="{FF2B5EF4-FFF2-40B4-BE49-F238E27FC236}">
                <a16:creationId xmlns:a16="http://schemas.microsoft.com/office/drawing/2014/main" id="{D9F7C4B6-0D18-4EFD-A622-FB177F125A44}"/>
              </a:ext>
            </a:extLst>
          </p:cNvPr>
          <p:cNvSpPr>
            <a:spLocks noGrp="1"/>
          </p:cNvSpPr>
          <p:nvPr>
            <p:ph type="ftr" sz="quarter" idx="11"/>
          </p:nvPr>
        </p:nvSpPr>
        <p:spPr/>
        <p:txBody>
          <a:bodyPr/>
          <a:lstStyle/>
          <a:p>
            <a:r>
              <a:rPr lang="en-US"/>
              <a:t>Dozent: Mahmoud Tohma</a:t>
            </a:r>
          </a:p>
        </p:txBody>
      </p:sp>
      <p:sp>
        <p:nvSpPr>
          <p:cNvPr id="7" name="Foliennummernplatzhalter 6">
            <a:extLst>
              <a:ext uri="{FF2B5EF4-FFF2-40B4-BE49-F238E27FC236}">
                <a16:creationId xmlns:a16="http://schemas.microsoft.com/office/drawing/2014/main" id="{2A58C10A-32AB-491D-AD38-555144DCF25E}"/>
              </a:ext>
            </a:extLst>
          </p:cNvPr>
          <p:cNvSpPr>
            <a:spLocks noGrp="1"/>
          </p:cNvSpPr>
          <p:nvPr>
            <p:ph type="sldNum" sz="quarter" idx="12"/>
          </p:nvPr>
        </p:nvSpPr>
        <p:spPr/>
        <p:txBody>
          <a:bodyPr/>
          <a:lstStyle/>
          <a:p>
            <a:fld id="{C1FF6DA9-008F-8B48-92A6-B652298478BF}" type="slidenum">
              <a:rPr lang="en-US" smtClean="0"/>
              <a:t>20</a:t>
            </a:fld>
            <a:endParaRPr lang="en-US"/>
          </a:p>
        </p:txBody>
      </p:sp>
    </p:spTree>
    <p:extLst>
      <p:ext uri="{BB962C8B-B14F-4D97-AF65-F5344CB8AC3E}">
        <p14:creationId xmlns:p14="http://schemas.microsoft.com/office/powerpoint/2010/main" val="1363772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err="1">
                <a:latin typeface="Arial" panose="020B0604020202020204" pitchFamily="34" charset="0"/>
                <a:cs typeface="Arial" panose="020B0604020202020204" pitchFamily="34" charset="0"/>
              </a:rPr>
              <a:t>Jugendarbeitsschutz</a:t>
            </a:r>
            <a:endParaRP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endParaRPr dirty="0">
              <a:latin typeface="Arial" panose="020B0604020202020204" pitchFamily="34" charset="0"/>
              <a:cs typeface="Arial" panose="020B0604020202020204" pitchFamily="34" charset="0"/>
            </a:endParaRPr>
          </a:p>
        </p:txBody>
      </p:sp>
      <p:sp>
        <p:nvSpPr>
          <p:cNvPr id="5" name="Textfeld 4">
            <a:extLst>
              <a:ext uri="{FF2B5EF4-FFF2-40B4-BE49-F238E27FC236}">
                <a16:creationId xmlns:a16="http://schemas.microsoft.com/office/drawing/2014/main" id="{30A84E62-5FB7-4198-B039-B4506C0FA65C}"/>
              </a:ext>
            </a:extLst>
          </p:cNvPr>
          <p:cNvSpPr txBox="1"/>
          <p:nvPr/>
        </p:nvSpPr>
        <p:spPr>
          <a:xfrm>
            <a:off x="628650" y="1684516"/>
            <a:ext cx="4669536" cy="1754326"/>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 Schutz Minderjähriger</a:t>
            </a:r>
          </a:p>
          <a:p>
            <a:r>
              <a:rPr lang="de-DE" dirty="0">
                <a:latin typeface="Arial" panose="020B0604020202020204" pitchFamily="34" charset="0"/>
                <a:cs typeface="Arial" panose="020B0604020202020204" pitchFamily="34" charset="0"/>
              </a:rPr>
              <a:t>- Beschränkung der Arbeitszeit</a:t>
            </a:r>
          </a:p>
          <a:p>
            <a:r>
              <a:rPr lang="de-DE" dirty="0">
                <a:latin typeface="Arial" panose="020B0604020202020204" pitchFamily="34" charset="0"/>
                <a:cs typeface="Arial" panose="020B0604020202020204" pitchFamily="34" charset="0"/>
              </a:rPr>
              <a:t>- Max. 8 Std/Tag</a:t>
            </a:r>
          </a:p>
          <a:p>
            <a:r>
              <a:rPr lang="de-DE" dirty="0">
                <a:latin typeface="Arial" panose="020B0604020202020204" pitchFamily="34" charset="0"/>
                <a:cs typeface="Arial" panose="020B0604020202020204" pitchFamily="34" charset="0"/>
              </a:rPr>
              <a:t>- Nachtruhe</a:t>
            </a:r>
          </a:p>
          <a:p>
            <a:r>
              <a:rPr lang="de-DE" dirty="0">
                <a:latin typeface="Arial" panose="020B0604020202020204" pitchFamily="34" charset="0"/>
                <a:cs typeface="Arial" panose="020B0604020202020204" pitchFamily="34" charset="0"/>
              </a:rPr>
              <a:t>- Gefahrenverbot</a:t>
            </a:r>
          </a:p>
          <a:p>
            <a:endParaRPr lang="de-DE" dirty="0">
              <a:latin typeface="Arial" panose="020B0604020202020204" pitchFamily="34" charset="0"/>
              <a:cs typeface="Arial" panose="020B0604020202020204" pitchFamily="34" charset="0"/>
            </a:endParaRPr>
          </a:p>
        </p:txBody>
      </p:sp>
      <p:sp>
        <p:nvSpPr>
          <p:cNvPr id="7" name="Textfeld 6">
            <a:extLst>
              <a:ext uri="{FF2B5EF4-FFF2-40B4-BE49-F238E27FC236}">
                <a16:creationId xmlns:a16="http://schemas.microsoft.com/office/drawing/2014/main" id="{AC563456-509F-423A-978D-066F47EE28F8}"/>
              </a:ext>
            </a:extLst>
          </p:cNvPr>
          <p:cNvSpPr txBox="1"/>
          <p:nvPr/>
        </p:nvSpPr>
        <p:spPr>
          <a:xfrm>
            <a:off x="628650" y="4275586"/>
            <a:ext cx="4669536" cy="600164"/>
          </a:xfrm>
          <a:prstGeom prst="rect">
            <a:avLst/>
          </a:prstGeom>
          <a:noFill/>
        </p:spPr>
        <p:txBody>
          <a:bodyPr wrap="square">
            <a:spAutoFit/>
          </a:bodyPr>
          <a:lstStyle/>
          <a:p>
            <a:r>
              <a:rPr lang="de-DE" sz="3300" dirty="0">
                <a:latin typeface="Arial" panose="020B0604020202020204" pitchFamily="34" charset="0"/>
                <a:cs typeface="Arial" panose="020B0604020202020204" pitchFamily="34" charset="0"/>
              </a:rPr>
              <a:t>Urlaub Jugendliche</a:t>
            </a:r>
          </a:p>
        </p:txBody>
      </p:sp>
      <p:sp>
        <p:nvSpPr>
          <p:cNvPr id="9" name="Textfeld 8">
            <a:extLst>
              <a:ext uri="{FF2B5EF4-FFF2-40B4-BE49-F238E27FC236}">
                <a16:creationId xmlns:a16="http://schemas.microsoft.com/office/drawing/2014/main" id="{BE9ED343-7338-4103-80A0-2A774C7B2D26}"/>
              </a:ext>
            </a:extLst>
          </p:cNvPr>
          <p:cNvSpPr txBox="1"/>
          <p:nvPr/>
        </p:nvSpPr>
        <p:spPr>
          <a:xfrm>
            <a:off x="628650" y="4926149"/>
            <a:ext cx="4669536" cy="923330"/>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 Unter 16: 30 Tage</a:t>
            </a:r>
          </a:p>
          <a:p>
            <a:r>
              <a:rPr lang="de-DE" dirty="0">
                <a:latin typeface="Arial" panose="020B0604020202020204" pitchFamily="34" charset="0"/>
                <a:cs typeface="Arial" panose="020B0604020202020204" pitchFamily="34" charset="0"/>
              </a:rPr>
              <a:t>- Unter 17: 27 Tage</a:t>
            </a:r>
          </a:p>
          <a:p>
            <a:r>
              <a:rPr lang="de-DE" dirty="0">
                <a:latin typeface="Arial" panose="020B0604020202020204" pitchFamily="34" charset="0"/>
                <a:cs typeface="Arial" panose="020B0604020202020204" pitchFamily="34" charset="0"/>
              </a:rPr>
              <a:t>- Unter 18: 25 Tage</a:t>
            </a:r>
          </a:p>
        </p:txBody>
      </p:sp>
      <p:sp>
        <p:nvSpPr>
          <p:cNvPr id="11" name="Textfeld 10">
            <a:extLst>
              <a:ext uri="{FF2B5EF4-FFF2-40B4-BE49-F238E27FC236}">
                <a16:creationId xmlns:a16="http://schemas.microsoft.com/office/drawing/2014/main" id="{CFDF1382-8D31-4A87-B5C3-8A6423C84B82}"/>
              </a:ext>
            </a:extLst>
          </p:cNvPr>
          <p:cNvSpPr txBox="1"/>
          <p:nvPr/>
        </p:nvSpPr>
        <p:spPr>
          <a:xfrm>
            <a:off x="5298186" y="1752446"/>
            <a:ext cx="4675632" cy="646331"/>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 Max. 8 Std/Tag</a:t>
            </a:r>
          </a:p>
          <a:p>
            <a:r>
              <a:rPr lang="de-DE" dirty="0">
                <a:latin typeface="Arial" panose="020B0604020202020204" pitchFamily="34" charset="0"/>
                <a:cs typeface="Arial" panose="020B0604020202020204" pitchFamily="34" charset="0"/>
              </a:rPr>
              <a:t>- 40 Std/Woche</a:t>
            </a:r>
          </a:p>
        </p:txBody>
      </p:sp>
      <p:sp>
        <p:nvSpPr>
          <p:cNvPr id="13" name="Textfeld 12">
            <a:extLst>
              <a:ext uri="{FF2B5EF4-FFF2-40B4-BE49-F238E27FC236}">
                <a16:creationId xmlns:a16="http://schemas.microsoft.com/office/drawing/2014/main" id="{53EDC757-F9B0-4068-9921-2E26B234903D}"/>
              </a:ext>
            </a:extLst>
          </p:cNvPr>
          <p:cNvSpPr txBox="1"/>
          <p:nvPr/>
        </p:nvSpPr>
        <p:spPr>
          <a:xfrm>
            <a:off x="5298186" y="783645"/>
            <a:ext cx="5065776" cy="600164"/>
          </a:xfrm>
          <a:prstGeom prst="rect">
            <a:avLst/>
          </a:prstGeom>
          <a:noFill/>
        </p:spPr>
        <p:txBody>
          <a:bodyPr wrap="square">
            <a:spAutoFit/>
          </a:bodyPr>
          <a:lstStyle/>
          <a:p>
            <a:r>
              <a:rPr lang="de-DE" sz="3300" dirty="0">
                <a:latin typeface="Arial" panose="020B0604020202020204" pitchFamily="34" charset="0"/>
                <a:cs typeface="Arial" panose="020B0604020202020204" pitchFamily="34" charset="0"/>
              </a:rPr>
              <a:t>Arbeitszeiten</a:t>
            </a:r>
          </a:p>
        </p:txBody>
      </p:sp>
      <p:sp>
        <p:nvSpPr>
          <p:cNvPr id="15" name="Textfeld 14">
            <a:extLst>
              <a:ext uri="{FF2B5EF4-FFF2-40B4-BE49-F238E27FC236}">
                <a16:creationId xmlns:a16="http://schemas.microsoft.com/office/drawing/2014/main" id="{47370730-DC06-4176-A754-C0F79BBCD669}"/>
              </a:ext>
            </a:extLst>
          </p:cNvPr>
          <p:cNvSpPr txBox="1"/>
          <p:nvPr/>
        </p:nvSpPr>
        <p:spPr>
          <a:xfrm>
            <a:off x="3121151" y="3162877"/>
            <a:ext cx="5260848" cy="646331"/>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 &gt;4,5 Std = 30 Min</a:t>
            </a:r>
          </a:p>
          <a:p>
            <a:r>
              <a:rPr lang="de-DE" dirty="0">
                <a:latin typeface="Arial" panose="020B0604020202020204" pitchFamily="34" charset="0"/>
                <a:cs typeface="Arial" panose="020B0604020202020204" pitchFamily="34" charset="0"/>
              </a:rPr>
              <a:t>- &gt;6 Std = 60 Min</a:t>
            </a:r>
          </a:p>
        </p:txBody>
      </p:sp>
      <p:sp>
        <p:nvSpPr>
          <p:cNvPr id="17" name="Textfeld 16">
            <a:extLst>
              <a:ext uri="{FF2B5EF4-FFF2-40B4-BE49-F238E27FC236}">
                <a16:creationId xmlns:a16="http://schemas.microsoft.com/office/drawing/2014/main" id="{32926B09-1144-4611-B579-3EDBFCC458C4}"/>
              </a:ext>
            </a:extLst>
          </p:cNvPr>
          <p:cNvSpPr txBox="1"/>
          <p:nvPr/>
        </p:nvSpPr>
        <p:spPr>
          <a:xfrm>
            <a:off x="3254502" y="2576575"/>
            <a:ext cx="5260848" cy="600164"/>
          </a:xfrm>
          <a:prstGeom prst="rect">
            <a:avLst/>
          </a:prstGeom>
          <a:noFill/>
        </p:spPr>
        <p:txBody>
          <a:bodyPr wrap="square">
            <a:spAutoFit/>
          </a:bodyPr>
          <a:lstStyle/>
          <a:p>
            <a:r>
              <a:rPr lang="de-DE" sz="3300" dirty="0">
                <a:latin typeface="Arial" panose="020B0604020202020204" pitchFamily="34" charset="0"/>
                <a:cs typeface="Arial" panose="020B0604020202020204" pitchFamily="34" charset="0"/>
              </a:rPr>
              <a:t>Pausen</a:t>
            </a:r>
          </a:p>
        </p:txBody>
      </p:sp>
      <p:sp>
        <p:nvSpPr>
          <p:cNvPr id="19" name="Textfeld 18">
            <a:extLst>
              <a:ext uri="{FF2B5EF4-FFF2-40B4-BE49-F238E27FC236}">
                <a16:creationId xmlns:a16="http://schemas.microsoft.com/office/drawing/2014/main" id="{DFC1619B-D07B-4915-8AB4-74C42318EE92}"/>
              </a:ext>
            </a:extLst>
          </p:cNvPr>
          <p:cNvSpPr txBox="1"/>
          <p:nvPr/>
        </p:nvSpPr>
        <p:spPr>
          <a:xfrm>
            <a:off x="5298186" y="4967501"/>
            <a:ext cx="5260848" cy="646331"/>
          </a:xfrm>
          <a:prstGeom prst="rect">
            <a:avLst/>
          </a:prstGeom>
          <a:noFill/>
        </p:spPr>
        <p:txBody>
          <a:bodyPr wrap="square">
            <a:spAutoFit/>
          </a:bodyPr>
          <a:lstStyle/>
          <a:p>
            <a:r>
              <a:rPr lang="de-DE" dirty="0">
                <a:latin typeface="Arial" panose="020B0604020202020204" pitchFamily="34" charset="0"/>
                <a:cs typeface="Arial" panose="020B0604020202020204" pitchFamily="34" charset="0"/>
              </a:rPr>
              <a:t>- 20–6 Uhr Arbeitsverbot</a:t>
            </a:r>
          </a:p>
          <a:p>
            <a:r>
              <a:rPr lang="de-DE" dirty="0">
                <a:latin typeface="Arial" panose="020B0604020202020204" pitchFamily="34" charset="0"/>
                <a:cs typeface="Arial" panose="020B0604020202020204" pitchFamily="34" charset="0"/>
              </a:rPr>
              <a:t>- Ausnahmen: Pflege, Gastronomie</a:t>
            </a:r>
          </a:p>
        </p:txBody>
      </p:sp>
      <p:sp>
        <p:nvSpPr>
          <p:cNvPr id="21" name="Textfeld 20">
            <a:extLst>
              <a:ext uri="{FF2B5EF4-FFF2-40B4-BE49-F238E27FC236}">
                <a16:creationId xmlns:a16="http://schemas.microsoft.com/office/drawing/2014/main" id="{754BD496-20B5-41AB-868F-8E19E435179D}"/>
              </a:ext>
            </a:extLst>
          </p:cNvPr>
          <p:cNvSpPr txBox="1"/>
          <p:nvPr/>
        </p:nvSpPr>
        <p:spPr>
          <a:xfrm>
            <a:off x="5298186" y="4252677"/>
            <a:ext cx="5260848" cy="600164"/>
          </a:xfrm>
          <a:prstGeom prst="rect">
            <a:avLst/>
          </a:prstGeom>
          <a:noFill/>
        </p:spPr>
        <p:txBody>
          <a:bodyPr wrap="square">
            <a:spAutoFit/>
          </a:bodyPr>
          <a:lstStyle/>
          <a:p>
            <a:r>
              <a:rPr lang="de-DE" sz="3300" dirty="0">
                <a:latin typeface="Arial" panose="020B0604020202020204" pitchFamily="34" charset="0"/>
                <a:cs typeface="Arial" panose="020B0604020202020204" pitchFamily="34" charset="0"/>
              </a:rPr>
              <a:t>Nachtruhe</a:t>
            </a:r>
          </a:p>
        </p:txBody>
      </p:sp>
      <p:sp>
        <p:nvSpPr>
          <p:cNvPr id="4" name="Fußzeilenplatzhalter 3">
            <a:extLst>
              <a:ext uri="{FF2B5EF4-FFF2-40B4-BE49-F238E27FC236}">
                <a16:creationId xmlns:a16="http://schemas.microsoft.com/office/drawing/2014/main" id="{7BDFCD63-8A6A-4AC6-851D-4A7670F9227D}"/>
              </a:ext>
            </a:extLst>
          </p:cNvPr>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Dozent: Mahmoud Tohma</a:t>
            </a:r>
          </a:p>
        </p:txBody>
      </p:sp>
      <p:sp>
        <p:nvSpPr>
          <p:cNvPr id="6" name="Foliennummernplatzhalter 5">
            <a:extLst>
              <a:ext uri="{FF2B5EF4-FFF2-40B4-BE49-F238E27FC236}">
                <a16:creationId xmlns:a16="http://schemas.microsoft.com/office/drawing/2014/main" id="{BBBC41FC-3935-4C30-999D-9BFD35D93394}"/>
              </a:ext>
            </a:extLst>
          </p:cNvPr>
          <p:cNvSpPr>
            <a:spLocks noGrp="1"/>
          </p:cNvSpPr>
          <p:nvPr>
            <p:ph type="sldNum" sz="quarter" idx="12"/>
          </p:nvPr>
        </p:nvSpPr>
        <p:spPr/>
        <p:txBody>
          <a:bodyPr/>
          <a:lstStyle/>
          <a:p>
            <a:fld id="{C1FF6DA9-008F-8B48-92A6-B652298478BF}" type="slidenum">
              <a:rPr lang="en-US" smtClean="0">
                <a:latin typeface="Arial" panose="020B0604020202020204" pitchFamily="34" charset="0"/>
                <a:cs typeface="Arial" panose="020B0604020202020204" pitchFamily="34" charset="0"/>
              </a:rPr>
              <a:t>21</a:t>
            </a:fld>
            <a:endParaRPr lang="en-US">
              <a:latin typeface="Arial" panose="020B0604020202020204" pitchFamily="34" charset="0"/>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EE018CD5-ED73-40CE-9D02-3AB5760BEE03}"/>
              </a:ext>
            </a:extLst>
          </p:cNvPr>
          <p:cNvSpPr>
            <a:spLocks noGrp="1"/>
          </p:cNvSpPr>
          <p:nvPr>
            <p:ph idx="1"/>
          </p:nvPr>
        </p:nvSpPr>
        <p:spPr/>
        <p:txBody>
          <a:bodyPr/>
          <a:lstStyle/>
          <a:p>
            <a:pPr marL="0" indent="0">
              <a:buNone/>
            </a:pPr>
            <a:endParaRPr lang="de-DE" dirty="0"/>
          </a:p>
        </p:txBody>
      </p:sp>
      <p:sp>
        <p:nvSpPr>
          <p:cNvPr id="6" name="Textfeld 5">
            <a:extLst>
              <a:ext uri="{FF2B5EF4-FFF2-40B4-BE49-F238E27FC236}">
                <a16:creationId xmlns:a16="http://schemas.microsoft.com/office/drawing/2014/main" id="{C9AFBFB3-B98D-4303-B16D-0077642C0063}"/>
              </a:ext>
            </a:extLst>
          </p:cNvPr>
          <p:cNvSpPr txBox="1"/>
          <p:nvPr/>
        </p:nvSpPr>
        <p:spPr>
          <a:xfrm>
            <a:off x="182880" y="605641"/>
            <a:ext cx="8778240" cy="5632311"/>
          </a:xfrm>
          <a:prstGeom prst="rect">
            <a:avLst/>
          </a:prstGeom>
          <a:noFill/>
        </p:spPr>
        <p:txBody>
          <a:bodyPr wrap="square">
            <a:spAutoFit/>
          </a:bodyPr>
          <a:lstStyle/>
          <a:p>
            <a:pPr algn="just"/>
            <a:r>
              <a:rPr lang="de-DE" b="1" dirty="0">
                <a:latin typeface="Arial" panose="020B0604020202020204" pitchFamily="34" charset="0"/>
                <a:cs typeface="Arial" panose="020B0604020202020204" pitchFamily="34" charset="0"/>
              </a:rPr>
              <a:t>Beispiele und Übungsfragen</a:t>
            </a:r>
          </a:p>
          <a:p>
            <a:pPr algn="just"/>
            <a:endParaRPr lang="de-DE" b="1" dirty="0">
              <a:latin typeface="Arial" panose="020B0604020202020204" pitchFamily="34" charset="0"/>
              <a:cs typeface="Arial" panose="020B0604020202020204" pitchFamily="34" charset="0"/>
            </a:endParaRPr>
          </a:p>
          <a:p>
            <a:pPr marL="342900" indent="-342900" algn="just">
              <a:buFontTx/>
              <a:buChar char="-"/>
            </a:pPr>
            <a:r>
              <a:rPr lang="de-DE" b="1" dirty="0">
                <a:latin typeface="Arial" panose="020B0604020202020204" pitchFamily="34" charset="0"/>
                <a:cs typeface="Arial" panose="020B0604020202020204" pitchFamily="34" charset="0"/>
              </a:rPr>
              <a:t>Nennen Sie drei Pflichten</a:t>
            </a:r>
            <a:r>
              <a:rPr lang="de-DE" dirty="0">
                <a:latin typeface="Arial" panose="020B0604020202020204" pitchFamily="34" charset="0"/>
                <a:cs typeface="Arial" panose="020B0604020202020204" pitchFamily="34" charset="0"/>
              </a:rPr>
              <a:t>, die ein Auszubildender laut BBiG zu erfüllen hat. Welche entsprechenden Rechte hat der Ausbilder dadurch?</a:t>
            </a:r>
          </a:p>
          <a:p>
            <a:pPr algn="just"/>
            <a:endParaRPr lang="de-DE" dirty="0">
              <a:latin typeface="Arial" panose="020B0604020202020204" pitchFamily="34" charset="0"/>
              <a:cs typeface="Arial" panose="020B0604020202020204" pitchFamily="34" charset="0"/>
            </a:endParaRPr>
          </a:p>
          <a:p>
            <a:pPr marL="342900" indent="-342900" algn="just">
              <a:buFontTx/>
              <a:buChar char="-"/>
            </a:pPr>
            <a:r>
              <a:rPr lang="de-DE" b="1" dirty="0">
                <a:latin typeface="Arial" panose="020B0604020202020204" pitchFamily="34" charset="0"/>
                <a:cs typeface="Arial" panose="020B0604020202020204" pitchFamily="34" charset="0"/>
              </a:rPr>
              <a:t>Fallbeispiel:</a:t>
            </a:r>
            <a:r>
              <a:rPr lang="de-DE" dirty="0">
                <a:latin typeface="Arial" panose="020B0604020202020204" pitchFamily="34" charset="0"/>
                <a:cs typeface="Arial" panose="020B0604020202020204" pitchFamily="34" charset="0"/>
              </a:rPr>
              <a:t> Max ist 17 Jahre alt und beginnt eine Fachinformatiker-Ausbildung. Wie lange </a:t>
            </a:r>
            <a:r>
              <a:rPr lang="de-DE" b="1" dirty="0">
                <a:latin typeface="Arial" panose="020B0604020202020204" pitchFamily="34" charset="0"/>
                <a:cs typeface="Arial" panose="020B0604020202020204" pitchFamily="34" charset="0"/>
              </a:rPr>
              <a:t>darf Max laut </a:t>
            </a:r>
            <a:r>
              <a:rPr lang="de-DE" b="1" dirty="0" err="1">
                <a:latin typeface="Arial" panose="020B0604020202020204" pitchFamily="34" charset="0"/>
                <a:cs typeface="Arial" panose="020B0604020202020204" pitchFamily="34" charset="0"/>
              </a:rPr>
              <a:t>JArbSchG</a:t>
            </a:r>
            <a:r>
              <a:rPr lang="de-DE" b="1" dirty="0">
                <a:latin typeface="Arial" panose="020B0604020202020204" pitchFamily="34" charset="0"/>
                <a:cs typeface="Arial" panose="020B0604020202020204" pitchFamily="34" charset="0"/>
              </a:rPr>
              <a:t> pro Tag arbeiten</a:t>
            </a:r>
            <a:r>
              <a:rPr lang="de-DE" dirty="0">
                <a:latin typeface="Arial" panose="020B0604020202020204" pitchFamily="34" charset="0"/>
                <a:cs typeface="Arial" panose="020B0604020202020204" pitchFamily="34" charset="0"/>
              </a:rPr>
              <a:t> und welche Ruhezeiten stehen ihm zu? Darf er an einem Samstag in Ausnahmefällen arbeiten?</a:t>
            </a:r>
          </a:p>
          <a:p>
            <a:pPr marL="342900" indent="-342900" algn="just">
              <a:buFontTx/>
              <a:buChar char="-"/>
            </a:pPr>
            <a:endParaRPr lang="de-DE" dirty="0">
              <a:latin typeface="Arial" panose="020B0604020202020204" pitchFamily="34" charset="0"/>
              <a:cs typeface="Arial" panose="020B0604020202020204" pitchFamily="34" charset="0"/>
            </a:endParaRPr>
          </a:p>
          <a:p>
            <a:pPr marL="342900" indent="-342900" algn="just">
              <a:buFontTx/>
              <a:buChar char="-"/>
            </a:pPr>
            <a:r>
              <a:rPr lang="de-DE" dirty="0">
                <a:latin typeface="Arial" panose="020B0604020202020204" pitchFamily="34" charset="0"/>
                <a:cs typeface="Arial" panose="020B0604020202020204" pitchFamily="34" charset="0"/>
              </a:rPr>
              <a:t>Welche </a:t>
            </a:r>
            <a:r>
              <a:rPr lang="de-DE" b="1" dirty="0">
                <a:latin typeface="Arial" panose="020B0604020202020204" pitchFamily="34" charset="0"/>
                <a:cs typeface="Arial" panose="020B0604020202020204" pitchFamily="34" charset="0"/>
              </a:rPr>
              <a:t>Angaben muss ein Ausbildungsvertrag</a:t>
            </a:r>
            <a:r>
              <a:rPr lang="de-DE" dirty="0">
                <a:latin typeface="Arial" panose="020B0604020202020204" pitchFamily="34" charset="0"/>
                <a:cs typeface="Arial" panose="020B0604020202020204" pitchFamily="34" charset="0"/>
              </a:rPr>
              <a:t> mindestens enthalten? Nennen Sie vier Beispiele (Stichworte genügen).</a:t>
            </a:r>
          </a:p>
          <a:p>
            <a:pPr marL="342900" indent="-342900" algn="just">
              <a:buFontTx/>
              <a:buChar char="-"/>
            </a:pPr>
            <a:endParaRPr lang="de-DE" dirty="0">
              <a:latin typeface="Arial" panose="020B0604020202020204" pitchFamily="34" charset="0"/>
              <a:cs typeface="Arial" panose="020B0604020202020204" pitchFamily="34" charset="0"/>
            </a:endParaRPr>
          </a:p>
          <a:p>
            <a:pPr marL="342900" indent="-342900" algn="just">
              <a:buFontTx/>
              <a:buChar char="-"/>
            </a:pPr>
            <a:r>
              <a:rPr lang="de-DE" dirty="0">
                <a:latin typeface="Arial" panose="020B0604020202020204" pitchFamily="34" charset="0"/>
                <a:cs typeface="Arial" panose="020B0604020202020204" pitchFamily="34" charset="0"/>
              </a:rPr>
              <a:t>Wie lang darf die </a:t>
            </a:r>
            <a:r>
              <a:rPr lang="de-DE" b="1" dirty="0">
                <a:latin typeface="Arial" panose="020B0604020202020204" pitchFamily="34" charset="0"/>
                <a:cs typeface="Arial" panose="020B0604020202020204" pitchFamily="34" charset="0"/>
              </a:rPr>
              <a:t>Probezeit</a:t>
            </a:r>
            <a:r>
              <a:rPr lang="de-DE" dirty="0">
                <a:latin typeface="Arial" panose="020B0604020202020204" pitchFamily="34" charset="0"/>
                <a:cs typeface="Arial" panose="020B0604020202020204" pitchFamily="34" charset="0"/>
              </a:rPr>
              <a:t> in der Berufsausbildung dauern und </a:t>
            </a:r>
            <a:r>
              <a:rPr lang="de-DE" b="1" dirty="0">
                <a:latin typeface="Arial" panose="020B0604020202020204" pitchFamily="34" charset="0"/>
                <a:cs typeface="Arial" panose="020B0604020202020204" pitchFamily="34" charset="0"/>
              </a:rPr>
              <a:t>warum gibt es</a:t>
            </a:r>
            <a:r>
              <a:rPr lang="de-DE" dirty="0">
                <a:latin typeface="Arial" panose="020B0604020202020204" pitchFamily="34" charset="0"/>
                <a:cs typeface="Arial" panose="020B0604020202020204" pitchFamily="34" charset="0"/>
              </a:rPr>
              <a:t> eine Probezeit?</a:t>
            </a:r>
          </a:p>
          <a:p>
            <a:pPr marL="342900" indent="-342900" algn="just">
              <a:buFontTx/>
              <a:buChar char="-"/>
            </a:pPr>
            <a:endParaRPr lang="de-DE" dirty="0">
              <a:latin typeface="Arial" panose="020B0604020202020204" pitchFamily="34" charset="0"/>
              <a:cs typeface="Arial" panose="020B0604020202020204" pitchFamily="34" charset="0"/>
            </a:endParaRPr>
          </a:p>
          <a:p>
            <a:pPr marL="342900" indent="-342900" algn="just">
              <a:buFontTx/>
              <a:buChar char="-"/>
            </a:pPr>
            <a:r>
              <a:rPr lang="de-DE" dirty="0">
                <a:latin typeface="Arial" panose="020B0604020202020204" pitchFamily="34" charset="0"/>
                <a:cs typeface="Arial" panose="020B0604020202020204" pitchFamily="34" charset="0"/>
              </a:rPr>
              <a:t>Wer muss den </a:t>
            </a:r>
            <a:r>
              <a:rPr lang="de-DE" b="1" dirty="0">
                <a:latin typeface="Arial" panose="020B0604020202020204" pitchFamily="34" charset="0"/>
                <a:cs typeface="Arial" panose="020B0604020202020204" pitchFamily="34" charset="0"/>
              </a:rPr>
              <a:t>Berufsausbildungsvertrag unterschreiben</a:t>
            </a:r>
            <a:r>
              <a:rPr lang="de-DE" dirty="0">
                <a:latin typeface="Arial" panose="020B0604020202020204" pitchFamily="34" charset="0"/>
                <a:cs typeface="Arial" panose="020B0604020202020204" pitchFamily="34" charset="0"/>
              </a:rPr>
              <a:t>, wenn die angehende Auszubildende erst 17 Jahre alt ist?</a:t>
            </a:r>
          </a:p>
          <a:p>
            <a:pPr marL="342900" indent="-342900" algn="just">
              <a:buFontTx/>
              <a:buChar char="-"/>
            </a:pPr>
            <a:endParaRPr lang="de-DE" dirty="0">
              <a:latin typeface="Arial" panose="020B0604020202020204" pitchFamily="34" charset="0"/>
              <a:cs typeface="Arial" panose="020B0604020202020204" pitchFamily="34" charset="0"/>
            </a:endParaRPr>
          </a:p>
          <a:p>
            <a:pPr marL="342900" indent="-342900" algn="just">
              <a:buFontTx/>
              <a:buChar char="-"/>
            </a:pPr>
            <a:r>
              <a:rPr lang="de-DE" dirty="0">
                <a:latin typeface="Arial" panose="020B0604020202020204" pitchFamily="34" charset="0"/>
                <a:cs typeface="Arial" panose="020B0604020202020204" pitchFamily="34" charset="0"/>
              </a:rPr>
              <a:t>Was versteht man unter der </a:t>
            </a:r>
            <a:r>
              <a:rPr lang="de-DE" b="1" dirty="0">
                <a:latin typeface="Arial" panose="020B0604020202020204" pitchFamily="34" charset="0"/>
                <a:cs typeface="Arial" panose="020B0604020202020204" pitchFamily="34" charset="0"/>
              </a:rPr>
              <a:t>dualen Ausbildung</a:t>
            </a:r>
            <a:r>
              <a:rPr lang="de-DE" dirty="0">
                <a:latin typeface="Arial" panose="020B0604020202020204" pitchFamily="34" charset="0"/>
                <a:cs typeface="Arial" panose="020B0604020202020204" pitchFamily="34" charset="0"/>
              </a:rPr>
              <a:t> und </a:t>
            </a:r>
            <a:r>
              <a:rPr lang="de-DE" b="1" dirty="0">
                <a:latin typeface="Arial" panose="020B0604020202020204" pitchFamily="34" charset="0"/>
                <a:cs typeface="Arial" panose="020B0604020202020204" pitchFamily="34" charset="0"/>
              </a:rPr>
              <a:t>welche Vorteile</a:t>
            </a:r>
            <a:r>
              <a:rPr lang="de-DE" dirty="0">
                <a:latin typeface="Arial" panose="020B0604020202020204" pitchFamily="34" charset="0"/>
                <a:cs typeface="Arial" panose="020B0604020202020204" pitchFamily="34" charset="0"/>
              </a:rPr>
              <a:t> bietet dieses System den Auszubildenden?</a:t>
            </a:r>
          </a:p>
        </p:txBody>
      </p:sp>
      <p:sp>
        <p:nvSpPr>
          <p:cNvPr id="7" name="Fußzeilenplatzhalter 6">
            <a:extLst>
              <a:ext uri="{FF2B5EF4-FFF2-40B4-BE49-F238E27FC236}">
                <a16:creationId xmlns:a16="http://schemas.microsoft.com/office/drawing/2014/main" id="{BA113678-1E94-49E8-9628-5CEEBFA27A31}"/>
              </a:ext>
            </a:extLst>
          </p:cNvPr>
          <p:cNvSpPr>
            <a:spLocks noGrp="1"/>
          </p:cNvSpPr>
          <p:nvPr>
            <p:ph type="ftr" sz="quarter" idx="11"/>
          </p:nvPr>
        </p:nvSpPr>
        <p:spPr/>
        <p:txBody>
          <a:bodyPr/>
          <a:lstStyle/>
          <a:p>
            <a:r>
              <a:rPr lang="en-US"/>
              <a:t>Dozent: Mahmoud Tohma</a:t>
            </a:r>
          </a:p>
        </p:txBody>
      </p:sp>
      <p:sp>
        <p:nvSpPr>
          <p:cNvPr id="8" name="Foliennummernplatzhalter 7">
            <a:extLst>
              <a:ext uri="{FF2B5EF4-FFF2-40B4-BE49-F238E27FC236}">
                <a16:creationId xmlns:a16="http://schemas.microsoft.com/office/drawing/2014/main" id="{02FC956D-D733-422D-B6FB-5F69B931B2C3}"/>
              </a:ext>
            </a:extLst>
          </p:cNvPr>
          <p:cNvSpPr>
            <a:spLocks noGrp="1"/>
          </p:cNvSpPr>
          <p:nvPr>
            <p:ph type="sldNum" sz="quarter" idx="12"/>
          </p:nvPr>
        </p:nvSpPr>
        <p:spPr/>
        <p:txBody>
          <a:bodyPr/>
          <a:lstStyle/>
          <a:p>
            <a:fld id="{C1FF6DA9-008F-8B48-92A6-B652298478BF}" type="slidenum">
              <a:rPr lang="en-US" smtClean="0"/>
              <a:t>22</a:t>
            </a:fld>
            <a:endParaRPr lang="en-US"/>
          </a:p>
        </p:txBody>
      </p:sp>
    </p:spTree>
    <p:extLst>
      <p:ext uri="{BB962C8B-B14F-4D97-AF65-F5344CB8AC3E}">
        <p14:creationId xmlns:p14="http://schemas.microsoft.com/office/powerpoint/2010/main" val="3147745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1CB69-5770-4E6C-A426-6925C12FD47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B8B5EE98-30D7-4139-B042-87A2535A26B5}"/>
              </a:ext>
            </a:extLst>
          </p:cNvPr>
          <p:cNvSpPr>
            <a:spLocks noGrp="1"/>
          </p:cNvSpPr>
          <p:nvPr>
            <p:ph idx="1"/>
          </p:nvPr>
        </p:nvSpPr>
        <p:spPr/>
        <p:txBody>
          <a:bodyPr/>
          <a:lstStyle/>
          <a:p>
            <a:endParaRPr lang="de-DE"/>
          </a:p>
        </p:txBody>
      </p:sp>
      <p:sp>
        <p:nvSpPr>
          <p:cNvPr id="4" name="Fußzeilenplatzhalter 3">
            <a:extLst>
              <a:ext uri="{FF2B5EF4-FFF2-40B4-BE49-F238E27FC236}">
                <a16:creationId xmlns:a16="http://schemas.microsoft.com/office/drawing/2014/main" id="{7ECC04E0-67D8-4053-BCE8-12D54BF846A0}"/>
              </a:ext>
            </a:extLst>
          </p:cNvPr>
          <p:cNvSpPr>
            <a:spLocks noGrp="1"/>
          </p:cNvSpPr>
          <p:nvPr>
            <p:ph type="ftr" sz="quarter" idx="11"/>
          </p:nvPr>
        </p:nvSpPr>
        <p:spPr/>
        <p:txBody>
          <a:bodyPr/>
          <a:lstStyle/>
          <a:p>
            <a:r>
              <a:rPr lang="en-US"/>
              <a:t>Dozent: Mahmoud Tohma</a:t>
            </a:r>
          </a:p>
        </p:txBody>
      </p:sp>
      <p:sp>
        <p:nvSpPr>
          <p:cNvPr id="5" name="Foliennummernplatzhalter 4">
            <a:extLst>
              <a:ext uri="{FF2B5EF4-FFF2-40B4-BE49-F238E27FC236}">
                <a16:creationId xmlns:a16="http://schemas.microsoft.com/office/drawing/2014/main" id="{B0C0D718-B63F-47D7-A08B-C635434F035D}"/>
              </a:ext>
            </a:extLst>
          </p:cNvPr>
          <p:cNvSpPr>
            <a:spLocks noGrp="1"/>
          </p:cNvSpPr>
          <p:nvPr>
            <p:ph type="sldNum" sz="quarter" idx="12"/>
          </p:nvPr>
        </p:nvSpPr>
        <p:spPr/>
        <p:txBody>
          <a:bodyPr/>
          <a:lstStyle/>
          <a:p>
            <a:fld id="{C1FF6DA9-008F-8B48-92A6-B652298478BF}" type="slidenum">
              <a:rPr lang="en-US" smtClean="0"/>
              <a:t>23</a:t>
            </a:fld>
            <a:endParaRPr lang="en-US"/>
          </a:p>
        </p:txBody>
      </p:sp>
    </p:spTree>
    <p:extLst>
      <p:ext uri="{BB962C8B-B14F-4D97-AF65-F5344CB8AC3E}">
        <p14:creationId xmlns:p14="http://schemas.microsoft.com/office/powerpoint/2010/main" val="4291228198"/>
      </p:ext>
    </p:extLst>
  </p:cSld>
  <p:clrMapOvr>
    <a:masterClrMapping/>
  </p:clrMapOvr>
</p:sld>
</file>

<file path=ppt/theme/theme1.xml><?xml version="1.0" encoding="utf-8"?>
<a:theme xmlns:a="http://schemas.openxmlformats.org/drawingml/2006/main" name="Design1">
  <a:themeElements>
    <a:clrScheme name="Custom 5">
      <a:dk1>
        <a:sysClr val="windowText" lastClr="000000"/>
      </a:dk1>
      <a:lt1>
        <a:sysClr val="window" lastClr="FFFFFF"/>
      </a:lt1>
      <a:dk2>
        <a:srgbClr val="44546A"/>
      </a:dk2>
      <a:lt2>
        <a:srgbClr val="E7E6E6"/>
      </a:lt2>
      <a:accent1>
        <a:srgbClr val="135998"/>
      </a:accent1>
      <a:accent2>
        <a:srgbClr val="1483C7"/>
      </a:accent2>
      <a:accent3>
        <a:srgbClr val="4D9FDD"/>
      </a:accent3>
      <a:accent4>
        <a:srgbClr val="91E1F2"/>
      </a:accent4>
      <a:accent5>
        <a:srgbClr val="58C3C0"/>
      </a:accent5>
      <a:accent6>
        <a:srgbClr val="3FAFAC"/>
      </a:accent6>
      <a:hlink>
        <a:srgbClr val="0563C1"/>
      </a:hlink>
      <a:folHlink>
        <a:srgbClr val="954F72"/>
      </a:folHlink>
    </a:clrScheme>
    <a:fontScheme name="Custom 4">
      <a:majorFont>
        <a:latin typeface="Glacial Indifference"/>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pattFill prst="pct20">
          <a:fgClr>
            <a:srgbClr val="0070C0"/>
          </a:fgClr>
          <a:bgClr>
            <a:schemeClr val="bg1"/>
          </a:bgClr>
        </a:pattFill>
        <a:ln w="12293" cap="flat">
          <a:noFill/>
          <a:prstDash val="solid"/>
          <a:miter/>
        </a:ln>
      </a:spPr>
      <a:bodyPr rtlCol="0" anchor="ctr"/>
      <a:lstStyle>
        <a:defPPr algn="l">
          <a:defRPr/>
        </a:defPPr>
      </a:lstStyle>
    </a:spDef>
  </a:objectDefaults>
  <a:extraClrSchemeLst/>
  <a:extLst>
    <a:ext uri="{05A4C25C-085E-4340-85A3-A5531E510DB2}">
      <thm15:themeFamily xmlns:thm15="http://schemas.microsoft.com/office/thememl/2012/main" name="Design1" id="{2207FC13-116C-46F1-9038-ABB155C93B89}" vid="{C7459BC0-F83F-4258-BB6D-A3E2A1584176}"/>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Design1</Template>
  <TotalTime>0</TotalTime>
  <Words>2565</Words>
  <Application>Microsoft Office PowerPoint</Application>
  <PresentationFormat>Bildschirmpräsentation (4:3)</PresentationFormat>
  <Paragraphs>186</Paragraphs>
  <Slides>23</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23</vt:i4>
      </vt:variant>
    </vt:vector>
  </HeadingPairs>
  <TitlesOfParts>
    <vt:vector size="29" baseType="lpstr">
      <vt:lpstr>Arial</vt:lpstr>
      <vt:lpstr>Calibri</vt:lpstr>
      <vt:lpstr>Glacial Indifference</vt:lpstr>
      <vt:lpstr>Lato</vt:lpstr>
      <vt:lpstr>Segoe UI</vt:lpstr>
      <vt:lpstr>Design1</vt:lpstr>
      <vt:lpstr>Block 1</vt:lpstr>
      <vt:lpstr>Überblick: Themen in Block 1 </vt:lpstr>
      <vt:lpstr>Das duale System</vt:lpstr>
      <vt:lpstr>Ziel des Systems</vt:lpstr>
      <vt:lpstr>Ablauf und Lernorte im dualen System</vt:lpstr>
      <vt:lpstr>Prüfungen in der dualen Ausbildung</vt:lpstr>
      <vt:lpstr>PowerPoint-Präsentation</vt:lpstr>
      <vt:lpstr>Rechtsgrundlage</vt:lpstr>
      <vt:lpstr>Das Berufsbildungsgesetz (BBiG) – Grundlage der Ausbildung </vt:lpstr>
      <vt:lpstr>Rechte und Pflichten im Ausbildungsverhältnis: Während der Ausbildung bestehen für beide Seiten – Ausbilder und Auszubildende – bestimmte Pflichten, aus denen jeweils korrespondierende Rechte der anderen Seite entstehen. Diese sind insbesondere in den §§ 13–15 BBiG festgelegt.</vt:lpstr>
      <vt:lpstr> - Bereitstellung von Ausbildungsmitteln: Alle Werkzeuge, Materialien und Fachliteratur, die für die Ausbildung und Prüfungen benötigt werden, müssen dem Azubi kostenlos zur Verfügung gestellt werden. Auch die notwendige IT-Ausstattung für digitales Lernen ist bereitzustellen - Besuch der Berufsschule ermöglichen: Der Ausbildende muss den Azubi zur Teilnahme am Berufsschulunterricht anhalten und vom Betrieb freistellen. Auch für andere verpflichtende Ausbildungsmaßnahmen außerhalb des Betriebs sowie für Zwischen- und Abschlussprüfungen ist der Azubi bezahlt freizustellen. - Aufsichtspflicht: Insbesondere minderjährige Auszubildende müssen im Betrieb sorgfältig beaufsichtigt werden. Der Ausbildende hat darauf zu achten, dass der Azubi nicht sittlich oder gesundheitlich gefährdet wird (Jugendarbeitsschutz, Unfallverhütung). - Angemessene Aufgabenübertragung: Dem Azubi dürfen nur Arbeiten übertragen werden, die dem Ausbildungszweck dienen und seinen körperlichen Kräften sowie dem Entwicklungsstand angemessen sind. Tätigkeiten, die nichts mit dem Berufsziel zu tun haben (wie z. B. private Botengänge), oder Überforderungen sind unzulässig.</vt:lpstr>
      <vt:lpstr>- Vergütungspflicht: Der Ausbildende zahlt eine angemessene Ausbildungsvergütung, die mit fortschreitender Ausbildung wenigstens jährlich steigt. Mehrarbeit (Überstunden) der Azubis ist besonders zu vergüten oder durch Freizeit auszugleichen. - Ausbildungsnachweis kontrollieren: Der Ausbildende muss den Azubi zum Führen des Ausbildungsnachweises (Berichtsheft) anhalten und diesen regelmäßig durchsehen. Dem Azubi ist Gelegenheit zu geben, das Berichtsheft in der Arbeitszeit zu führen. - Zeugnispflicht: Zum Ende der Ausbildung muss der Ausbildende dem Azubi ein schriftliches Zeugnis ausstellen (einfaches Zeugnis über Art, Dauer, Ziele der Ausbildung und erworbene Fertigkeiten; auf Verlangen ein qualifiziertes Zeugnis mit Leistungs- und Verhaltensbeurteilung).</vt:lpstr>
      <vt:lpstr>Pflichten des Auszubildenden (§ 13 BBiG) – Rechte des Ausbildenden</vt:lpstr>
      <vt:lpstr>- Teilnahmepflicht: Der Azubi muss am Berufsschulunterricht sowie an allen im Ausbildungsvertrag vereinbarten Ausbildungsmaßnahmen teilnehmen. Auch zu vorgeschriebenen Zwischenprüfungen und der Abschlussprüfung ist er verpflichtet anzutreten. Versäumt der Azubi unentschuldigt die Berufsschule oder Prüfungen, verstößt er gegen seine Pflichten. - Schweigepflicht: Betriebs- und Geschäftsgeheimnisse des Ausbildungsbetriebs müssen vertraulich behandelt werden. Der Azubi darf keine internen Informationen unbefugt nach außen tragen – diese Pflicht gilt auch nach Ende der Ausbildung weiter.</vt:lpstr>
      <vt:lpstr>Pflichtangaben</vt:lpstr>
      <vt:lpstr>Das Jugendarbeitsschutzgesetz (JArbSchG)  Das Jugendarbeitsschutzgesetz schützt Kinder (unter 15 Jahre) und jugendliche Auszubildende (15–17 Jahre) vor Überlastung und Gefahren im Arbeitsleben. Es gilt für alle unter 18, die in Ausbildung oder Beschäftigung stehen, und schreibt besondere Arbeitszeitgrenzen, Pausenregelungen, Beschäftigungsverbote und Pflichten des Arbeitgebers vor. Ziel ist es, die Gesundheit und Entwicklung junger Menschen zu schützen und eine geregelte Vereinbarkeit von Ausbildung und persönlicher Entwicklung (Schule, Freizeit, Erholung) sicherzustellen. Der Ausbildende ist verantwortlich, die Vorschriften des JArbSchG im Betrieb einzuhalten; die Überwachung erfolgt durch die Gewerbeaufsichtsämter. </vt:lpstr>
      <vt:lpstr>Nachtruhe: Nachtarbeit ist für Jugendliche verboten. Die Arbeitszeit darf nur zwischen 6 Uhr morgens und 20 Uhr abends liegen. (Ausnahmen: In mehrschichtigen Betrieben bis 23 Uhr; Bäckereien ab 5 Uhr, Landwirtschaft ab 5 Uhr, Gaststätten bis 22 Uhr – jeweils mit speziellen Regeln laut JArbSchG.)* Ruhepausen: Bei einer Arbeitszeit von mehr als 4,5 Stunden müssen mindestens 30 Minuten Pause gewährt werden; bei mehr als 6 Stunden mindestens 60 Minuten Pause. Pausen müssen im Voraus festgelegt sein und in der Mitte der Arbeitszeit liegen. Länger als 4,5 Stunden am Stück dürfen Jugendliche nicht ohne Pause arbeiten. Freizeit: Zwischen Arbeitsende und -beginn müssen mindestens 12 Stunden ununterbrochene Freizeit liegen. Zudem haben Jugendliche pro Woche zwei aufeinander folgende Ruhetage (in der Regel Samstag und Sonntag). </vt:lpstr>
      <vt:lpstr>PowerPoint-Präsentation</vt:lpstr>
      <vt:lpstr>PowerPoint-Präsentation</vt:lpstr>
      <vt:lpstr>PowerPoint-Präsentation</vt:lpstr>
      <vt:lpstr>Jugendarbeitsschutz</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Block 1 – Ausbildung &amp; Arbeitswelt</dc:title>
  <dc:subject/>
  <dc:creator>User</dc:creator>
  <cp:keywords/>
  <dc:description>generated using python-pptx</dc:description>
  <cp:lastModifiedBy>Tohma, Mahmoud</cp:lastModifiedBy>
  <cp:revision>29</cp:revision>
  <dcterms:created xsi:type="dcterms:W3CDTF">2013-01-27T09:14:16Z</dcterms:created>
  <dcterms:modified xsi:type="dcterms:W3CDTF">2025-12-12T06:44:07Z</dcterms:modified>
  <cp:category/>
</cp:coreProperties>
</file>