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59" r:id="rId7"/>
    <p:sldId id="257" r:id="rId8"/>
    <p:sldId id="25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ampus.bfw.de/mod/assign/view.php?id=51049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E57B3C-5D97-1EEC-2853-EC9B4671C8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Rechtliche Anforderungen im Servicebereich unterscheiden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2B12EF0-52B9-2FF0-92C6-441EE7F218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20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E8C2D3-4A42-E857-A9F8-A59A70130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Governance</a:t>
            </a:r>
            <a:r>
              <a:rPr lang="de-DE" dirty="0"/>
              <a:t> und Compliance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359FA4A-BB9A-C562-FA59-5437B16E6E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Gesetze für und unter Bürgern sowie Unternehmen mit Verbrauchern</a:t>
            </a:r>
          </a:p>
          <a:p>
            <a:r>
              <a:rPr lang="de-DE" dirty="0"/>
              <a:t>Gesetze unter Kaufleuten bzw. Unternehmen</a:t>
            </a:r>
          </a:p>
          <a:p>
            <a:r>
              <a:rPr lang="de-DE" dirty="0"/>
              <a:t>Gesetz gegen den unlauteren Wettbewerb</a:t>
            </a:r>
          </a:p>
          <a:p>
            <a:r>
              <a:rPr lang="de-DE" dirty="0"/>
              <a:t>Bundesdatenschutzgesetz</a:t>
            </a:r>
          </a:p>
          <a:p>
            <a:r>
              <a:rPr lang="de-DE" dirty="0"/>
              <a:t>EU-DSGVO</a:t>
            </a:r>
          </a:p>
          <a:p>
            <a:r>
              <a:rPr lang="de-DE" dirty="0"/>
              <a:t>Urheberrechtsgesetz</a:t>
            </a:r>
          </a:p>
          <a:p>
            <a:r>
              <a:rPr lang="de-DE" dirty="0"/>
              <a:t>Telemediengesetz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10A3BA01-0ADD-68D8-AC67-7090901522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77614" y="2091647"/>
            <a:ext cx="4560555" cy="4624117"/>
          </a:xfrm>
        </p:spPr>
      </p:pic>
    </p:spTree>
    <p:extLst>
      <p:ext uri="{BB962C8B-B14F-4D97-AF65-F5344CB8AC3E}">
        <p14:creationId xmlns:p14="http://schemas.microsoft.com/office/powerpoint/2010/main" val="328944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886EF-6ED9-0D9B-55E1-E3BC503A4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Vertragsarten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EE5DEEED-7837-AE57-7166-B0B7AAA63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Grundsätzlich besteht Vertragsfreiheit zwischen Unternehmen</a:t>
            </a:r>
          </a:p>
          <a:p>
            <a:r>
              <a:rPr lang="de-DE" dirty="0"/>
              <a:t>Zur Vereinfachung existieren Basis- und Standardverträge, die den Gesetzen angepasst werden</a:t>
            </a:r>
          </a:p>
          <a:p>
            <a:r>
              <a:rPr lang="de-DE" dirty="0"/>
              <a:t>Serviceleistungen werden über ein SLA (Service Level </a:t>
            </a:r>
            <a:r>
              <a:rPr lang="de-DE" dirty="0" err="1"/>
              <a:t>Aggreement</a:t>
            </a:r>
            <a:r>
              <a:rPr lang="de-DE" dirty="0"/>
              <a:t>) vertraglich geregelt</a:t>
            </a:r>
          </a:p>
          <a:p>
            <a:r>
              <a:rPr lang="de-DE" dirty="0"/>
              <a:t>Abteilungen können ihre Leistungen auch mit einem OLA (Operation Level </a:t>
            </a:r>
            <a:r>
              <a:rPr lang="de-DE" dirty="0" err="1"/>
              <a:t>Aggreement</a:t>
            </a:r>
            <a:r>
              <a:rPr lang="de-DE" dirty="0"/>
              <a:t>) vertraglich regeln</a:t>
            </a:r>
          </a:p>
        </p:txBody>
      </p:sp>
    </p:spTree>
    <p:extLst>
      <p:ext uri="{BB962C8B-B14F-4D97-AF65-F5344CB8AC3E}">
        <p14:creationId xmlns:p14="http://schemas.microsoft.com/office/powerpoint/2010/main" val="293494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15E5FB-88AC-A4B2-B6C3-0ABD9592B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Vertragsarten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9E93BD-9A44-7498-54EC-359EF798A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AGB</a:t>
            </a:r>
          </a:p>
          <a:p>
            <a:r>
              <a:rPr lang="de-DE" dirty="0"/>
              <a:t>Kaufvertrag</a:t>
            </a:r>
          </a:p>
          <a:p>
            <a:r>
              <a:rPr lang="de-DE" dirty="0"/>
              <a:t>UC</a:t>
            </a:r>
          </a:p>
          <a:p>
            <a:r>
              <a:rPr lang="de-DE" dirty="0"/>
              <a:t>Rahmenverträge</a:t>
            </a:r>
          </a:p>
          <a:p>
            <a:r>
              <a:rPr lang="de-DE" dirty="0"/>
              <a:t>Wartungsverträge</a:t>
            </a:r>
          </a:p>
          <a:p>
            <a:r>
              <a:rPr lang="de-DE" dirty="0"/>
              <a:t>Hardwarekauf/Softwarekauf</a:t>
            </a:r>
          </a:p>
          <a:p>
            <a:r>
              <a:rPr lang="de-DE" dirty="0"/>
              <a:t>Erstellung von Software</a:t>
            </a:r>
          </a:p>
        </p:txBody>
      </p:sp>
    </p:spTree>
    <p:extLst>
      <p:ext uri="{BB962C8B-B14F-4D97-AF65-F5344CB8AC3E}">
        <p14:creationId xmlns:p14="http://schemas.microsoft.com/office/powerpoint/2010/main" val="65607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2AD2A9-4626-CFFD-88E5-3334C7F3D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Schutz personenbezogener Kundendaten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547F29-111B-B464-FC88-04220195A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DSGVO</a:t>
            </a:r>
          </a:p>
          <a:p>
            <a:pPr lvl="1"/>
            <a:r>
              <a:rPr lang="de-DE" dirty="0"/>
              <a:t>Erhebung von Daten nur mit Einwilligung</a:t>
            </a:r>
          </a:p>
          <a:p>
            <a:pPr lvl="1"/>
            <a:r>
              <a:rPr lang="de-DE" dirty="0"/>
              <a:t>Daten müssen rechtskonform verarbeitet werden</a:t>
            </a:r>
          </a:p>
          <a:p>
            <a:pPr lvl="1"/>
            <a:r>
              <a:rPr lang="de-DE" dirty="0"/>
              <a:t>Darf nur zur Erfüllung eines Vertrages dienen</a:t>
            </a:r>
          </a:p>
          <a:p>
            <a:pPr lvl="1"/>
            <a:r>
              <a:rPr lang="de-DE" dirty="0"/>
              <a:t>Die Daten sind zum Schutz öffentlicher Interessen benötigt</a:t>
            </a:r>
          </a:p>
          <a:p>
            <a:r>
              <a:rPr lang="de-DE" dirty="0"/>
              <a:t>Auftragsdatenverarbeitung (AV)</a:t>
            </a:r>
          </a:p>
          <a:p>
            <a:pPr lvl="1"/>
            <a:r>
              <a:rPr lang="de-DE" dirty="0"/>
              <a:t>Daten werden an dritte weiter gegeben</a:t>
            </a:r>
          </a:p>
          <a:p>
            <a:pPr lvl="1"/>
            <a:r>
              <a:rPr lang="de-DE" dirty="0"/>
              <a:t>Unterliegen besonderen Einschränkungen</a:t>
            </a:r>
          </a:p>
          <a:p>
            <a:pPr lvl="1"/>
            <a:r>
              <a:rPr lang="de-DE" dirty="0"/>
              <a:t>Dürfen nur rechtskonform im Sinne des Kunden agieren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6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5BB1C80-45F6-CA47-F04C-194070E06B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Fragen?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137056C7-974D-C33D-4232-4EF8294AA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Ich beantworte sie gerne!</a:t>
            </a:r>
          </a:p>
        </p:txBody>
      </p:sp>
    </p:spTree>
    <p:extLst>
      <p:ext uri="{BB962C8B-B14F-4D97-AF65-F5344CB8AC3E}">
        <p14:creationId xmlns:p14="http://schemas.microsoft.com/office/powerpoint/2010/main" val="1548215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3B8290-F725-6176-A6C7-4F8BE652D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5C63BD-96DF-5DAE-12E6-57BED1513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/>
              <a:t>Zeit bis 10:45 Uhr</a:t>
            </a:r>
          </a:p>
          <a:p>
            <a:r>
              <a:rPr lang="de-DE" dirty="0"/>
              <a:t>Handout, S. 15 – 28</a:t>
            </a:r>
          </a:p>
          <a:p>
            <a:r>
              <a:rPr lang="de-DE" dirty="0"/>
              <a:t>Online Quellen (</a:t>
            </a:r>
            <a:r>
              <a:rPr lang="de-DE" dirty="0" err="1"/>
              <a:t>Udemy</a:t>
            </a:r>
            <a:r>
              <a:rPr lang="de-DE" dirty="0"/>
              <a:t>, YouTube, Dokumentationen)</a:t>
            </a:r>
          </a:p>
        </p:txBody>
      </p:sp>
    </p:spTree>
    <p:extLst>
      <p:ext uri="{BB962C8B-B14F-4D97-AF65-F5344CB8AC3E}">
        <p14:creationId xmlns:p14="http://schemas.microsoft.com/office/powerpoint/2010/main" val="3166299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211324-6CEB-B238-6E32-5BE7938FC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5AEB31-0FBF-6152-ED2F-16FD03DAE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Zeit bis 14:45 Uhr</a:t>
            </a:r>
          </a:p>
          <a:p>
            <a:r>
              <a:rPr lang="de-DE" dirty="0"/>
              <a:t>Aufgaben im Campus</a:t>
            </a:r>
          </a:p>
          <a:p>
            <a:pPr lvl="1"/>
            <a:r>
              <a:rPr lang="de-DE" dirty="0">
                <a:hlinkClick r:id="rId2"/>
              </a:rPr>
              <a:t>https://campus.bfw.de/mod/assign/view.php?id=510492</a:t>
            </a:r>
            <a:endParaRPr lang="de-DE" dirty="0"/>
          </a:p>
          <a:p>
            <a:pPr lvl="1"/>
            <a:r>
              <a:rPr lang="de-DE" dirty="0"/>
              <a:t>Link wird im Chat und den geteilten </a:t>
            </a:r>
            <a:r>
              <a:rPr lang="de-DE"/>
              <a:t>Notizen gepostet</a:t>
            </a:r>
          </a:p>
        </p:txBody>
      </p:sp>
    </p:spTree>
    <p:extLst>
      <p:ext uri="{BB962C8B-B14F-4D97-AF65-F5344CB8AC3E}">
        <p14:creationId xmlns:p14="http://schemas.microsoft.com/office/powerpoint/2010/main" val="26387625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186</Words>
  <Application>Microsoft Office PowerPoint</Application>
  <PresentationFormat>Breitbild</PresentationFormat>
  <Paragraphs>43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1" baseType="lpstr">
      <vt:lpstr>Arial</vt:lpstr>
      <vt:lpstr>Trebuchet MS</vt:lpstr>
      <vt:lpstr>Berlin</vt:lpstr>
      <vt:lpstr>Rechtliche Anforderungen im Servicebereich unterscheiden</vt:lpstr>
      <vt:lpstr>Governance und Compliance</vt:lpstr>
      <vt:lpstr>Vertragsarten</vt:lpstr>
      <vt:lpstr>Vertragsarten</vt:lpstr>
      <vt:lpstr>Schutz personenbezogener Kundendaten</vt:lpstr>
      <vt:lpstr>Fragen?</vt:lpstr>
      <vt:lpstr>Selbstlernen</vt:lpstr>
      <vt:lpstr>Aufgaben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Rechtliche Anforderungen im Servicebereich unterscheiden</dc:title>
  <dc:creator>Dennis Kirschstein</dc:creator>
  <cp:lastModifiedBy>Frank Ebeling</cp:lastModifiedBy>
  <cp:revision>20</cp:revision>
  <dcterms:created xsi:type="dcterms:W3CDTF">2024-06-17T07:01:21Z</dcterms:created>
  <dcterms:modified xsi:type="dcterms:W3CDTF">2024-06-25T08:04:38Z</dcterms:modified>
</cp:coreProperties>
</file>