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A05"/>
    <a:srgbClr val="D3312F"/>
    <a:srgbClr val="314792"/>
    <a:srgbClr val="2F9B45"/>
    <a:srgbClr val="FFFFFF"/>
    <a:srgbClr val="B2CBE9"/>
    <a:srgbClr val="FF6F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BC4A3-46B5-44EE-9D8D-A97729C18A70}" type="datetimeFigureOut">
              <a:rPr lang="de-DE" smtClean="0"/>
              <a:t>25.06.2024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0C7A5-3F99-4725-9B15-F4FCE7E12D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4232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 Modul G Handout S. 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0C7A5-3F99-4725-9B15-F4FCE7E12D2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0782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Bildquelle: Handout S. 10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0C7A5-3F99-4725-9B15-F4FCE7E12D29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307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ITIL (Information Technology Infrastructure Library, heute nur mehr als Akronym in Verwendung[1]) ist ein Best-Practice-Leitfaden und der De-facto-Standard im Bereich IT-Service-Management.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0C7A5-3F99-4725-9B15-F4FCE7E12D29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5498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https://campus.bfw.de/mod/assign/view.php?id=509918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0C7A5-3F99-4725-9B15-F4FCE7E12D29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809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bfw.de/mod/assign/view.php?id=50991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820604-7D4E-E15B-2AAC-B0B1255AF5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Servicearten und Serviceanforderungen im IT-Bereich</a:t>
            </a:r>
            <a:br>
              <a:rPr lang="de-DE" dirty="0"/>
            </a:br>
            <a:r>
              <a:rPr lang="de-DE" dirty="0"/>
              <a:t>beschreiben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8348B99-F37C-5794-8EB2-3FDB3C969D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5908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82B4C4-72B3-EE5D-0E31-5ACEF9257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Services im IT-Bereich unterscheiden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77DFD4-5D66-A26B-32F2-F26548E6A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Serviceaufträge sind inzwischen das lukrativste Geschäft von IT-Unternehmen</a:t>
            </a:r>
          </a:p>
          <a:p>
            <a:r>
              <a:rPr lang="de-DE" dirty="0"/>
              <a:t>Sie werden auch Dienstleistungen genannt</a:t>
            </a:r>
          </a:p>
          <a:p>
            <a:r>
              <a:rPr lang="de-DE" dirty="0"/>
              <a:t>Umfassen sowohl Systemintegration als auch Anwendungsentwicklung</a:t>
            </a:r>
          </a:p>
          <a:p>
            <a:r>
              <a:rPr lang="de-DE" dirty="0"/>
              <a:t>Durch Digitalisierung rückt auch die Cloud immer mehr in den Vordergrund</a:t>
            </a:r>
          </a:p>
        </p:txBody>
      </p:sp>
    </p:spTree>
    <p:extLst>
      <p:ext uri="{BB962C8B-B14F-4D97-AF65-F5344CB8AC3E}">
        <p14:creationId xmlns:p14="http://schemas.microsoft.com/office/powerpoint/2010/main" val="144329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5C8943-0202-E302-720B-E6FA123AA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EC36B5A-313B-B147-0247-AEC2A8726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9736" y="1951182"/>
            <a:ext cx="6692629" cy="4910170"/>
          </a:xfr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B759DC96-CE9E-0FFE-FD63-40AC9B88E864}"/>
              </a:ext>
            </a:extLst>
          </p:cNvPr>
          <p:cNvSpPr/>
          <p:nvPr/>
        </p:nvSpPr>
        <p:spPr>
          <a:xfrm>
            <a:off x="5243209" y="2811294"/>
            <a:ext cx="593387" cy="214008"/>
          </a:xfrm>
          <a:prstGeom prst="rect">
            <a:avLst/>
          </a:prstGeom>
          <a:solidFill>
            <a:srgbClr val="FF6F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8B1440B-507D-B1AC-3C4E-6FD1419B3846}"/>
              </a:ext>
            </a:extLst>
          </p:cNvPr>
          <p:cNvSpPr/>
          <p:nvPr/>
        </p:nvSpPr>
        <p:spPr>
          <a:xfrm>
            <a:off x="6323162" y="3493698"/>
            <a:ext cx="819510" cy="258793"/>
          </a:xfrm>
          <a:prstGeom prst="rect">
            <a:avLst/>
          </a:prstGeom>
          <a:solidFill>
            <a:srgbClr val="B2CB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99462E9-F32C-EABA-CBA6-43C43CBB1596}"/>
              </a:ext>
            </a:extLst>
          </p:cNvPr>
          <p:cNvSpPr/>
          <p:nvPr/>
        </p:nvSpPr>
        <p:spPr>
          <a:xfrm>
            <a:off x="6245525" y="2044460"/>
            <a:ext cx="1940943" cy="6642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74F3A0D4-ECAF-B89D-4318-0F2AC3A34EBC}"/>
              </a:ext>
            </a:extLst>
          </p:cNvPr>
          <p:cNvSpPr/>
          <p:nvPr/>
        </p:nvSpPr>
        <p:spPr>
          <a:xfrm>
            <a:off x="6323162" y="4873925"/>
            <a:ext cx="819510" cy="258793"/>
          </a:xfrm>
          <a:prstGeom prst="rect">
            <a:avLst/>
          </a:prstGeom>
          <a:solidFill>
            <a:srgbClr val="2F9B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343AC57-4231-A717-478E-46ECF5E5E726}"/>
              </a:ext>
            </a:extLst>
          </p:cNvPr>
          <p:cNvSpPr/>
          <p:nvPr/>
        </p:nvSpPr>
        <p:spPr>
          <a:xfrm>
            <a:off x="5141343" y="5495026"/>
            <a:ext cx="836763" cy="414068"/>
          </a:xfrm>
          <a:prstGeom prst="rect">
            <a:avLst/>
          </a:prstGeom>
          <a:solidFill>
            <a:srgbClr val="3147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D8D2763-959C-17AB-31FE-EE4785EDF95F}"/>
              </a:ext>
            </a:extLst>
          </p:cNvPr>
          <p:cNvSpPr/>
          <p:nvPr/>
        </p:nvSpPr>
        <p:spPr>
          <a:xfrm>
            <a:off x="3907766" y="4804913"/>
            <a:ext cx="819510" cy="405442"/>
          </a:xfrm>
          <a:prstGeom prst="rect">
            <a:avLst/>
          </a:prstGeom>
          <a:solidFill>
            <a:srgbClr val="D331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C27BF34-0592-2179-619F-588142FC0304}"/>
              </a:ext>
            </a:extLst>
          </p:cNvPr>
          <p:cNvSpPr/>
          <p:nvPr/>
        </p:nvSpPr>
        <p:spPr>
          <a:xfrm>
            <a:off x="3907766" y="3338423"/>
            <a:ext cx="819510" cy="569343"/>
          </a:xfrm>
          <a:prstGeom prst="rect">
            <a:avLst/>
          </a:prstGeom>
          <a:solidFill>
            <a:srgbClr val="FDEA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900A01F-8373-2E44-8FD7-079C7897FC69}"/>
              </a:ext>
            </a:extLst>
          </p:cNvPr>
          <p:cNvSpPr/>
          <p:nvPr/>
        </p:nvSpPr>
        <p:spPr>
          <a:xfrm>
            <a:off x="2622430" y="2044460"/>
            <a:ext cx="2104846" cy="8453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52CC9BB-4647-DB15-0927-ED5D890F75FD}"/>
              </a:ext>
            </a:extLst>
          </p:cNvPr>
          <p:cNvSpPr/>
          <p:nvPr/>
        </p:nvSpPr>
        <p:spPr>
          <a:xfrm>
            <a:off x="2622430" y="5710687"/>
            <a:ext cx="2225615" cy="10092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5FC57C0D-BC1D-068A-1A45-4DBBF278A90D}"/>
              </a:ext>
            </a:extLst>
          </p:cNvPr>
          <p:cNvSpPr/>
          <p:nvPr/>
        </p:nvSpPr>
        <p:spPr>
          <a:xfrm>
            <a:off x="7548113" y="2889849"/>
            <a:ext cx="1190445" cy="11904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BD3831B-24E2-841B-3D85-51FE9C369D4E}"/>
              </a:ext>
            </a:extLst>
          </p:cNvPr>
          <p:cNvSpPr/>
          <p:nvPr/>
        </p:nvSpPr>
        <p:spPr>
          <a:xfrm>
            <a:off x="7460749" y="4261449"/>
            <a:ext cx="1579734" cy="15182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4A161DB7-C46D-8E56-0B34-DB7DB1BA1785}"/>
              </a:ext>
            </a:extLst>
          </p:cNvPr>
          <p:cNvSpPr/>
          <p:nvPr/>
        </p:nvSpPr>
        <p:spPr>
          <a:xfrm>
            <a:off x="6209919" y="5779698"/>
            <a:ext cx="1940943" cy="6108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516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7A69C-95F1-FBFC-61FF-65DB7C91E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Servicearten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BEA6D2C-F948-8BDB-A917-E20BEB16B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IT-Vertrieb</a:t>
            </a:r>
          </a:p>
          <a:p>
            <a:pPr lvl="1"/>
            <a:r>
              <a:rPr lang="de-DE" dirty="0"/>
              <a:t>Beschaffung und ggf. Aufbau von IT-Systemen und Komponenten</a:t>
            </a:r>
          </a:p>
          <a:p>
            <a:r>
              <a:rPr lang="de-DE" dirty="0"/>
              <a:t>IT-Service</a:t>
            </a:r>
          </a:p>
          <a:p>
            <a:pPr lvl="1"/>
            <a:r>
              <a:rPr lang="de-DE" dirty="0"/>
              <a:t>Service durch den Einsatz von IT ermöglicht wird</a:t>
            </a:r>
          </a:p>
          <a:p>
            <a:r>
              <a:rPr lang="de-DE" dirty="0"/>
              <a:t>Cloud-Services</a:t>
            </a:r>
          </a:p>
          <a:p>
            <a:pPr lvl="1"/>
            <a:r>
              <a:rPr lang="de-DE" dirty="0"/>
              <a:t>Alle Services von Cloud-Providern</a:t>
            </a:r>
          </a:p>
          <a:p>
            <a:r>
              <a:rPr lang="de-DE" dirty="0"/>
              <a:t>IT-Training</a:t>
            </a:r>
          </a:p>
          <a:p>
            <a:pPr lvl="1"/>
            <a:r>
              <a:rPr lang="de-DE" dirty="0"/>
              <a:t>Training und Schulung von Kunden</a:t>
            </a:r>
          </a:p>
        </p:txBody>
      </p:sp>
    </p:spTree>
    <p:extLst>
      <p:ext uri="{BB962C8B-B14F-4D97-AF65-F5344CB8AC3E}">
        <p14:creationId xmlns:p14="http://schemas.microsoft.com/office/powerpoint/2010/main" val="3297312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F84A15-8C99-0952-7340-2B470BDFE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IMAC/R/D Lebenszyklus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BA2D22-0672-4FB9-C294-7944BAB4F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 err="1"/>
              <a:t>Install</a:t>
            </a:r>
            <a:endParaRPr lang="de-DE" dirty="0"/>
          </a:p>
          <a:p>
            <a:pPr lvl="1"/>
            <a:r>
              <a:rPr lang="de-DE" dirty="0"/>
              <a:t>Konfiguration, Aufbau und Bereitstellung von IT-Geräten</a:t>
            </a:r>
          </a:p>
          <a:p>
            <a:r>
              <a:rPr lang="de-DE" dirty="0"/>
              <a:t>Move</a:t>
            </a:r>
          </a:p>
          <a:p>
            <a:pPr lvl="1"/>
            <a:r>
              <a:rPr lang="de-DE" dirty="0"/>
              <a:t>Umzug von Systemen, Aktualisierung von Konfigurationen</a:t>
            </a:r>
          </a:p>
          <a:p>
            <a:r>
              <a:rPr lang="de-DE" dirty="0"/>
              <a:t>Add</a:t>
            </a:r>
          </a:p>
          <a:p>
            <a:pPr lvl="1"/>
            <a:r>
              <a:rPr lang="de-DE" dirty="0"/>
              <a:t>Hinzufügen neuer Hardware- und Softwarekomponenten</a:t>
            </a:r>
          </a:p>
          <a:p>
            <a:r>
              <a:rPr lang="de-DE" dirty="0"/>
              <a:t>Change</a:t>
            </a:r>
          </a:p>
          <a:p>
            <a:pPr lvl="1"/>
            <a:r>
              <a:rPr lang="de-DE" dirty="0"/>
              <a:t>Aktualisierung bestehender Hard- und Software, Sicherheitsmaßnahmen</a:t>
            </a:r>
          </a:p>
          <a:p>
            <a:r>
              <a:rPr lang="de-DE" dirty="0"/>
              <a:t>Remove</a:t>
            </a:r>
          </a:p>
          <a:p>
            <a:pPr lvl="1"/>
            <a:r>
              <a:rPr lang="de-DE" dirty="0"/>
              <a:t>Programm- und Datenlöschung, Ab- und Ausbau der Hardware</a:t>
            </a:r>
          </a:p>
          <a:p>
            <a:r>
              <a:rPr lang="de-DE" dirty="0" err="1"/>
              <a:t>Dispose</a:t>
            </a:r>
            <a:endParaRPr lang="de-DE" dirty="0"/>
          </a:p>
          <a:p>
            <a:pPr lvl="1"/>
            <a:r>
              <a:rPr lang="de-DE" dirty="0"/>
              <a:t>Entsorgung und Abtransport, </a:t>
            </a:r>
            <a:r>
              <a:rPr lang="de-DE" dirty="0" err="1"/>
              <a:t>Refurbishing</a:t>
            </a:r>
            <a:r>
              <a:rPr lang="de-DE" dirty="0"/>
              <a:t> oder Recycling von Hardware</a:t>
            </a:r>
          </a:p>
        </p:txBody>
      </p:sp>
    </p:spTree>
    <p:extLst>
      <p:ext uri="{BB962C8B-B14F-4D97-AF65-F5344CB8AC3E}">
        <p14:creationId xmlns:p14="http://schemas.microsoft.com/office/powerpoint/2010/main" val="189658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3E19C1-E536-2D99-5B00-44B7D7BA4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1236540E-1CC0-A0E8-9834-35E17E0BF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72773" y="1963672"/>
            <a:ext cx="4552545" cy="4907999"/>
          </a:xfrm>
        </p:spPr>
      </p:pic>
    </p:spTree>
    <p:extLst>
      <p:ext uri="{BB962C8B-B14F-4D97-AF65-F5344CB8AC3E}">
        <p14:creationId xmlns:p14="http://schemas.microsoft.com/office/powerpoint/2010/main" val="2222612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418D535-85FF-0513-2D89-62985882CD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Service Management Arten unterscheiden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5D6174A-A2AA-13EA-CA6C-4B680BF7C2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7792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260F1F-3381-5E1D-33A7-1930311A1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8ECBC3-40ED-CF68-3B39-9EC8FC78C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Unternehmen bieten meist</a:t>
            </a:r>
          </a:p>
          <a:p>
            <a:pPr lvl="1"/>
            <a:r>
              <a:rPr lang="de-DE" dirty="0"/>
              <a:t>Anwendungsprogramme (</a:t>
            </a:r>
            <a:r>
              <a:rPr lang="de-DE" dirty="0" err="1"/>
              <a:t>Controllingprogramme</a:t>
            </a:r>
            <a:r>
              <a:rPr lang="de-DE" dirty="0"/>
              <a:t>, Netzwerkmonitoring)</a:t>
            </a:r>
          </a:p>
          <a:p>
            <a:pPr lvl="1"/>
            <a:r>
              <a:rPr lang="de-DE" dirty="0"/>
              <a:t>Managementprogramme (Projektmanagement-Software, Patch-Management)</a:t>
            </a:r>
          </a:p>
          <a:p>
            <a:pPr lvl="1"/>
            <a:r>
              <a:rPr lang="de-DE" dirty="0"/>
              <a:t>Softwaretools (Tools)</a:t>
            </a:r>
          </a:p>
          <a:p>
            <a:r>
              <a:rPr lang="de-DE" dirty="0"/>
              <a:t>Phasen nach ITIL 3 Standard</a:t>
            </a:r>
          </a:p>
          <a:p>
            <a:pPr lvl="1"/>
            <a:r>
              <a:rPr lang="de-DE" dirty="0"/>
              <a:t>Design</a:t>
            </a:r>
          </a:p>
          <a:p>
            <a:pPr lvl="2"/>
            <a:r>
              <a:rPr lang="de-DE" dirty="0"/>
              <a:t>Koordinierung und Entwicklung</a:t>
            </a:r>
          </a:p>
          <a:p>
            <a:pPr lvl="1"/>
            <a:r>
              <a:rPr lang="de-DE" dirty="0"/>
              <a:t>Transition</a:t>
            </a:r>
          </a:p>
          <a:p>
            <a:pPr lvl="2"/>
            <a:r>
              <a:rPr lang="de-DE" dirty="0"/>
              <a:t>Servicetransfer/Überführung/Neuausrichtung</a:t>
            </a:r>
          </a:p>
          <a:p>
            <a:pPr lvl="1"/>
            <a:r>
              <a:rPr lang="de-DE" dirty="0"/>
              <a:t>Operation</a:t>
            </a:r>
          </a:p>
          <a:p>
            <a:pPr lvl="2"/>
            <a:r>
              <a:rPr lang="de-DE" dirty="0"/>
              <a:t>Bereitstellung und Erbringung von Services</a:t>
            </a:r>
          </a:p>
        </p:txBody>
      </p:sp>
    </p:spTree>
    <p:extLst>
      <p:ext uri="{BB962C8B-B14F-4D97-AF65-F5344CB8AC3E}">
        <p14:creationId xmlns:p14="http://schemas.microsoft.com/office/powerpoint/2010/main" val="174258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261D648-B2E1-29B8-1C7D-08A6DC4243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Fragen?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C85ACC07-011D-6D40-6FBA-E1FC1E913B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Ich beantworte sie gerne!</a:t>
            </a:r>
          </a:p>
        </p:txBody>
      </p:sp>
    </p:spTree>
    <p:extLst>
      <p:ext uri="{BB962C8B-B14F-4D97-AF65-F5344CB8AC3E}">
        <p14:creationId xmlns:p14="http://schemas.microsoft.com/office/powerpoint/2010/main" val="245651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FD5775-2E69-E1DB-BDB5-DE7B5D899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50A3C6-C5A7-A9E5-8A78-0A56C1370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/>
              <a:t>Zeit bis 10:45 Uhr</a:t>
            </a:r>
          </a:p>
          <a:p>
            <a:r>
              <a:rPr lang="de-DE" dirty="0"/>
              <a:t>Quellen:</a:t>
            </a:r>
          </a:p>
          <a:p>
            <a:pPr lvl="1"/>
            <a:r>
              <a:rPr lang="de-DE" dirty="0"/>
              <a:t>Handout Modul G, S. 5 – 14</a:t>
            </a:r>
          </a:p>
          <a:p>
            <a:pPr lvl="1"/>
            <a:r>
              <a:rPr lang="de-DE" dirty="0"/>
              <a:t>Internet (</a:t>
            </a:r>
            <a:r>
              <a:rPr lang="de-DE" dirty="0" err="1"/>
              <a:t>Udemy</a:t>
            </a:r>
            <a:r>
              <a:rPr lang="de-DE" dirty="0"/>
              <a:t>, YouTube, </a:t>
            </a:r>
            <a:r>
              <a:rPr lang="de-DE" dirty="0" err="1"/>
              <a:t>etc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02964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3588C-DBB0-4C86-9479-AC8C1BC5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ABBF85-7A17-7BD3-1871-29338AD23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/>
              <a:t>Zeit bis 14:45 Uhr</a:t>
            </a:r>
          </a:p>
          <a:p>
            <a:r>
              <a:rPr lang="de-DE" dirty="0"/>
              <a:t>Im Campus auffindbar</a:t>
            </a:r>
          </a:p>
          <a:p>
            <a:pPr lvl="1"/>
            <a:r>
              <a:rPr lang="de-DE" dirty="0">
                <a:hlinkClick r:id="rId3"/>
              </a:rPr>
              <a:t>https://campus.bfw.de/mod/assign/view.php?id=509918</a:t>
            </a:r>
            <a:endParaRPr lang="de-DE" dirty="0"/>
          </a:p>
          <a:p>
            <a:pPr lvl="1"/>
            <a:r>
              <a:rPr lang="de-DE" dirty="0"/>
              <a:t>Link zu finden im Chat und unter geteilte Notizen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899051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260</Words>
  <Application>Microsoft Office PowerPoint</Application>
  <PresentationFormat>Breitbild</PresentationFormat>
  <Paragraphs>61</Paragraphs>
  <Slides>11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Aptos</vt:lpstr>
      <vt:lpstr>Arial</vt:lpstr>
      <vt:lpstr>Trebuchet MS</vt:lpstr>
      <vt:lpstr>Berlin</vt:lpstr>
      <vt:lpstr>Servicearten und Serviceanforderungen im IT-Bereich beschreiben</vt:lpstr>
      <vt:lpstr>Services im IT-Bereich unterscheiden</vt:lpstr>
      <vt:lpstr>PowerPoint-Präsentation</vt:lpstr>
      <vt:lpstr>Servicearten</vt:lpstr>
      <vt:lpstr>Der IMAC/R/D Lebenszyklus</vt:lpstr>
      <vt:lpstr>PowerPoint-Präsentation</vt:lpstr>
      <vt:lpstr>Service Management Arten unterscheiden</vt:lpstr>
      <vt:lpstr>Arten</vt:lpstr>
      <vt:lpstr>Fragen?</vt:lpstr>
      <vt:lpstr>Selbstlernen</vt:lpstr>
      <vt:lpstr>Aufgaben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Servicearten und Serviceanforderungen im IT-Bereich beschreiben</dc:title>
  <dc:creator>Dennis Kirschstein</dc:creator>
  <cp:lastModifiedBy>Frank Ebeling</cp:lastModifiedBy>
  <cp:revision>33</cp:revision>
  <dcterms:created xsi:type="dcterms:W3CDTF">2024-06-14T05:05:53Z</dcterms:created>
  <dcterms:modified xsi:type="dcterms:W3CDTF">2024-06-25T08:02:57Z</dcterms:modified>
</cp:coreProperties>
</file>