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99A25-7D00-4C3E-83CD-A494E0F0A3EB}" type="datetimeFigureOut">
              <a:rPr lang="de-DE" smtClean="0"/>
              <a:t>25.06.2024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4FC9F-2B86-46B3-AD25-02611ED2148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61472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99A25-7D00-4C3E-83CD-A494E0F0A3EB}" type="datetimeFigureOut">
              <a:rPr lang="de-DE" smtClean="0"/>
              <a:t>25.06.2024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4FC9F-2B86-46B3-AD25-02611ED2148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818530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99A25-7D00-4C3E-83CD-A494E0F0A3EB}" type="datetimeFigureOut">
              <a:rPr lang="de-DE" smtClean="0"/>
              <a:t>25.06.2024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4FC9F-2B86-46B3-AD25-02611ED2148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99658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99A25-7D00-4C3E-83CD-A494E0F0A3EB}" type="datetimeFigureOut">
              <a:rPr lang="de-DE" smtClean="0"/>
              <a:t>25.06.2024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4FC9F-2B86-46B3-AD25-02611ED2148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548396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99A25-7D00-4C3E-83CD-A494E0F0A3EB}" type="datetimeFigureOut">
              <a:rPr lang="de-DE" smtClean="0"/>
              <a:t>25.06.2024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4FC9F-2B86-46B3-AD25-02611ED2148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28807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99A25-7D00-4C3E-83CD-A494E0F0A3EB}" type="datetimeFigureOut">
              <a:rPr lang="de-DE" smtClean="0"/>
              <a:t>25.06.2024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4FC9F-2B86-46B3-AD25-02611ED2148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5242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99A25-7D00-4C3E-83CD-A494E0F0A3EB}" type="datetimeFigureOut">
              <a:rPr lang="de-DE" smtClean="0"/>
              <a:t>25.06.2024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4FC9F-2B86-46B3-AD25-02611ED2148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804190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99A25-7D00-4C3E-83CD-A494E0F0A3EB}" type="datetimeFigureOut">
              <a:rPr lang="de-DE" smtClean="0"/>
              <a:t>25.06.2024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4FC9F-2B86-46B3-AD25-02611ED2148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556097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99A25-7D00-4C3E-83CD-A494E0F0A3EB}" type="datetimeFigureOut">
              <a:rPr lang="de-DE" smtClean="0"/>
              <a:t>25.06.2024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4FC9F-2B86-46B3-AD25-02611ED2148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51889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99A25-7D00-4C3E-83CD-A494E0F0A3EB}" type="datetimeFigureOut">
              <a:rPr lang="de-DE" smtClean="0"/>
              <a:t>25.06.2024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4FC9F-2B86-46B3-AD25-02611ED2148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899758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99A25-7D00-4C3E-83CD-A494E0F0A3EB}" type="datetimeFigureOut">
              <a:rPr lang="de-DE" smtClean="0"/>
              <a:t>25.06.2024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4FC9F-2B86-46B3-AD25-02611ED2148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65419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399A25-7D00-4C3E-83CD-A494E0F0A3EB}" type="datetimeFigureOut">
              <a:rPr lang="de-DE" smtClean="0"/>
              <a:t>25.06.2024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14FC9F-2B86-46B3-AD25-02611ED2148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88813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 smtClean="0"/>
              <a:t>Objektorientierte Programmierung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350253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Warum Objektorientiert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de-DE" dirty="0" smtClean="0"/>
              <a:t>Gute Software </a:t>
            </a:r>
            <a:r>
              <a:rPr lang="de-DE" dirty="0" smtClean="0">
                <a:sym typeface="Wingdings" panose="05000000000000000000" pitchFamily="2" charset="2"/>
              </a:rPr>
              <a:t> Anwender</a:t>
            </a:r>
          </a:p>
          <a:p>
            <a:pPr lvl="1"/>
            <a:r>
              <a:rPr lang="de-DE" dirty="0" smtClean="0">
                <a:sym typeface="Wingdings" panose="05000000000000000000" pitchFamily="2" charset="2"/>
              </a:rPr>
              <a:t>Software macht was ich erwarte</a:t>
            </a:r>
          </a:p>
          <a:p>
            <a:pPr lvl="1"/>
            <a:r>
              <a:rPr lang="de-DE" dirty="0" smtClean="0">
                <a:sym typeface="Wingdings" panose="05000000000000000000" pitchFamily="2" charset="2"/>
              </a:rPr>
              <a:t>Software soll es mir einfach machen, meine Aufgaben zu erledigen</a:t>
            </a:r>
          </a:p>
          <a:p>
            <a:pPr lvl="1"/>
            <a:r>
              <a:rPr lang="de-DE" dirty="0" smtClean="0">
                <a:sym typeface="Wingdings" panose="05000000000000000000" pitchFamily="2" charset="2"/>
              </a:rPr>
              <a:t>Arbeiten schnell und effizient, keine Wartezeiten</a:t>
            </a:r>
          </a:p>
          <a:p>
            <a:r>
              <a:rPr lang="de-DE" dirty="0" smtClean="0">
                <a:sym typeface="Wingdings" panose="05000000000000000000" pitchFamily="2" charset="2"/>
              </a:rPr>
              <a:t>Gute Software  Bezahler</a:t>
            </a:r>
          </a:p>
          <a:p>
            <a:pPr lvl="1"/>
            <a:r>
              <a:rPr lang="de-DE" dirty="0" smtClean="0">
                <a:sym typeface="Wingdings" panose="05000000000000000000" pitchFamily="2" charset="2"/>
              </a:rPr>
              <a:t>Keine neue Hardware, Software soll mit Ressourcen effizient umgehen</a:t>
            </a:r>
          </a:p>
          <a:p>
            <a:pPr lvl="1"/>
            <a:r>
              <a:rPr lang="de-DE" dirty="0" smtClean="0">
                <a:sym typeface="Wingdings" panose="05000000000000000000" pitchFamily="2" charset="2"/>
              </a:rPr>
              <a:t>Möglichst günstig</a:t>
            </a:r>
          </a:p>
          <a:p>
            <a:pPr lvl="1"/>
            <a:r>
              <a:rPr lang="de-DE" dirty="0" smtClean="0">
                <a:sym typeface="Wingdings" panose="05000000000000000000" pitchFamily="2" charset="2"/>
              </a:rPr>
              <a:t>Schulungsaufwand gering</a:t>
            </a:r>
          </a:p>
          <a:p>
            <a:r>
              <a:rPr lang="de-DE" dirty="0" smtClean="0">
                <a:sym typeface="Wingdings" panose="05000000000000000000" pitchFamily="2" charset="2"/>
              </a:rPr>
              <a:t>Gute Software  Projektmanager</a:t>
            </a:r>
          </a:p>
          <a:p>
            <a:pPr lvl="1"/>
            <a:r>
              <a:rPr lang="de-DE" dirty="0" smtClean="0">
                <a:sym typeface="Wingdings" panose="05000000000000000000" pitchFamily="2" charset="2"/>
              </a:rPr>
              <a:t>Neue Ideen von Auftraggeber, müssen umsetzbar sein und das nicht aufwendig</a:t>
            </a:r>
          </a:p>
          <a:p>
            <a:pPr lvl="1"/>
            <a:r>
              <a:rPr lang="de-DE" dirty="0" smtClean="0">
                <a:sym typeface="Wingdings" panose="05000000000000000000" pitchFamily="2" charset="2"/>
              </a:rPr>
              <a:t>In möglichst kurzer Zeit erstellbar</a:t>
            </a:r>
          </a:p>
          <a:p>
            <a:pPr lvl="1"/>
            <a:r>
              <a:rPr lang="de-DE" dirty="0" smtClean="0">
                <a:sym typeface="Wingdings" panose="05000000000000000000" pitchFamily="2" charset="2"/>
              </a:rPr>
              <a:t>Über Jahre hinweg ohne Aufwand anpassbar (Updates)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2671656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Kriterien guter Software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Korrektheit:</a:t>
            </a:r>
          </a:p>
          <a:p>
            <a:pPr lvl="1"/>
            <a:r>
              <a:rPr lang="de-DE" dirty="0" smtClean="0"/>
              <a:t>Software soll genau das tun, was von ihr erwartet wird.</a:t>
            </a:r>
          </a:p>
          <a:p>
            <a:r>
              <a:rPr lang="de-DE" dirty="0" smtClean="0"/>
              <a:t>Benutzerfreundlichkeit</a:t>
            </a:r>
          </a:p>
          <a:p>
            <a:pPr lvl="1"/>
            <a:r>
              <a:rPr lang="de-DE" dirty="0" smtClean="0"/>
              <a:t>Software soll einfach und intuitiv zu benutzen sein</a:t>
            </a:r>
          </a:p>
          <a:p>
            <a:r>
              <a:rPr lang="de-DE" dirty="0" smtClean="0"/>
              <a:t>Effizienz</a:t>
            </a:r>
          </a:p>
          <a:p>
            <a:pPr lvl="1"/>
            <a:r>
              <a:rPr lang="de-DE" dirty="0" smtClean="0"/>
              <a:t>Software soll mit wenigen Ressourcen auskommen und gute Antwortzeiten für Anwender haben.</a:t>
            </a:r>
          </a:p>
          <a:p>
            <a:r>
              <a:rPr lang="de-DE" dirty="0" smtClean="0"/>
              <a:t>Wartbarkeit</a:t>
            </a:r>
          </a:p>
          <a:p>
            <a:pPr lvl="1"/>
            <a:r>
              <a:rPr lang="de-DE" dirty="0" smtClean="0"/>
              <a:t>Software soll mit wenig Aufwand erweiterbar </a:t>
            </a:r>
            <a:r>
              <a:rPr lang="de-DE" smtClean="0"/>
              <a:t>und änderbar </a:t>
            </a:r>
            <a:r>
              <a:rPr lang="de-DE" dirty="0" smtClean="0"/>
              <a:t>sein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0452966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Rückblick strukturierte Programmierung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Objektorientierte Programmierung baut auf Verfahren der strukturierten Programmierung auf</a:t>
            </a:r>
          </a:p>
          <a:p>
            <a:r>
              <a:rPr lang="de-DE" dirty="0" smtClean="0"/>
              <a:t>Wichtige Begriffe:</a:t>
            </a:r>
          </a:p>
          <a:p>
            <a:pPr lvl="1"/>
            <a:r>
              <a:rPr lang="de-DE" dirty="0" smtClean="0"/>
              <a:t>Routine (abgegrenzter, separater Bestandteil des Programms; ist ein Unterprogramm; Basiskonstrukt der strukturierten Programmierung)</a:t>
            </a:r>
          </a:p>
          <a:p>
            <a:pPr lvl="1"/>
            <a:r>
              <a:rPr lang="de-DE" dirty="0" smtClean="0"/>
              <a:t>Funktion (Routine, die speziellen Wert zurückliefert </a:t>
            </a:r>
            <a:r>
              <a:rPr lang="de-DE" dirty="0" smtClean="0">
                <a:sym typeface="Wingdings" panose="05000000000000000000" pitchFamily="2" charset="2"/>
              </a:rPr>
              <a:t> Rückgabewert)</a:t>
            </a:r>
          </a:p>
          <a:p>
            <a:pPr lvl="1"/>
            <a:r>
              <a:rPr lang="de-DE" dirty="0" smtClean="0">
                <a:sym typeface="Wingdings" panose="05000000000000000000" pitchFamily="2" charset="2"/>
              </a:rPr>
              <a:t>Prozedur (Routine, die keinen Rückgabewert hat; Übergabe von Ergebnissen über Werte der Parameter)</a:t>
            </a:r>
          </a:p>
          <a:p>
            <a:r>
              <a:rPr lang="de-DE" dirty="0" smtClean="0">
                <a:sym typeface="Wingdings" panose="05000000000000000000" pitchFamily="2" charset="2"/>
              </a:rPr>
              <a:t>Instruktionen werden in Strukturen, wie Verzweigungen, Zyklen und Routinen unterteilt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887690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Basis der Objektorientierung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de-DE" dirty="0" smtClean="0"/>
              <a:t>Erweiterungen zur strukturierten Programmierung</a:t>
            </a:r>
          </a:p>
          <a:p>
            <a:pPr lvl="1"/>
            <a:r>
              <a:rPr lang="de-DE" dirty="0" smtClean="0"/>
              <a:t>Datenkapselung</a:t>
            </a:r>
          </a:p>
          <a:p>
            <a:pPr lvl="2"/>
            <a:r>
              <a:rPr lang="de-DE" dirty="0" smtClean="0"/>
              <a:t>Datenstrukturen (Variablen) sind geschützt, Zugriff nur über Schnittstellen (in diesem Falle Methoden des Objekts)</a:t>
            </a:r>
          </a:p>
          <a:p>
            <a:pPr lvl="1"/>
            <a:r>
              <a:rPr lang="de-DE" dirty="0" smtClean="0"/>
              <a:t>Polymorphie</a:t>
            </a:r>
          </a:p>
          <a:p>
            <a:pPr lvl="2"/>
            <a:r>
              <a:rPr lang="de-DE" dirty="0" smtClean="0"/>
              <a:t>Vielgestaltigkeit; alle Leuchtmittel, die  bestimmte Eigenschaften aufweisen, können mit der genormten Fassung zusammenarbeiten</a:t>
            </a:r>
          </a:p>
          <a:p>
            <a:pPr lvl="1"/>
            <a:r>
              <a:rPr lang="de-DE" dirty="0" smtClean="0"/>
              <a:t>Vererbung</a:t>
            </a:r>
          </a:p>
          <a:p>
            <a:pPr lvl="2"/>
            <a:r>
              <a:rPr lang="de-DE" dirty="0" smtClean="0"/>
              <a:t>2 Formen: Vererbung von Spezifikation (hängt von Polymorphie ab) und Vererbung von Umsetzungen (Implementierungen)</a:t>
            </a:r>
          </a:p>
          <a:p>
            <a:pPr lvl="2"/>
            <a:r>
              <a:rPr lang="de-DE" dirty="0" smtClean="0"/>
              <a:t>Spezifikation: verschiedene Arten von Leuchtmitteln erben Ihre Spezifikation von den abstrakten Spezifikationen </a:t>
            </a:r>
            <a:r>
              <a:rPr lang="de-DE" dirty="0" smtClean="0">
                <a:sym typeface="Wingdings" panose="05000000000000000000" pitchFamily="2" charset="2"/>
              </a:rPr>
              <a:t> ODER: alle Elektrogeräte können an die dieselbe Steckdose angeschlossen werden</a:t>
            </a:r>
          </a:p>
          <a:p>
            <a:pPr lvl="2"/>
            <a:r>
              <a:rPr lang="de-DE" dirty="0" smtClean="0">
                <a:sym typeface="Wingdings" panose="05000000000000000000" pitchFamily="2" charset="2"/>
              </a:rPr>
              <a:t>Umsetzungen:  Beispiel gesetzliche Regelungen</a:t>
            </a:r>
          </a:p>
          <a:p>
            <a:pPr lvl="3"/>
            <a:r>
              <a:rPr lang="de-DE" dirty="0" smtClean="0">
                <a:sym typeface="Wingdings" panose="05000000000000000000" pitchFamily="2" charset="2"/>
              </a:rPr>
              <a:t>EU  Rahmenbedingungen, </a:t>
            </a:r>
            <a:r>
              <a:rPr lang="de-DE" dirty="0" err="1" smtClean="0">
                <a:sym typeface="Wingdings" panose="05000000000000000000" pitchFamily="2" charset="2"/>
              </a:rPr>
              <a:t>Dtl</a:t>
            </a:r>
            <a:r>
              <a:rPr lang="de-DE" dirty="0" smtClean="0">
                <a:sym typeface="Wingdings" panose="05000000000000000000" pitchFamily="2" charset="2"/>
              </a:rPr>
              <a:t>.  gesetzl. Regelungen, Nordrhein-Westfalen  eigene spezielle Regelungen, Bonn  nochmals eigene Regelungen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2337009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Prinzip 1: Prinzip einer einzigen </a:t>
            </a:r>
            <a:r>
              <a:rPr lang="de-DE" dirty="0"/>
              <a:t>V</a:t>
            </a:r>
            <a:r>
              <a:rPr lang="de-DE" dirty="0" smtClean="0"/>
              <a:t>erantwortung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409430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325</Words>
  <Application>Microsoft Office PowerPoint</Application>
  <PresentationFormat>Breitbild</PresentationFormat>
  <Paragraphs>42</Paragraphs>
  <Slides>6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Wingdings</vt:lpstr>
      <vt:lpstr>Office</vt:lpstr>
      <vt:lpstr>Objektorientierte Programmierung</vt:lpstr>
      <vt:lpstr>Warum Objektorientiert</vt:lpstr>
      <vt:lpstr>Kriterien guter Software</vt:lpstr>
      <vt:lpstr>Rückblick strukturierte Programmierung</vt:lpstr>
      <vt:lpstr>Basis der Objektorientierung</vt:lpstr>
      <vt:lpstr>Prinzip 1: Prinzip einer einzigen Verantwortung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Objektorientierte Programmierung</dc:title>
  <dc:creator>Nadja Reuther</dc:creator>
  <cp:lastModifiedBy>Frank Ebeling</cp:lastModifiedBy>
  <cp:revision>12</cp:revision>
  <dcterms:created xsi:type="dcterms:W3CDTF">2022-06-28T06:30:02Z</dcterms:created>
  <dcterms:modified xsi:type="dcterms:W3CDTF">2024-06-25T07:40:57Z</dcterms:modified>
</cp:coreProperties>
</file>