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8" r:id="rId11"/>
    <p:sldId id="267" r:id="rId12"/>
    <p:sldId id="269" r:id="rId13"/>
    <p:sldId id="270" r:id="rId14"/>
    <p:sldId id="271" r:id="rId15"/>
    <p:sldId id="257" r:id="rId16"/>
    <p:sldId id="25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97" d="100"/>
          <a:sy n="97" d="100"/>
        </p:scale>
        <p:origin x="29" y="-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Ein Softwareprodukt</a:t>
            </a:r>
            <a:br>
              <a:rPr lang="de-DE" dirty="0" smtClean="0"/>
            </a:br>
            <a:r>
              <a:rPr lang="de-DE" dirty="0" smtClean="0"/>
              <a:t>designen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441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Entwurf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Nach der Analyse folgt der Entwurf</a:t>
            </a:r>
          </a:p>
          <a:p>
            <a:r>
              <a:rPr lang="de-DE" dirty="0" smtClean="0"/>
              <a:t>Beginnt, sobald die grundlegenden Anforderungen an die Software fest stehen</a:t>
            </a:r>
          </a:p>
          <a:p>
            <a:r>
              <a:rPr lang="de-DE" dirty="0" smtClean="0"/>
              <a:t>Ebenen können überschneiden oder noch gar nicht feststehen (</a:t>
            </a:r>
            <a:r>
              <a:rPr lang="de-DE" dirty="0" err="1" smtClean="0"/>
              <a:t>Scrum</a:t>
            </a:r>
            <a:r>
              <a:rPr lang="de-DE" dirty="0" smtClean="0"/>
              <a:t>)</a:t>
            </a:r>
          </a:p>
          <a:p>
            <a:r>
              <a:rPr lang="de-DE" dirty="0" smtClean="0"/>
              <a:t>Aufgliederung in </a:t>
            </a:r>
            <a:r>
              <a:rPr lang="de-DE" u="sng" dirty="0" smtClean="0"/>
              <a:t>Architekturentwurf</a:t>
            </a:r>
            <a:r>
              <a:rPr lang="de-DE" dirty="0" smtClean="0"/>
              <a:t> und </a:t>
            </a:r>
            <a:r>
              <a:rPr lang="de-DE" u="sng" dirty="0" smtClean="0"/>
              <a:t>Detailentwurf</a:t>
            </a:r>
            <a:endParaRPr lang="de-DE" u="sng" dirty="0"/>
          </a:p>
        </p:txBody>
      </p:sp>
    </p:spTree>
    <p:extLst>
      <p:ext uri="{BB962C8B-B14F-4D97-AF65-F5344CB8AC3E}">
        <p14:creationId xmlns:p14="http://schemas.microsoft.com/office/powerpoint/2010/main" val="1780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Architekturentwurf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Beschreibt, wie die Software im System zusammenspielt</a:t>
            </a:r>
          </a:p>
          <a:p>
            <a:r>
              <a:rPr lang="de-DE" dirty="0" smtClean="0"/>
              <a:t>Teilt die Software in ihre Module und Komponenten auf und beschreibt wie sie zusammenspielen</a:t>
            </a:r>
          </a:p>
          <a:p>
            <a:r>
              <a:rPr lang="de-DE" dirty="0" smtClean="0"/>
              <a:t>Es kann grafisch dargestellt werden</a:t>
            </a:r>
          </a:p>
          <a:p>
            <a:pPr lvl="1"/>
            <a:r>
              <a:rPr lang="de-DE" dirty="0" smtClean="0"/>
              <a:t>Stichwort: Einsatzdiagramm</a:t>
            </a:r>
          </a:p>
          <a:p>
            <a:r>
              <a:rPr lang="de-DE" dirty="0" smtClean="0"/>
              <a:t>Hilft bei der Orientierung im Zusammenspiel und wie Daten bereitgestellt werden sollten</a:t>
            </a:r>
          </a:p>
        </p:txBody>
      </p:sp>
    </p:spTree>
    <p:extLst>
      <p:ext uri="{BB962C8B-B14F-4D97-AF65-F5344CB8AC3E}">
        <p14:creationId xmlns:p14="http://schemas.microsoft.com/office/powerpoint/2010/main" val="386325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Architekturentwurf Beispiel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93" y="1954295"/>
            <a:ext cx="4903075" cy="4903075"/>
          </a:xfrm>
        </p:spPr>
      </p:pic>
    </p:spTree>
    <p:extLst>
      <p:ext uri="{BB962C8B-B14F-4D97-AF65-F5344CB8AC3E}">
        <p14:creationId xmlns:p14="http://schemas.microsoft.com/office/powerpoint/2010/main" val="162702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Detailentwurf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Die Komponenten werden einzeln betrachtet</a:t>
            </a:r>
          </a:p>
          <a:p>
            <a:r>
              <a:rPr lang="de-DE" dirty="0" smtClean="0"/>
              <a:t>Die genaue Implementation wird beschrieben</a:t>
            </a:r>
          </a:p>
          <a:p>
            <a:r>
              <a:rPr lang="de-DE" dirty="0" smtClean="0"/>
              <a:t>Schnittstellen werden definiert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910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Merkmale einer guten Softwarearchitektur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Modularität</a:t>
            </a:r>
          </a:p>
          <a:p>
            <a:r>
              <a:rPr lang="de-DE" dirty="0" smtClean="0"/>
              <a:t>Entkoppelung</a:t>
            </a:r>
          </a:p>
          <a:p>
            <a:r>
              <a:rPr lang="de-DE" dirty="0" smtClean="0"/>
              <a:t>Abstraktion</a:t>
            </a:r>
          </a:p>
          <a:p>
            <a:r>
              <a:rPr lang="de-DE" dirty="0" smtClean="0"/>
              <a:t>Einfachheit</a:t>
            </a:r>
          </a:p>
          <a:p>
            <a:r>
              <a:rPr lang="de-DE" dirty="0" smtClean="0"/>
              <a:t>Vollständigkeit</a:t>
            </a:r>
          </a:p>
          <a:p>
            <a:r>
              <a:rPr lang="de-DE" dirty="0" smtClean="0"/>
              <a:t>Parallelität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188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Schnittstellenarten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Benutzerschnittstelle</a:t>
            </a:r>
          </a:p>
          <a:p>
            <a:r>
              <a:rPr lang="de-DE" dirty="0" smtClean="0"/>
              <a:t>Softwareschnittstelle</a:t>
            </a:r>
          </a:p>
          <a:p>
            <a:r>
              <a:rPr lang="de-DE" dirty="0" smtClean="0"/>
              <a:t>Hardwareschnittstelle</a:t>
            </a:r>
          </a:p>
          <a:p>
            <a:r>
              <a:rPr lang="de-DE" dirty="0" smtClean="0"/>
              <a:t>Datenschnittstelle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196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Architekturmuster unterscheiden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128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Drei-Schichten-Architektur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Präsentationsschicht</a:t>
            </a:r>
          </a:p>
          <a:p>
            <a:pPr lvl="1"/>
            <a:r>
              <a:rPr lang="de-DE" dirty="0" smtClean="0"/>
              <a:t>Repräsentation der Daten, Nutzereingaben und Nutzerschnittstellen</a:t>
            </a:r>
          </a:p>
          <a:p>
            <a:pPr lvl="1"/>
            <a:r>
              <a:rPr lang="de-DE" dirty="0" smtClean="0"/>
              <a:t>Stichwort: GUI (Tabellen, Dashboards, Grafiken)</a:t>
            </a:r>
          </a:p>
          <a:p>
            <a:r>
              <a:rPr lang="de-DE" dirty="0" smtClean="0"/>
              <a:t>Logikschicht</a:t>
            </a:r>
          </a:p>
          <a:p>
            <a:pPr lvl="1"/>
            <a:r>
              <a:rPr lang="de-DE" dirty="0" smtClean="0"/>
              <a:t>Datenverarbeitung und –</a:t>
            </a:r>
            <a:r>
              <a:rPr lang="de-DE" dirty="0" err="1" smtClean="0"/>
              <a:t>aufbereitung</a:t>
            </a:r>
            <a:endParaRPr lang="de-DE" dirty="0" smtClean="0"/>
          </a:p>
          <a:p>
            <a:pPr lvl="1"/>
            <a:r>
              <a:rPr lang="de-DE" dirty="0" smtClean="0"/>
              <a:t>Stichwort: Geschäftslogik (Berechnungen, Rechteverwaltung)</a:t>
            </a:r>
          </a:p>
          <a:p>
            <a:r>
              <a:rPr lang="de-DE" dirty="0" smtClean="0"/>
              <a:t>Datenhaltungsschicht</a:t>
            </a:r>
          </a:p>
          <a:p>
            <a:pPr lvl="1"/>
            <a:r>
              <a:rPr lang="de-DE" dirty="0" smtClean="0"/>
              <a:t>Speichern und Laden von Daten</a:t>
            </a:r>
          </a:p>
          <a:p>
            <a:pPr lvl="1"/>
            <a:r>
              <a:rPr lang="de-DE" dirty="0" smtClean="0"/>
              <a:t>Hier ist meist die Datenbank angesiedelt</a:t>
            </a:r>
          </a:p>
          <a:p>
            <a:pPr lvl="1"/>
            <a:r>
              <a:rPr lang="de-DE" dirty="0" smtClean="0"/>
              <a:t>Stichwort: Datenzugriff (Daten Cache, </a:t>
            </a:r>
            <a:r>
              <a:rPr lang="de-DE" dirty="0" err="1" smtClean="0"/>
              <a:t>Hibernate</a:t>
            </a:r>
            <a:r>
              <a:rPr lang="de-DE" dirty="0" smtClean="0"/>
              <a:t>, Datenbank)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369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Drei-Schichten-Architektur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Vorteile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Abhängigkeiten reduziert</a:t>
            </a:r>
          </a:p>
          <a:p>
            <a:r>
              <a:rPr lang="de-DE" dirty="0" smtClean="0"/>
              <a:t>Definierte Schnittstellen zwischen Schichten</a:t>
            </a:r>
          </a:p>
          <a:p>
            <a:r>
              <a:rPr lang="de-DE" dirty="0" smtClean="0"/>
              <a:t>Änderungen wirken sich selten auf andere Schichten aus</a:t>
            </a:r>
          </a:p>
          <a:p>
            <a:r>
              <a:rPr lang="de-DE" dirty="0" smtClean="0"/>
              <a:t>Schichten austauschen ist problemlos möglich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Nachteile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Durch Weiterleitungen der Daten wird Ausführungsgeschwindigkeit reduziert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036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Client-Server-Architektur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Sehr ähnlich zu Drei-Schichten-Architektur</a:t>
            </a:r>
          </a:p>
          <a:p>
            <a:r>
              <a:rPr lang="de-DE" dirty="0" smtClean="0"/>
              <a:t>Verschiedene Schichten werden auf verschiedene Systeme verteilt</a:t>
            </a:r>
            <a:endParaRPr lang="de-DE" dirty="0"/>
          </a:p>
          <a:p>
            <a:r>
              <a:rPr lang="de-DE" dirty="0" smtClean="0"/>
              <a:t>Erweiterter Vorteil:</a:t>
            </a:r>
          </a:p>
          <a:p>
            <a:pPr lvl="1"/>
            <a:r>
              <a:rPr lang="de-DE" dirty="0" smtClean="0"/>
              <a:t>Wir erhalten eine höhere Skalierbarkeit der Schichten</a:t>
            </a:r>
          </a:p>
          <a:p>
            <a:r>
              <a:rPr lang="de-DE" dirty="0" smtClean="0"/>
              <a:t>Erweiterter Nachteil:</a:t>
            </a:r>
          </a:p>
          <a:p>
            <a:pPr lvl="1"/>
            <a:r>
              <a:rPr lang="de-DE" dirty="0" smtClean="0"/>
              <a:t>Durch Ausfall einer Schicht kann Funktionalität unterbrochen werden</a:t>
            </a:r>
          </a:p>
          <a:p>
            <a:r>
              <a:rPr lang="de-DE" dirty="0" smtClean="0"/>
              <a:t>Aktuell weit verbreiteter Standard in der Industrie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890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MVC Modell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Ist weit verbreitet bei </a:t>
            </a:r>
            <a:r>
              <a:rPr lang="de-DE" dirty="0" err="1" smtClean="0"/>
              <a:t>Standalone</a:t>
            </a:r>
            <a:r>
              <a:rPr lang="de-DE" dirty="0" smtClean="0"/>
              <a:t> Programmen mit grafischer Nutzeroberfläche (GUI)</a:t>
            </a:r>
          </a:p>
          <a:p>
            <a:r>
              <a:rPr lang="de-DE" dirty="0" smtClean="0"/>
              <a:t>Software wird in drei unabhängige Komponenten aufgeteilt</a:t>
            </a:r>
          </a:p>
          <a:p>
            <a:r>
              <a:rPr lang="de-DE" dirty="0" smtClean="0"/>
              <a:t>Abgrenzung zwischen Daten, Darstellung und Interaktion</a:t>
            </a:r>
          </a:p>
          <a:p>
            <a:r>
              <a:rPr lang="de-DE" dirty="0" smtClean="0"/>
              <a:t>View</a:t>
            </a:r>
          </a:p>
          <a:p>
            <a:pPr lvl="1"/>
            <a:r>
              <a:rPr lang="de-DE" dirty="0" smtClean="0"/>
              <a:t>Zeigt Nutzer Daten an – Visualisierung – Nimmt Nutzerdaten entgegen</a:t>
            </a:r>
          </a:p>
          <a:p>
            <a:r>
              <a:rPr lang="de-DE" dirty="0" smtClean="0"/>
              <a:t>Controller</a:t>
            </a:r>
          </a:p>
          <a:p>
            <a:pPr lvl="1"/>
            <a:r>
              <a:rPr lang="de-DE" dirty="0" smtClean="0"/>
              <a:t>Schnittstelle zwischen View und Model – Enthält Logik</a:t>
            </a:r>
          </a:p>
          <a:p>
            <a:r>
              <a:rPr lang="de-DE" dirty="0" smtClean="0"/>
              <a:t>Model</a:t>
            </a:r>
          </a:p>
          <a:p>
            <a:pPr lvl="1"/>
            <a:r>
              <a:rPr lang="de-DE" dirty="0" smtClean="0"/>
              <a:t>Datenverwaltung – Datenanbindung – Bereitstellung von Daten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397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MVC-Modell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Vorteile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Mehrere Ansichten des Models sind Möglich</a:t>
            </a:r>
          </a:p>
          <a:p>
            <a:r>
              <a:rPr lang="de-DE" dirty="0" smtClean="0"/>
              <a:t>Austauschen von Views ist möglich</a:t>
            </a:r>
          </a:p>
          <a:p>
            <a:r>
              <a:rPr lang="de-DE" dirty="0" smtClean="0"/>
              <a:t>Leichtes hinzufügen von neuen Views</a:t>
            </a:r>
          </a:p>
          <a:p>
            <a:r>
              <a:rPr lang="de-DE" dirty="0" err="1" smtClean="0"/>
              <a:t>Synchonität</a:t>
            </a:r>
            <a:endParaRPr lang="de-DE" dirty="0" smtClean="0"/>
          </a:p>
          <a:p>
            <a:r>
              <a:rPr lang="de-DE" dirty="0" smtClean="0"/>
              <a:t>Unterstützt agile Entwicklung sehr gut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Nachteile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Komplexität wird stark erhöht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109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Ich beantworte sie gerne!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515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Selbstlernen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 smtClean="0"/>
              <a:t>Zeit bis 10:45 Uhr</a:t>
            </a:r>
          </a:p>
          <a:p>
            <a:r>
              <a:rPr lang="de-DE" dirty="0" smtClean="0"/>
              <a:t>Handout Modul K – FIA, S. 19 – 27</a:t>
            </a:r>
          </a:p>
          <a:p>
            <a:r>
              <a:rPr lang="de-DE" dirty="0" smtClean="0"/>
              <a:t>Buch Fachstufe II, Lernfeld 10-12, S. 20 - 27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03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 smtClean="0"/>
              <a:t>Zeit bis 13:00 Uhr</a:t>
            </a:r>
          </a:p>
          <a:p>
            <a:r>
              <a:rPr lang="de-DE" dirty="0" smtClean="0"/>
              <a:t>Sucht euch drei Anwendungen/Webseiten heraus und erarbeitet, nach welchem Architekturmodell diese arbeiten. Begründet auch, warum ihr das so seht</a:t>
            </a:r>
          </a:p>
          <a:p>
            <a:r>
              <a:rPr lang="de-DE" dirty="0" smtClean="0"/>
              <a:t>Entschiedet euch für eure Adressbuch für ein Architekturmodell. Begründet, warum ihr euch dafür entschieden habt</a:t>
            </a:r>
          </a:p>
          <a:p>
            <a:r>
              <a:rPr lang="de-DE" dirty="0" smtClean="0"/>
              <a:t>Erstellt hierfür ein Einsatzdiagramm in Draw.io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607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409</Words>
  <Application>Microsoft Office PowerPoint</Application>
  <PresentationFormat>Breitbild</PresentationFormat>
  <Paragraphs>87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Berlin</vt:lpstr>
      <vt:lpstr>Ein Softwareprodukt designen</vt:lpstr>
      <vt:lpstr>Der Entwurf</vt:lpstr>
      <vt:lpstr>Der Architekturentwurf</vt:lpstr>
      <vt:lpstr>Architekturentwurf Beispiel</vt:lpstr>
      <vt:lpstr>Der Detailentwurf</vt:lpstr>
      <vt:lpstr>Merkmale einer guten Softwarearchitektur</vt:lpstr>
      <vt:lpstr>Schnittstellenarten</vt:lpstr>
      <vt:lpstr>Architekturmuster unterscheiden</vt:lpstr>
      <vt:lpstr>Drei-Schichten-Architektur</vt:lpstr>
      <vt:lpstr>Drei-Schichten-Architektur</vt:lpstr>
      <vt:lpstr>Client-Server-Architektur</vt:lpstr>
      <vt:lpstr>MVC Modell</vt:lpstr>
      <vt:lpstr>MVC-Modell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Kirschstein, Dennis</dc:creator>
  <cp:lastModifiedBy>Kirschstein, Dennis</cp:lastModifiedBy>
  <cp:revision>44</cp:revision>
  <dcterms:created xsi:type="dcterms:W3CDTF">2024-04-02T08:42:29Z</dcterms:created>
  <dcterms:modified xsi:type="dcterms:W3CDTF">2024-04-02T09:42:58Z</dcterms:modified>
</cp:coreProperties>
</file>