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59" r:id="rId5"/>
    <p:sldId id="260" r:id="rId6"/>
    <p:sldId id="261" r:id="rId7"/>
    <p:sldId id="258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Scrum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Die agile Methode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5060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Definition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Scrum (engl. Gedränge) </a:t>
            </a:r>
            <a:r>
              <a:rPr lang="de-DE" dirty="0" smtClean="0">
                <a:sym typeface="Wingdings" panose="05000000000000000000" pitchFamily="2" charset="2"/>
              </a:rPr>
              <a:t> enge Zusammenarbeit im Team</a:t>
            </a:r>
            <a:endParaRPr lang="de-DE" dirty="0" smtClean="0"/>
          </a:p>
          <a:p>
            <a:r>
              <a:rPr lang="de-DE" dirty="0" smtClean="0"/>
              <a:t>Agile Methode für kleine selbstorganisierte Teams</a:t>
            </a:r>
          </a:p>
          <a:p>
            <a:r>
              <a:rPr lang="de-DE" dirty="0" smtClean="0"/>
              <a:t>Keine konkreten Anforderungen am Anfang</a:t>
            </a:r>
          </a:p>
          <a:p>
            <a:r>
              <a:rPr lang="de-DE" dirty="0" smtClean="0"/>
              <a:t>Rahmenwerk für das Projektmanagement</a:t>
            </a:r>
          </a:p>
          <a:p>
            <a:r>
              <a:rPr lang="de-DE" dirty="0" smtClean="0"/>
              <a:t>Inkrementelles, iteratives Vorgehen </a:t>
            </a:r>
            <a:r>
              <a:rPr lang="de-DE" dirty="0" smtClean="0">
                <a:sym typeface="Wingdings" panose="05000000000000000000" pitchFamily="2" charset="2"/>
              </a:rPr>
              <a:t> in abgeschlossenen Phasen (Sprints) werden nacheinander verschiedene Produktversionen</a:t>
            </a:r>
            <a:endParaRPr lang="de-DE" dirty="0" smtClean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2059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Artefakte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Dateien, die als (Zwischen)-Ergebnisse in der Entwicklung entstehen</a:t>
            </a:r>
          </a:p>
          <a:p>
            <a:r>
              <a:rPr lang="de-DE" dirty="0" smtClean="0"/>
              <a:t>Inkrement </a:t>
            </a:r>
            <a:r>
              <a:rPr lang="de-DE" dirty="0" smtClean="0">
                <a:sym typeface="Wingdings" panose="05000000000000000000" pitchFamily="2" charset="2"/>
              </a:rPr>
              <a:t> Teilprodukt der Entwicklung</a:t>
            </a:r>
            <a:endParaRPr lang="de-DE" dirty="0" smtClean="0"/>
          </a:p>
          <a:p>
            <a:r>
              <a:rPr lang="de-DE" dirty="0" smtClean="0"/>
              <a:t>Product Backlog </a:t>
            </a:r>
            <a:r>
              <a:rPr lang="de-DE" dirty="0" smtClean="0">
                <a:sym typeface="Wingdings" panose="05000000000000000000" pitchFamily="2" charset="2"/>
              </a:rPr>
              <a:t> Aufgaben und Anforderungen an das Produkt</a:t>
            </a:r>
            <a:endParaRPr lang="de-DE" dirty="0" smtClean="0"/>
          </a:p>
          <a:p>
            <a:r>
              <a:rPr lang="de-DE" dirty="0" smtClean="0"/>
              <a:t>Sprint Backlog </a:t>
            </a:r>
            <a:r>
              <a:rPr lang="de-DE" dirty="0" smtClean="0">
                <a:sym typeface="Wingdings" panose="05000000000000000000" pitchFamily="2" charset="2"/>
              </a:rPr>
              <a:t> Aufgaben und Anforderungen an den nächsten Sprint (Iteration)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2658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Product Backlog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3494327"/>
              </p:ext>
            </p:extLst>
          </p:nvPr>
        </p:nvGraphicFramePr>
        <p:xfrm>
          <a:off x="1141413" y="2249488"/>
          <a:ext cx="990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0762">
                  <a:extLst>
                    <a:ext uri="{9D8B030D-6E8A-4147-A177-3AD203B41FA5}">
                      <a16:colId xmlns:a16="http://schemas.microsoft.com/office/drawing/2014/main" val="2345364545"/>
                    </a:ext>
                  </a:extLst>
                </a:gridCol>
                <a:gridCol w="6966065">
                  <a:extLst>
                    <a:ext uri="{9D8B030D-6E8A-4147-A177-3AD203B41FA5}">
                      <a16:colId xmlns:a16="http://schemas.microsoft.com/office/drawing/2014/main" val="1210793806"/>
                    </a:ext>
                  </a:extLst>
                </a:gridCol>
                <a:gridCol w="2269173">
                  <a:extLst>
                    <a:ext uri="{9D8B030D-6E8A-4147-A177-3AD203B41FA5}">
                      <a16:colId xmlns:a16="http://schemas.microsoft.com/office/drawing/2014/main" val="3217853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Nr.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Name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Schätzung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595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1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Eine Wochenansicht des Kalenders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35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2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Einen neuen Termin (mit Datum,</a:t>
                      </a:r>
                      <a:r>
                        <a:rPr lang="de-DE" baseline="0" dirty="0" smtClean="0"/>
                        <a:t> Uhrzeit, Beschreibung) eintragen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896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3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Vorhandene Termine verschieben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750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4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Tagesansicht anzeigen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69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5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Termin löschen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76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6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Feiertage importieren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652553"/>
                  </a:ext>
                </a:extLst>
              </a:tr>
            </a:tbl>
          </a:graphicData>
        </a:graphic>
      </p:graphicFrame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62383"/>
              </p:ext>
            </p:extLst>
          </p:nvPr>
        </p:nvGraphicFramePr>
        <p:xfrm>
          <a:off x="3499658" y="4920440"/>
          <a:ext cx="4796446" cy="19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724">
                  <a:extLst>
                    <a:ext uri="{9D8B030D-6E8A-4147-A177-3AD203B41FA5}">
                      <a16:colId xmlns:a16="http://schemas.microsoft.com/office/drawing/2014/main" val="3833211675"/>
                    </a:ext>
                  </a:extLst>
                </a:gridCol>
                <a:gridCol w="1188722">
                  <a:extLst>
                    <a:ext uri="{9D8B030D-6E8A-4147-A177-3AD203B41FA5}">
                      <a16:colId xmlns:a16="http://schemas.microsoft.com/office/drawing/2014/main" val="4169861343"/>
                    </a:ext>
                  </a:extLst>
                </a:gridCol>
              </a:tblGrid>
              <a:tr h="347841">
                <a:tc>
                  <a:txBody>
                    <a:bodyPr/>
                    <a:lstStyle/>
                    <a:p>
                      <a:r>
                        <a:rPr lang="de-DE" dirty="0" smtClean="0"/>
                        <a:t>Aufgabe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Schätzung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739928"/>
                  </a:ext>
                </a:extLst>
              </a:tr>
              <a:tr h="347841">
                <a:tc>
                  <a:txBody>
                    <a:bodyPr/>
                    <a:lstStyle/>
                    <a:p>
                      <a:r>
                        <a:rPr lang="de-DE" dirty="0" smtClean="0"/>
                        <a:t>Dialog für Termineingabe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 PT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016875"/>
                  </a:ext>
                </a:extLst>
              </a:tr>
              <a:tr h="608721">
                <a:tc>
                  <a:txBody>
                    <a:bodyPr/>
                    <a:lstStyle/>
                    <a:p>
                      <a:r>
                        <a:rPr lang="de-DE" dirty="0" smtClean="0"/>
                        <a:t>Datenbankschema für Termine erstellen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2,5 PT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979516"/>
                  </a:ext>
                </a:extLst>
              </a:tr>
              <a:tr h="565960">
                <a:tc>
                  <a:txBody>
                    <a:bodyPr/>
                    <a:lstStyle/>
                    <a:p>
                      <a:r>
                        <a:rPr lang="de-DE" dirty="0" smtClean="0"/>
                        <a:t>Verbindung</a:t>
                      </a:r>
                      <a:r>
                        <a:rPr lang="de-DE" baseline="0" dirty="0" smtClean="0"/>
                        <a:t> Dialog zu Datenbank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1,5 PT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6842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6584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Rollen im Scrum Team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e-DE" dirty="0" smtClean="0"/>
              <a:t>Scrum Master </a:t>
            </a:r>
            <a:r>
              <a:rPr lang="de-DE" dirty="0" smtClean="0">
                <a:sym typeface="Wingdings" panose="05000000000000000000" pitchFamily="2" charset="2"/>
              </a:rPr>
              <a:t> Aufgaben:</a:t>
            </a:r>
          </a:p>
          <a:p>
            <a:pPr lvl="1"/>
            <a:r>
              <a:rPr lang="de-DE" dirty="0" smtClean="0">
                <a:sym typeface="Wingdings" panose="05000000000000000000" pitchFamily="2" charset="2"/>
              </a:rPr>
              <a:t>Verständnis schaffen für Notwendigkeit klarer prägnanter Product-Backlog-Einträge im Scrum Team</a:t>
            </a:r>
          </a:p>
          <a:p>
            <a:pPr lvl="1"/>
            <a:r>
              <a:rPr lang="de-DE" dirty="0" smtClean="0">
                <a:sym typeface="Wingdings" panose="05000000000000000000" pitchFamily="2" charset="2"/>
              </a:rPr>
              <a:t>Vermitteln des richtigen Verständnisses von Agilität und ihrer Anwendung</a:t>
            </a:r>
          </a:p>
          <a:p>
            <a:pPr lvl="1"/>
            <a:r>
              <a:rPr lang="de-DE" dirty="0" smtClean="0">
                <a:sym typeface="Wingdings" panose="05000000000000000000" pitchFamily="2" charset="2"/>
              </a:rPr>
              <a:t>Coachen des Entwicklungsteams hin zu Selbstorganisation und funktionsübergreifender Teamarbeit</a:t>
            </a:r>
          </a:p>
          <a:p>
            <a:r>
              <a:rPr lang="de-DE" dirty="0" smtClean="0">
                <a:sym typeface="Wingdings" panose="05000000000000000000" pitchFamily="2" charset="2"/>
              </a:rPr>
              <a:t>Product Owner  Aufgaben:</a:t>
            </a:r>
          </a:p>
          <a:p>
            <a:pPr lvl="1"/>
            <a:r>
              <a:rPr lang="de-DE" dirty="0" smtClean="0">
                <a:sym typeface="Wingdings" panose="05000000000000000000" pitchFamily="2" charset="2"/>
              </a:rPr>
              <a:t>Sicherstellen, dass das Entwicklungsteam die Product-Backlog-Einträge im nötigen Maße versteht</a:t>
            </a:r>
          </a:p>
          <a:p>
            <a:pPr lvl="1"/>
            <a:r>
              <a:rPr lang="de-DE" dirty="0" smtClean="0">
                <a:sym typeface="Wingdings" panose="05000000000000000000" pitchFamily="2" charset="2"/>
              </a:rPr>
              <a:t>Die Einträge im Product Backlog so sortieren, das Ziele optimal erreicht werden können</a:t>
            </a:r>
          </a:p>
          <a:p>
            <a:pPr lvl="1"/>
            <a:r>
              <a:rPr lang="de-DE" dirty="0" smtClean="0">
                <a:sym typeface="Wingdings" panose="05000000000000000000" pitchFamily="2" charset="2"/>
              </a:rPr>
              <a:t>Sicherstellen, dass das Product Backlog für alle sichtbar und verständlich ist und dass Klarheit darüber besteht, woran das Scrum Team als Nächstes arbeiten wird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04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Rollen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Development Team </a:t>
            </a:r>
            <a:r>
              <a:rPr lang="de-DE" dirty="0" smtClean="0">
                <a:sym typeface="Wingdings" panose="05000000000000000000" pitchFamily="2" charset="2"/>
              </a:rPr>
              <a:t> Aufgaben:</a:t>
            </a:r>
          </a:p>
          <a:p>
            <a:pPr lvl="1"/>
            <a:r>
              <a:rPr lang="de-DE" dirty="0" smtClean="0">
                <a:sym typeface="Wingdings" panose="05000000000000000000" pitchFamily="2" charset="2"/>
              </a:rPr>
              <a:t>Niemand schreibt dem Team vor wie es aus dem Product Backlog das Produkt entwickelt</a:t>
            </a:r>
          </a:p>
          <a:p>
            <a:pPr lvl="1"/>
            <a:r>
              <a:rPr lang="de-DE" dirty="0" smtClean="0">
                <a:sym typeface="Wingdings" panose="05000000000000000000" pitchFamily="2" charset="2"/>
              </a:rPr>
              <a:t>Keine weitere Unterteilung</a:t>
            </a:r>
          </a:p>
          <a:p>
            <a:pPr lvl="1"/>
            <a:r>
              <a:rPr lang="de-DE" dirty="0" smtClean="0">
                <a:sym typeface="Wingdings" panose="05000000000000000000" pitchFamily="2" charset="2"/>
              </a:rPr>
              <a:t>Rechenschaftspflicht im kompletten Team gesamt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62504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Scrum-Vokabular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913627"/>
              </p:ext>
            </p:extLst>
          </p:nvPr>
        </p:nvGraphicFramePr>
        <p:xfrm>
          <a:off x="1141413" y="2249488"/>
          <a:ext cx="9906000" cy="32359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009111">
                  <a:extLst>
                    <a:ext uri="{9D8B030D-6E8A-4147-A177-3AD203B41FA5}">
                      <a16:colId xmlns:a16="http://schemas.microsoft.com/office/drawing/2014/main" val="124900584"/>
                    </a:ext>
                  </a:extLst>
                </a:gridCol>
                <a:gridCol w="7896889">
                  <a:extLst>
                    <a:ext uri="{9D8B030D-6E8A-4147-A177-3AD203B41FA5}">
                      <a16:colId xmlns:a16="http://schemas.microsoft.com/office/drawing/2014/main" val="3911063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b="0" dirty="0" smtClean="0"/>
                        <a:t>Sprint</a:t>
                      </a:r>
                      <a:endParaRPr lang="de-DE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0" dirty="0" smtClean="0"/>
                        <a:t>Entspricht einer Iteration</a:t>
                      </a:r>
                      <a:endParaRPr lang="de-DE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105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Scrum Master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Ist verantwortlich für die Einhaltung des</a:t>
                      </a:r>
                      <a:r>
                        <a:rPr lang="de-DE" baseline="0" dirty="0" smtClean="0"/>
                        <a:t> Scrum-Prozesses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884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Product Owner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Ist als Fachexperte verantwortlich für die Anforderungen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216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Daily Scrum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Ein Daily Stand-</a:t>
                      </a:r>
                      <a:r>
                        <a:rPr lang="de-DE" dirty="0" err="1" smtClean="0"/>
                        <a:t>up</a:t>
                      </a:r>
                      <a:r>
                        <a:rPr lang="de-DE" baseline="0" dirty="0" smtClean="0"/>
                        <a:t> Meeting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596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Sprint </a:t>
                      </a:r>
                      <a:r>
                        <a:rPr lang="de-DE" dirty="0" err="1" smtClean="0"/>
                        <a:t>Retrospective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Ein Meeting</a:t>
                      </a:r>
                      <a:r>
                        <a:rPr lang="de-DE" baseline="0" dirty="0" smtClean="0"/>
                        <a:t> zur Rückschau auf den Prozess zwecks kontinuierlicher Verbesserung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151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Definition of </a:t>
                      </a:r>
                      <a:r>
                        <a:rPr lang="de-DE" dirty="0" err="1" smtClean="0"/>
                        <a:t>Done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Vom ganzen Team akzeptierte Kriterien dazu, wann genau</a:t>
                      </a:r>
                      <a:r>
                        <a:rPr lang="de-DE" baseline="0" dirty="0" smtClean="0"/>
                        <a:t> eine Aufgabe als erledigt gilt.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396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Product</a:t>
                      </a:r>
                      <a:r>
                        <a:rPr lang="de-DE" baseline="0" dirty="0" smtClean="0"/>
                        <a:t> Backlog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Die für das Produkt insgesamt umzusetzenden Aufgaben bzw. Anforderungen.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604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Sprint Backlog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Die für die nächste Iteration (Sprint) umzusetzenden Aufgaben bzw. Anforderungen.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228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1959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Grundsätze bei </a:t>
            </a:r>
            <a:r>
              <a:rPr lang="de-DE" dirty="0" err="1" smtClean="0"/>
              <a:t>Scrum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Transparency</a:t>
            </a:r>
            <a:r>
              <a:rPr lang="en-US" dirty="0"/>
              <a:t> </a:t>
            </a:r>
            <a:r>
              <a:rPr lang="de-DE" dirty="0"/>
              <a:t>(Transparenz): Alle entwicklungsrelevanten Informationen müssen für alle bekannt gemacht und festgehalten werden. Dieses betrifft z. B. Projektfortschritte, auftretende Probleme oder Design-Richtlinien.</a:t>
            </a:r>
          </a:p>
          <a:p>
            <a:endParaRPr lang="de-DE" dirty="0"/>
          </a:p>
          <a:p>
            <a:r>
              <a:rPr lang="en-US" b="1" dirty="0"/>
              <a:t>Inspection </a:t>
            </a:r>
            <a:r>
              <a:rPr lang="de-DE" dirty="0"/>
              <a:t>(Überprüfung): In regelmäßigen Abständen werden die </a:t>
            </a:r>
            <a:r>
              <a:rPr lang="en-US" dirty="0"/>
              <a:t>Scrum-</a:t>
            </a:r>
            <a:r>
              <a:rPr lang="en-US" dirty="0" err="1"/>
              <a:t>Artefakte</a:t>
            </a:r>
            <a:r>
              <a:rPr lang="en-US" dirty="0"/>
              <a:t>, </a:t>
            </a:r>
            <a:r>
              <a:rPr lang="de-DE" dirty="0"/>
              <a:t>die Projektfortschritte und die Zusammenarbeit im </a:t>
            </a:r>
            <a:r>
              <a:rPr lang="en-US" dirty="0"/>
              <a:t>Team </a:t>
            </a:r>
            <a:r>
              <a:rPr lang="de-DE" dirty="0"/>
              <a:t>bewertet und </a:t>
            </a:r>
            <a:r>
              <a:rPr lang="en-US" dirty="0"/>
              <a:t>Feedback </a:t>
            </a:r>
            <a:r>
              <a:rPr lang="de-DE" dirty="0"/>
              <a:t>gegeben.</a:t>
            </a:r>
          </a:p>
          <a:p>
            <a:pPr marL="0" indent="0">
              <a:buNone/>
            </a:pPr>
            <a:r>
              <a:rPr lang="de-DE" b="1" dirty="0"/>
              <a:t> </a:t>
            </a:r>
            <a:endParaRPr lang="de-DE" dirty="0"/>
          </a:p>
          <a:p>
            <a:r>
              <a:rPr lang="de-DE" b="1" dirty="0"/>
              <a:t>Adaption </a:t>
            </a:r>
            <a:r>
              <a:rPr lang="de-DE" dirty="0"/>
              <a:t>(Anpassung): Auf Grundlage der bei der Überprüfung gewonnenen Erkenntnisse werden Entwicklungspläne und </a:t>
            </a:r>
            <a:r>
              <a:rPr lang="en-US" dirty="0" err="1"/>
              <a:t>Vorgehensweisen</a:t>
            </a:r>
            <a:r>
              <a:rPr lang="en-US" dirty="0"/>
              <a:t> </a:t>
            </a:r>
            <a:r>
              <a:rPr lang="de-DE" dirty="0"/>
              <a:t>an die neuen Bedingungen angepasst.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16963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chaltkreis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TM04033919[[fn=Schaltkreis]]</Template>
  <TotalTime>0</TotalTime>
  <Words>412</Words>
  <Application>Microsoft Office PowerPoint</Application>
  <PresentationFormat>Breitbild</PresentationFormat>
  <Paragraphs>80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Arial</vt:lpstr>
      <vt:lpstr>Trebuchet MS</vt:lpstr>
      <vt:lpstr>Tw Cen MT</vt:lpstr>
      <vt:lpstr>Wingdings</vt:lpstr>
      <vt:lpstr>Schaltkreis</vt:lpstr>
      <vt:lpstr>Scrum</vt:lpstr>
      <vt:lpstr>Definition</vt:lpstr>
      <vt:lpstr>Artefakte</vt:lpstr>
      <vt:lpstr>Product Backlog</vt:lpstr>
      <vt:lpstr>Rollen im Scrum Team</vt:lpstr>
      <vt:lpstr>Rollen</vt:lpstr>
      <vt:lpstr>Scrum-Vokabular</vt:lpstr>
      <vt:lpstr>Grundsätze bei Scrum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Scrum</dc:title>
  <dc:creator>Nadja Reuther</dc:creator>
  <cp:lastModifiedBy>Frank Ebeling</cp:lastModifiedBy>
  <cp:revision>15</cp:revision>
  <dcterms:created xsi:type="dcterms:W3CDTF">2022-06-16T06:12:45Z</dcterms:created>
  <dcterms:modified xsi:type="dcterms:W3CDTF">2024-06-25T06:42:25Z</dcterms:modified>
</cp:coreProperties>
</file>