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Agiles Projektmanagement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Agilität und Scrum im klassischem Projektumfeld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93441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Modewort: agil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Wort in der Softwareentwicklung, abgeleitet vom agilen Manifest</a:t>
            </a:r>
          </a:p>
          <a:p>
            <a:r>
              <a:rPr lang="de-DE" dirty="0" smtClean="0"/>
              <a:t>Schnelle Reaktion auf Veränderung</a:t>
            </a:r>
          </a:p>
          <a:p>
            <a:r>
              <a:rPr lang="de-DE" dirty="0" smtClean="0"/>
              <a:t>Ursprung des agilen Projektmanagement liegt im Prozessmanagement</a:t>
            </a:r>
          </a:p>
          <a:p>
            <a:r>
              <a:rPr lang="de-DE" dirty="0" smtClean="0"/>
              <a:t>Unterschied agil zu klassisch </a:t>
            </a:r>
            <a:r>
              <a:rPr lang="de-DE" dirty="0" smtClean="0">
                <a:sym typeface="Wingdings" panose="05000000000000000000" pitchFamily="2" charset="2"/>
              </a:rPr>
              <a:t> erste Stellschraube bei klassisch ist die Zeit, bei agil ist es der Umfang  agil sehr zeitkritisch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8340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Gängige Irrtümer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e-DE" dirty="0" smtClean="0"/>
              <a:t>Agiles Projektmanagement ist schneller als klassisches Projektmanagement</a:t>
            </a:r>
            <a:br>
              <a:rPr lang="de-DE" dirty="0" smtClean="0"/>
            </a:br>
            <a:r>
              <a:rPr lang="de-DE" dirty="0" smtClean="0"/>
              <a:t>(Fokus auf Änderungen bei den Anforderungen, dadurch weniger Blindleistungen, aber </a:t>
            </a:r>
            <a:r>
              <a:rPr lang="de-DE" dirty="0" err="1" smtClean="0"/>
              <a:t>vllt</a:t>
            </a:r>
            <a:r>
              <a:rPr lang="de-DE" dirty="0" smtClean="0"/>
              <a:t>. Andere Leistungen)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 smtClean="0"/>
              <a:t>Agiles Projektmanagement ersetzt das klassische Projektmanagement</a:t>
            </a:r>
            <a:r>
              <a:rPr lang="de-DE" dirty="0"/>
              <a:t/>
            </a:r>
            <a:br>
              <a:rPr lang="de-DE" dirty="0"/>
            </a:br>
            <a:r>
              <a:rPr lang="de-DE" dirty="0" smtClean="0"/>
              <a:t>(da agil eher Prozessmanagement ist, kein Ersatz)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 smtClean="0"/>
              <a:t>Agiles Projektmanagement ist etwas komplett Neues</a:t>
            </a:r>
          </a:p>
        </p:txBody>
      </p:sp>
    </p:spTree>
    <p:extLst>
      <p:ext uri="{BB962C8B-B14F-4D97-AF65-F5344CB8AC3E}">
        <p14:creationId xmlns:p14="http://schemas.microsoft.com/office/powerpoint/2010/main" val="2353791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Agiles Manifest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Moderne Form der Softwareentwicklung</a:t>
            </a:r>
          </a:p>
          <a:p>
            <a:endParaRPr lang="de-DE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202664"/>
              </p:ext>
            </p:extLst>
          </p:nvPr>
        </p:nvGraphicFramePr>
        <p:xfrm>
          <a:off x="2031999" y="3289300"/>
          <a:ext cx="812799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1771">
                  <a:extLst>
                    <a:ext uri="{9D8B030D-6E8A-4147-A177-3AD203B41FA5}">
                      <a16:colId xmlns:a16="http://schemas.microsoft.com/office/drawing/2014/main" val="2242113"/>
                    </a:ext>
                  </a:extLst>
                </a:gridCol>
                <a:gridCol w="1152394">
                  <a:extLst>
                    <a:ext uri="{9D8B030D-6E8A-4147-A177-3AD203B41FA5}">
                      <a16:colId xmlns:a16="http://schemas.microsoft.com/office/drawing/2014/main" val="2186961965"/>
                    </a:ext>
                  </a:extLst>
                </a:gridCol>
                <a:gridCol w="3583834">
                  <a:extLst>
                    <a:ext uri="{9D8B030D-6E8A-4147-A177-3AD203B41FA5}">
                      <a16:colId xmlns:a16="http://schemas.microsoft.com/office/drawing/2014/main" val="2592546055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de-DE" dirty="0" smtClean="0"/>
                        <a:t>Die</a:t>
                      </a:r>
                      <a:r>
                        <a:rPr lang="de-DE" baseline="0" dirty="0" smtClean="0"/>
                        <a:t> Werte des agilen Manifests</a:t>
                      </a:r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75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Individuen und Interaktionen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mehr als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Prozesse und Werkzeuge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81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Funktionierende Software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mehr 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Umfassende Dokumentation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382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Zusammenarbeit mit dem Kunden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mehr 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Vertragsverhandlungen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744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Reagieren auf Veränderungen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mehr 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Das Befolgen eines Plans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4158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3895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Die 12 agilen Prinzipien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de-DE" dirty="0" smtClean="0"/>
              <a:t>Kundenbindung durch Teilprodukte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 smtClean="0"/>
              <a:t>Veränderung begrüßen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 smtClean="0"/>
              <a:t>Kurze Entwicklungszyklen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 smtClean="0"/>
              <a:t>Kundensicht im Projekt (</a:t>
            </a:r>
            <a:r>
              <a:rPr lang="de-DE" dirty="0" err="1" smtClean="0"/>
              <a:t>DevOps</a:t>
            </a:r>
            <a:r>
              <a:rPr lang="de-DE" dirty="0" smtClean="0"/>
              <a:t>, </a:t>
            </a:r>
            <a:r>
              <a:rPr lang="de-DE" dirty="0" err="1" smtClean="0"/>
              <a:t>Crossfunctional</a:t>
            </a:r>
            <a:r>
              <a:rPr lang="de-DE" dirty="0" smtClean="0"/>
              <a:t> Teams)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 smtClean="0"/>
              <a:t>Eigenverantwortliche Mitarbeiter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 smtClean="0"/>
              <a:t>Direkte Kommunikation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 startAt="7"/>
            </a:pPr>
            <a:r>
              <a:rPr lang="de-DE" dirty="0" smtClean="0"/>
              <a:t>Funktionierendes Teilprojekt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de-DE" dirty="0" smtClean="0"/>
              <a:t>Nachhaltiger Projektfortschritt (Team Velocity, keine Arbeitsüberlastung)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de-DE" dirty="0" smtClean="0"/>
              <a:t>Erweiterbare Teilprodukte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de-DE" dirty="0" smtClean="0"/>
              <a:t>Einfache Lösungen (YACNI – You </a:t>
            </a:r>
            <a:r>
              <a:rPr lang="de-DE" dirty="0" err="1" smtClean="0"/>
              <a:t>ain‘t</a:t>
            </a:r>
            <a:r>
              <a:rPr lang="de-DE" dirty="0" smtClean="0"/>
              <a:t> </a:t>
            </a:r>
            <a:r>
              <a:rPr lang="de-DE" dirty="0" err="1" smtClean="0"/>
              <a:t>gonna</a:t>
            </a:r>
            <a:r>
              <a:rPr lang="de-DE" dirty="0" smtClean="0"/>
              <a:t> </a:t>
            </a:r>
            <a:r>
              <a:rPr lang="de-DE" dirty="0" err="1" smtClean="0"/>
              <a:t>need</a:t>
            </a:r>
            <a:r>
              <a:rPr lang="de-DE" dirty="0" smtClean="0"/>
              <a:t>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smtClean="0">
                <a:sym typeface="Wingdings" panose="05000000000000000000" pitchFamily="2" charset="2"/>
              </a:rPr>
              <a:t> Du wirst es sowieso nicht bauchen)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de-DE" dirty="0" smtClean="0">
                <a:sym typeface="Wingdings" panose="05000000000000000000" pitchFamily="2" charset="2"/>
              </a:rPr>
              <a:t>Selbstorganisierte Teams</a:t>
            </a:r>
          </a:p>
          <a:p>
            <a:pPr marL="457200" indent="-457200">
              <a:buFont typeface="+mj-lt"/>
              <a:buAutoNum type="arabicPeriod" startAt="7"/>
            </a:pPr>
            <a:r>
              <a:rPr lang="de-DE" dirty="0" smtClean="0">
                <a:sym typeface="Wingdings" panose="05000000000000000000" pitchFamily="2" charset="2"/>
              </a:rPr>
              <a:t>Kontinuierliche Verbesserung</a:t>
            </a:r>
            <a:endParaRPr lang="de-DE" dirty="0" smtClean="0"/>
          </a:p>
          <a:p>
            <a:pPr marL="457200" indent="-457200">
              <a:buFont typeface="+mj-lt"/>
              <a:buAutoNum type="arabicPeriod" startAt="7"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025805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Agile Techniken</a:t>
            </a:r>
            <a:endParaRPr lang="de-DE" dirty="0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90930216"/>
              </p:ext>
            </p:extLst>
          </p:nvPr>
        </p:nvGraphicFramePr>
        <p:xfrm>
          <a:off x="1290181" y="2560638"/>
          <a:ext cx="4726444" cy="357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6170">
                  <a:extLst>
                    <a:ext uri="{9D8B030D-6E8A-4147-A177-3AD203B41FA5}">
                      <a16:colId xmlns:a16="http://schemas.microsoft.com/office/drawing/2014/main" val="2884689467"/>
                    </a:ext>
                  </a:extLst>
                </a:gridCol>
                <a:gridCol w="2960274">
                  <a:extLst>
                    <a:ext uri="{9D8B030D-6E8A-4147-A177-3AD203B41FA5}">
                      <a16:colId xmlns:a16="http://schemas.microsoft.com/office/drawing/2014/main" val="150180190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dirty="0" smtClean="0"/>
                        <a:t>Wichtige agile Techniken</a:t>
                      </a:r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Anwendungsfälle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Ausführliche Beschreibung von Anforderungen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343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User Stories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Prägnante Beschreibung</a:t>
                      </a:r>
                      <a:r>
                        <a:rPr lang="de-DE" baseline="0" dirty="0" smtClean="0"/>
                        <a:t> von Anforderungen aus Kundensicht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38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Epics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Zusammenfassen miteinander verwandter User Stories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321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Story Mapping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Systematische</a:t>
                      </a:r>
                      <a:r>
                        <a:rPr lang="de-DE" baseline="0" dirty="0" smtClean="0"/>
                        <a:t> Darstellung der User Stories eines Produktes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287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Product Backlog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Sammlung der Anforderungen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832572"/>
                  </a:ext>
                </a:extLst>
              </a:tr>
            </a:tbl>
          </a:graphicData>
        </a:graphic>
      </p:graphicFrame>
      <p:graphicFrame>
        <p:nvGraphicFramePr>
          <p:cNvPr id="10" name="Inhaltsplatzhalter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37432084"/>
              </p:ext>
            </p:extLst>
          </p:nvPr>
        </p:nvGraphicFramePr>
        <p:xfrm>
          <a:off x="6181725" y="2560638"/>
          <a:ext cx="4718050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9048">
                  <a:extLst>
                    <a:ext uri="{9D8B030D-6E8A-4147-A177-3AD203B41FA5}">
                      <a16:colId xmlns:a16="http://schemas.microsoft.com/office/drawing/2014/main" val="662898611"/>
                    </a:ext>
                  </a:extLst>
                </a:gridCol>
                <a:gridCol w="3309002">
                  <a:extLst>
                    <a:ext uri="{9D8B030D-6E8A-4147-A177-3AD203B41FA5}">
                      <a16:colId xmlns:a16="http://schemas.microsoft.com/office/drawing/2014/main" val="45394057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Wichtige agile Techniken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621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Persona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Perspektive des Kunden einnehmen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618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Spike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Zeitraum für die Entwicklung</a:t>
                      </a:r>
                      <a:r>
                        <a:rPr lang="de-DE" baseline="0" dirty="0" smtClean="0"/>
                        <a:t> eines Prototyps oder einer Studie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32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Review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Sitzung, in der Kunden/Stakeholder Rückmeldungen zu einem Teilprodukt geben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23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Einfachheit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Vermeidung unnötiger Entwicklungsarbeit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3364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0726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Agile Techniken</a:t>
            </a:r>
            <a:endParaRPr lang="de-DE" dirty="0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90930216"/>
              </p:ext>
            </p:extLst>
          </p:nvPr>
        </p:nvGraphicFramePr>
        <p:xfrm>
          <a:off x="1290181" y="2560638"/>
          <a:ext cx="4726444" cy="357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6170">
                  <a:extLst>
                    <a:ext uri="{9D8B030D-6E8A-4147-A177-3AD203B41FA5}">
                      <a16:colId xmlns:a16="http://schemas.microsoft.com/office/drawing/2014/main" val="2884689467"/>
                    </a:ext>
                  </a:extLst>
                </a:gridCol>
                <a:gridCol w="2960274">
                  <a:extLst>
                    <a:ext uri="{9D8B030D-6E8A-4147-A177-3AD203B41FA5}">
                      <a16:colId xmlns:a16="http://schemas.microsoft.com/office/drawing/2014/main" val="150180190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dirty="0" smtClean="0"/>
                        <a:t>Wichtige agile Techniken</a:t>
                      </a:r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Anwendungsfälle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Ausführliche Beschreibung von Anforderungen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343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User Stories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Prägnante Beschreibung</a:t>
                      </a:r>
                      <a:r>
                        <a:rPr lang="de-DE" baseline="0" dirty="0" smtClean="0"/>
                        <a:t> von Anforderungen aus Kundensicht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38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Epics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Zusammenfassen miteinander verwandter User Stories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321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Story Mapping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Systematische</a:t>
                      </a:r>
                      <a:r>
                        <a:rPr lang="de-DE" baseline="0" dirty="0" smtClean="0"/>
                        <a:t> Darstellung der User Stories eines Produktes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287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Product Backlog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Sammlung der Anforderungen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832572"/>
                  </a:ext>
                </a:extLst>
              </a:tr>
            </a:tbl>
          </a:graphicData>
        </a:graphic>
      </p:graphicFrame>
      <p:graphicFrame>
        <p:nvGraphicFramePr>
          <p:cNvPr id="10" name="Inhaltsplatzhalter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37432084"/>
              </p:ext>
            </p:extLst>
          </p:nvPr>
        </p:nvGraphicFramePr>
        <p:xfrm>
          <a:off x="6181725" y="2560638"/>
          <a:ext cx="4718050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9048">
                  <a:extLst>
                    <a:ext uri="{9D8B030D-6E8A-4147-A177-3AD203B41FA5}">
                      <a16:colId xmlns:a16="http://schemas.microsoft.com/office/drawing/2014/main" val="662898611"/>
                    </a:ext>
                  </a:extLst>
                </a:gridCol>
                <a:gridCol w="3309002">
                  <a:extLst>
                    <a:ext uri="{9D8B030D-6E8A-4147-A177-3AD203B41FA5}">
                      <a16:colId xmlns:a16="http://schemas.microsoft.com/office/drawing/2014/main" val="453940575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Wichtige agile Techniken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621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Persona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Perspektive des Kunden einnehmen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618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Spike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Zeitraum für die Entwicklung</a:t>
                      </a:r>
                      <a:r>
                        <a:rPr lang="de-DE" baseline="0" dirty="0" smtClean="0"/>
                        <a:t> eines Prototyps oder einer Studie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32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Review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Sitzung, in der Kunden/Stakeholder Rückmeldungen zu einem Teilprodukt geben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23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Einfachheit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Vermeidung unnötiger Entwicklungsarbeit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3364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45041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sch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305</Words>
  <Application>Microsoft Office PowerPoint</Application>
  <PresentationFormat>Breitbild</PresentationFormat>
  <Paragraphs>81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Arial</vt:lpstr>
      <vt:lpstr>Garamond</vt:lpstr>
      <vt:lpstr>Wingdings</vt:lpstr>
      <vt:lpstr>Organisch</vt:lpstr>
      <vt:lpstr>Agiles Projektmanagement</vt:lpstr>
      <vt:lpstr>Modewort: agil</vt:lpstr>
      <vt:lpstr>Gängige Irrtümer</vt:lpstr>
      <vt:lpstr>Agiles Manifest</vt:lpstr>
      <vt:lpstr>Die 12 agilen Prinzipien</vt:lpstr>
      <vt:lpstr>Agile Techniken</vt:lpstr>
      <vt:lpstr>Agile Techniken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Agiles Projektmanagement</dc:title>
  <dc:creator>Nadja Reuther</dc:creator>
  <cp:lastModifiedBy>Frank Ebeling</cp:lastModifiedBy>
  <cp:revision>9</cp:revision>
  <dcterms:created xsi:type="dcterms:W3CDTF">2022-06-13T11:58:40Z</dcterms:created>
  <dcterms:modified xsi:type="dcterms:W3CDTF">2024-06-25T06:40:02Z</dcterms:modified>
</cp:coreProperties>
</file>