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3"/>
  </p:notesMasterIdLst>
  <p:sldIdLst>
    <p:sldId id="256" r:id="rId2"/>
    <p:sldId id="257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58" r:id="rId11"/>
    <p:sldId id="259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24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576F0B-D79D-4404-94C1-9C05C46E27ED}" type="datetimeFigureOut">
              <a:rPr lang="de-DE" smtClean="0"/>
              <a:t>07.04.2024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2A6F51-2EAF-44DE-93EE-315E8162541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4567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1: BCI Beispiele: </a:t>
            </a:r>
          </a:p>
          <a:p>
            <a:r>
              <a:rPr lang="de-DE" dirty="0"/>
              <a:t>    Theorie: https://youtu.be/rIbfNUA5pWk?si=y0isNKVtn5tE4CLY</a:t>
            </a:r>
          </a:p>
          <a:p>
            <a:r>
              <a:rPr lang="de-DE" dirty="0"/>
              <a:t>    Erfolgreiche Anwendung: https://youtu.be/pr2_LiyQ1_s?si=0u4JNuMIc0_odnRI</a:t>
            </a:r>
          </a:p>
          <a:p>
            <a:r>
              <a:rPr lang="de-DE" dirty="0"/>
              <a:t>    </a:t>
            </a:r>
            <a:r>
              <a:rPr lang="de-DE" dirty="0" err="1"/>
              <a:t>Neuralink</a:t>
            </a:r>
            <a:r>
              <a:rPr lang="de-DE" dirty="0"/>
              <a:t>: https://youtu.be/uB12mwF0WGQ?si=2Y4S3yFToqDbdEa2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82A6F51-2EAF-44DE-93EE-315E8162541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47432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Bild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4/7/2024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‹Nr.›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moqups.com/de/" TargetMode="External"/><Relationship Id="rId2" Type="http://schemas.openxmlformats.org/officeDocument/2006/relationships/hyperlink" Target="https://helpx.adobe.com/de/support/xd.html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figma.com/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6201001-7057-28CF-E4D7-19EE1F618EC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Benutzerschnittstellen funktionsgerecht und ergonomisch konzipieren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ACF651A-B698-BD9B-D329-1A677E6464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5523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E84665D-7993-FF6C-4BDB-53ECEFD5FC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sind Benutzerinterfaces?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208EAEE-F48F-37BD-EA9E-CD07F39127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UI = User Interfaces</a:t>
            </a:r>
          </a:p>
          <a:p>
            <a:r>
              <a:rPr lang="de-DE" dirty="0"/>
              <a:t>Schnittstellen für User zur Interaktion mit Software</a:t>
            </a:r>
          </a:p>
          <a:p>
            <a:r>
              <a:rPr lang="de-DE" dirty="0"/>
              <a:t>Am gängigsten ist das GUI (</a:t>
            </a:r>
            <a:r>
              <a:rPr lang="de-DE" dirty="0" err="1"/>
              <a:t>Graphical</a:t>
            </a:r>
            <a:r>
              <a:rPr lang="de-DE" dirty="0"/>
              <a:t> User Interface)</a:t>
            </a:r>
          </a:p>
        </p:txBody>
      </p:sp>
    </p:spTree>
    <p:extLst>
      <p:ext uri="{BB962C8B-B14F-4D97-AF65-F5344CB8AC3E}">
        <p14:creationId xmlns:p14="http://schemas.microsoft.com/office/powerpoint/2010/main" val="2233502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74EE965-1F5E-CFDB-6713-254AFC5BEF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Was für Benutzerinterfaces gibt es noch?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EF1A244-786A-3C7B-786B-9AECB79DFD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CLI - Command Line Interface</a:t>
            </a:r>
          </a:p>
          <a:p>
            <a:r>
              <a:rPr lang="de-DE" dirty="0"/>
              <a:t>TUI - Text User Interface</a:t>
            </a:r>
          </a:p>
          <a:p>
            <a:r>
              <a:rPr lang="de-DE" dirty="0"/>
              <a:t>GUI – </a:t>
            </a:r>
            <a:r>
              <a:rPr lang="de-DE" dirty="0" err="1"/>
              <a:t>Graphical</a:t>
            </a:r>
            <a:r>
              <a:rPr lang="de-DE" dirty="0"/>
              <a:t> User Interface</a:t>
            </a:r>
          </a:p>
          <a:p>
            <a:r>
              <a:rPr lang="de-DE" dirty="0"/>
              <a:t>NUI – Natural User Interface</a:t>
            </a:r>
          </a:p>
          <a:p>
            <a:r>
              <a:rPr lang="de-DE" dirty="0"/>
              <a:t>VUI – Voice User Interface</a:t>
            </a:r>
          </a:p>
          <a:p>
            <a:r>
              <a:rPr lang="de-DE" dirty="0"/>
              <a:t>OUI – </a:t>
            </a:r>
            <a:r>
              <a:rPr lang="de-DE" dirty="0" err="1"/>
              <a:t>Organic</a:t>
            </a:r>
            <a:r>
              <a:rPr lang="de-DE" dirty="0"/>
              <a:t> User Interface</a:t>
            </a:r>
          </a:p>
          <a:p>
            <a:r>
              <a:rPr lang="de-DE" dirty="0"/>
              <a:t>BCI – Brain Computer Interface</a:t>
            </a:r>
            <a:r>
              <a:rPr lang="de-DE" baseline="30000" dirty="0"/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83087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F622E2F-7B89-5EB5-D7D6-02AAA6619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Worauf beim Design achten?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339BEA5-244D-3F75-B797-8693C45A7F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ISO 9241 -110</a:t>
            </a:r>
          </a:p>
          <a:p>
            <a:pPr lvl="1"/>
            <a:r>
              <a:rPr lang="de-DE" dirty="0"/>
              <a:t> enthält Normen zur ergonomischen Gestaltung von Software</a:t>
            </a:r>
          </a:p>
          <a:p>
            <a:r>
              <a:rPr lang="de-DE" dirty="0"/>
              <a:t>Einhalten allgemeiner Standards</a:t>
            </a:r>
          </a:p>
          <a:p>
            <a:pPr lvl="1"/>
            <a:r>
              <a:rPr lang="de-DE" dirty="0"/>
              <a:t>Beispiel: Siehe Tabelle im Handout, S. 32,33</a:t>
            </a:r>
          </a:p>
          <a:p>
            <a:r>
              <a:rPr lang="de-DE" dirty="0"/>
              <a:t>Ein gutes UX Design</a:t>
            </a:r>
          </a:p>
          <a:p>
            <a:pPr lvl="1"/>
            <a:r>
              <a:rPr lang="de-DE" dirty="0"/>
              <a:t>UX – User Experience</a:t>
            </a:r>
          </a:p>
          <a:p>
            <a:pPr lvl="1"/>
            <a:r>
              <a:rPr lang="de-DE" dirty="0"/>
              <a:t>Beispiele Bestandteile und Grundprinzipien im Handout, S. 34,35</a:t>
            </a:r>
          </a:p>
        </p:txBody>
      </p:sp>
    </p:spTree>
    <p:extLst>
      <p:ext uri="{BB962C8B-B14F-4D97-AF65-F5344CB8AC3E}">
        <p14:creationId xmlns:p14="http://schemas.microsoft.com/office/powerpoint/2010/main" val="3181624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4A8A46-950B-5BE1-04FC-5F84AE66DE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Wie läuft der Prozess ab?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188E504-0BA1-AC56-C141-A06350DA9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e-DE" dirty="0"/>
              <a:t>Design </a:t>
            </a:r>
            <a:r>
              <a:rPr lang="de-DE" dirty="0" err="1"/>
              <a:t>Thinking</a:t>
            </a:r>
            <a:r>
              <a:rPr lang="de-DE" dirty="0"/>
              <a:t> – was will der Kunde sehen?</a:t>
            </a:r>
          </a:p>
          <a:p>
            <a:r>
              <a:rPr lang="de-DE" dirty="0"/>
              <a:t>4 Stages des Designprozesses:</a:t>
            </a:r>
          </a:p>
          <a:p>
            <a:pPr lvl="1"/>
            <a:r>
              <a:rPr lang="de-DE" dirty="0"/>
              <a:t>Sketch</a:t>
            </a:r>
          </a:p>
          <a:p>
            <a:pPr lvl="1"/>
            <a:r>
              <a:rPr lang="de-DE" dirty="0"/>
              <a:t>Wireframe</a:t>
            </a:r>
          </a:p>
          <a:p>
            <a:pPr lvl="1"/>
            <a:r>
              <a:rPr lang="de-DE" dirty="0"/>
              <a:t>Mockup</a:t>
            </a:r>
          </a:p>
          <a:p>
            <a:pPr lvl="1"/>
            <a:r>
              <a:rPr lang="de-DE" dirty="0"/>
              <a:t>Prototype</a:t>
            </a:r>
          </a:p>
          <a:p>
            <a:r>
              <a:rPr lang="de-DE" dirty="0"/>
              <a:t>Tools für </a:t>
            </a:r>
            <a:r>
              <a:rPr lang="de-DE" dirty="0" err="1"/>
              <a:t>Designing</a:t>
            </a:r>
            <a:r>
              <a:rPr lang="de-DE" dirty="0"/>
              <a:t>:</a:t>
            </a:r>
          </a:p>
          <a:p>
            <a:pPr lvl="1"/>
            <a:r>
              <a:rPr lang="de-DE" dirty="0">
                <a:hlinkClick r:id="rId2"/>
              </a:rPr>
              <a:t>Adobe XD</a:t>
            </a:r>
            <a:r>
              <a:rPr lang="de-DE" dirty="0"/>
              <a:t> (Paid, aktuell nicht mehr verfügbar)</a:t>
            </a:r>
          </a:p>
          <a:p>
            <a:pPr lvl="1"/>
            <a:r>
              <a:rPr lang="de-DE" dirty="0" err="1">
                <a:hlinkClick r:id="rId3"/>
              </a:rPr>
              <a:t>Moqups</a:t>
            </a:r>
            <a:endParaRPr lang="de-DE" dirty="0"/>
          </a:p>
          <a:p>
            <a:pPr lvl="1"/>
            <a:r>
              <a:rPr lang="de-DE" dirty="0" err="1">
                <a:hlinkClick r:id="rId4"/>
              </a:rPr>
              <a:t>Figma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09622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2D179B0-D08F-0561-3E97-6AAB90E5F2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Grundlegende Elemente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B2F7271A-0144-757F-5680-B7487C6FB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de-DE" sz="1200" dirty="0"/>
              <a:t>Erklärungen im Handout, S. 41</a:t>
            </a:r>
          </a:p>
          <a:p>
            <a:endParaRPr lang="de-DE" sz="1200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F73F7261-43B3-BAD2-9E98-FF8B0787F6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355" y="2583135"/>
            <a:ext cx="8220488" cy="4188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0510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F5499D-EE1C-61C3-6267-17EF225A1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Allgemeine Gestaltungsregeln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0B41317-0EC6-5E62-0B70-0442660853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e-DE" dirty="0"/>
              <a:t>Text</a:t>
            </a:r>
          </a:p>
          <a:p>
            <a:r>
              <a:rPr lang="de-DE" dirty="0"/>
              <a:t>Farben</a:t>
            </a:r>
          </a:p>
          <a:p>
            <a:r>
              <a:rPr lang="de-DE" dirty="0"/>
              <a:t>Texteingabe</a:t>
            </a:r>
          </a:p>
          <a:p>
            <a:r>
              <a:rPr lang="de-DE" dirty="0"/>
              <a:t>Steuerelemente</a:t>
            </a:r>
          </a:p>
          <a:p>
            <a:r>
              <a:rPr lang="de-DE" dirty="0"/>
              <a:t>Abstände</a:t>
            </a:r>
          </a:p>
          <a:p>
            <a:r>
              <a:rPr lang="de-DE" dirty="0"/>
              <a:t>Icons</a:t>
            </a:r>
          </a:p>
          <a:p>
            <a:r>
              <a:rPr lang="de-DE" dirty="0"/>
              <a:t>Navigation</a:t>
            </a:r>
          </a:p>
        </p:txBody>
      </p:sp>
    </p:spTree>
    <p:extLst>
      <p:ext uri="{BB962C8B-B14F-4D97-AF65-F5344CB8AC3E}">
        <p14:creationId xmlns:p14="http://schemas.microsoft.com/office/powerpoint/2010/main" val="100378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843575-87EA-85CE-0086-D6FA248AB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Weitere Aspekte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8C96D54-C8A5-C271-6B21-541F56DBBE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/>
              <a:t>Emotionale Gestaltung</a:t>
            </a:r>
          </a:p>
          <a:p>
            <a:r>
              <a:rPr lang="de-DE" dirty="0"/>
              <a:t>Klangliche Gestaltung</a:t>
            </a:r>
          </a:p>
          <a:p>
            <a:r>
              <a:rPr lang="de-DE" dirty="0"/>
              <a:t>Soziale Gestaltung</a:t>
            </a:r>
          </a:p>
          <a:p>
            <a:r>
              <a:rPr lang="de-DE" dirty="0"/>
              <a:t>Corporate Design</a:t>
            </a:r>
          </a:p>
          <a:p>
            <a:r>
              <a:rPr lang="de-DE" dirty="0"/>
              <a:t>Barrierefreiheit</a:t>
            </a:r>
          </a:p>
          <a:p>
            <a:r>
              <a:rPr lang="de-DE" dirty="0"/>
              <a:t>Mehrsprachigkeit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041454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FC934928-A4C9-B12F-E052-4268A2EA2FB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Fragen?</a:t>
            </a:r>
          </a:p>
        </p:txBody>
      </p:sp>
      <p:sp>
        <p:nvSpPr>
          <p:cNvPr id="5" name="Untertitel 4">
            <a:extLst>
              <a:ext uri="{FF2B5EF4-FFF2-40B4-BE49-F238E27FC236}">
                <a16:creationId xmlns:a16="http://schemas.microsoft.com/office/drawing/2014/main" id="{5968C130-6E5A-BF11-EB98-DF56B98A359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Ich beantworte sie gerne!</a:t>
            </a:r>
          </a:p>
        </p:txBody>
      </p:sp>
    </p:spTree>
    <p:extLst>
      <p:ext uri="{BB962C8B-B14F-4D97-AF65-F5344CB8AC3E}">
        <p14:creationId xmlns:p14="http://schemas.microsoft.com/office/powerpoint/2010/main" val="2082066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9C9CA6-D971-1294-308C-835944AF34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Selbstlernen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083A26C-7EC3-BBC9-EEF2-2B84AE428F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b="1" u="sng" dirty="0"/>
              <a:t>Zeit bis 10:45 Uhr</a:t>
            </a:r>
          </a:p>
          <a:p>
            <a:r>
              <a:rPr lang="de-DE" dirty="0"/>
              <a:t>Handout Modul K, S. 28 – 46</a:t>
            </a:r>
          </a:p>
          <a:p>
            <a:r>
              <a:rPr lang="de-DE" dirty="0"/>
              <a:t>Buch Fachstufe II, Lernfelder 10-12, S. 28-47</a:t>
            </a:r>
          </a:p>
          <a:p>
            <a:r>
              <a:rPr lang="de-DE" dirty="0"/>
              <a:t>YouTube, Webquellen, </a:t>
            </a:r>
            <a:r>
              <a:rPr lang="de-DE" dirty="0" err="1"/>
              <a:t>etc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06772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3AAC58-9329-0A50-FFF2-AB413DA9C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Aufgaben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5724A7-E040-29FF-C9A1-6213FC7450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de-DE" b="1" u="sng" dirty="0"/>
              <a:t>Zeit bis 14:00 Uhr</a:t>
            </a:r>
          </a:p>
          <a:p>
            <a:r>
              <a:rPr lang="de-DE" dirty="0"/>
              <a:t>Ausgangsituation:</a:t>
            </a:r>
          </a:p>
          <a:p>
            <a:pPr lvl="1"/>
            <a:r>
              <a:rPr lang="de-DE" sz="2400" dirty="0"/>
              <a:t>Ihr Unternehmen hat beschlossen eine Nutzerverwaltung zu implementieren. Dazu hat die Geschäftsführung im Augenblick folgende Rahmenbedingungen gesetzt:</a:t>
            </a:r>
          </a:p>
          <a:p>
            <a:pPr lvl="2"/>
            <a:r>
              <a:rPr lang="de-DE" sz="2400" dirty="0"/>
              <a:t>Es sollen Personen mit Vornamen, Nachnamen, Geburtsdatum und Geburtsort festgehalten werden</a:t>
            </a:r>
          </a:p>
          <a:p>
            <a:pPr lvl="2"/>
            <a:r>
              <a:rPr lang="de-DE" sz="2400" dirty="0"/>
              <a:t>Es sollen Adressen mit Straße, Hausnummer, Postleitzahl, Ort und Land festgehalten werden</a:t>
            </a:r>
          </a:p>
          <a:p>
            <a:pPr lvl="2"/>
            <a:r>
              <a:rPr lang="de-DE" sz="2400" dirty="0"/>
              <a:t>Die Eingaben sollen in einer Datenbank gespeichert werden</a:t>
            </a:r>
          </a:p>
          <a:p>
            <a:pPr lvl="2"/>
            <a:r>
              <a:rPr lang="de-DE" sz="2400" dirty="0"/>
              <a:t>Wenn man die Anwendung öffnet soll ein Fenster erscheinen, dass alle gespeicherten Personen und Adressen in gesonderten Tabellen anzeigt.</a:t>
            </a:r>
          </a:p>
          <a:p>
            <a:pPr marL="1657350" lvl="3" indent="-285750"/>
            <a:r>
              <a:rPr lang="de-DE" sz="2400" dirty="0"/>
              <a:t>Personen sollen folgende Spalten haben: Name, Alter</a:t>
            </a:r>
          </a:p>
          <a:p>
            <a:pPr marL="1657350" lvl="3" indent="-285750"/>
            <a:r>
              <a:rPr lang="de-DE" sz="2400" dirty="0"/>
              <a:t>Adressen sollen folgende Spalten haben: Adresse, Ort, Land</a:t>
            </a:r>
          </a:p>
          <a:p>
            <a:pPr marL="1657350" lvl="3" indent="-285750"/>
            <a:r>
              <a:rPr lang="de-DE" sz="2400" dirty="0"/>
              <a:t>Sinnvolles Kumulieren von Daten liegt in Ihrer Verantwortung</a:t>
            </a:r>
          </a:p>
          <a:p>
            <a:pPr lvl="2"/>
            <a:r>
              <a:rPr lang="de-DE" sz="2400" dirty="0"/>
              <a:t>Für das Anlegen neuer Werte soll ein extra Fenster geöffnet werden, dass die Dateneingabe ermöglicht</a:t>
            </a:r>
          </a:p>
          <a:p>
            <a:pPr lvl="2"/>
            <a:r>
              <a:rPr lang="de-DE" sz="2400" dirty="0"/>
              <a:t>Klicken auf einen Tabelleneintrag soll ein Fenster mit Details öffnen, dass die Daten anzeigt, wie sie in der Datenbank gespeichert sind</a:t>
            </a:r>
          </a:p>
          <a:p>
            <a:endParaRPr lang="de-DE" sz="3000" dirty="0"/>
          </a:p>
          <a:p>
            <a:r>
              <a:rPr lang="de-DE" sz="3000" dirty="0"/>
              <a:t>Aufgabe:</a:t>
            </a:r>
          </a:p>
          <a:p>
            <a:pPr lvl="1"/>
            <a:r>
              <a:rPr lang="de-DE" sz="2600" dirty="0"/>
              <a:t>Designt Mockups in allen vier Phasen des Designprozesses. Beachtet dabei die Grundlagen und dass die Firma ein </a:t>
            </a:r>
            <a:r>
              <a:rPr lang="de-DE" sz="2600" dirty="0" err="1"/>
              <a:t>Coorporate</a:t>
            </a:r>
            <a:r>
              <a:rPr lang="de-DE" sz="2600" dirty="0"/>
              <a:t> Design besitzt (dies entspricht dem Design dieser Folien)</a:t>
            </a:r>
          </a:p>
          <a:p>
            <a:pPr lvl="1"/>
            <a:r>
              <a:rPr lang="de-DE" sz="2600" dirty="0"/>
              <a:t>Die Schnittstellen sollen auf verschiedene Art benutzbar sein, da ihr ein sehr inklusives Unternehmen seid und alle Mitarbeiter damit umgehen können müssen</a:t>
            </a:r>
          </a:p>
          <a:p>
            <a:pPr lvl="1"/>
            <a:r>
              <a:rPr lang="de-DE" dirty="0"/>
              <a:t>Mitarbeiter die Geburtstag haben, sollen beim Einloggen eine kleine Glückwunschgrafik und ein kleines Lied von der Anwendung erhalten</a:t>
            </a:r>
          </a:p>
        </p:txBody>
      </p:sp>
    </p:spTree>
    <p:extLst>
      <p:ext uri="{BB962C8B-B14F-4D97-AF65-F5344CB8AC3E}">
        <p14:creationId xmlns:p14="http://schemas.microsoft.com/office/powerpoint/2010/main" val="847986296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0</TotalTime>
  <Words>504</Words>
  <Application>Microsoft Office PowerPoint</Application>
  <PresentationFormat>Breitbild</PresentationFormat>
  <Paragraphs>79</Paragraphs>
  <Slides>11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11</vt:i4>
      </vt:variant>
    </vt:vector>
  </HeadingPairs>
  <TitlesOfParts>
    <vt:vector size="15" baseType="lpstr">
      <vt:lpstr>Aptos</vt:lpstr>
      <vt:lpstr>Arial</vt:lpstr>
      <vt:lpstr>Trebuchet MS</vt:lpstr>
      <vt:lpstr>Berlin</vt:lpstr>
      <vt:lpstr>Benutzerschnittstellen funktionsgerecht und ergonomisch konzipieren</vt:lpstr>
      <vt:lpstr>Was sind Benutzerinterfaces?</vt:lpstr>
      <vt:lpstr>Was für Benutzerinterfaces gibt es noch?</vt:lpstr>
      <vt:lpstr>Worauf beim Design achten?</vt:lpstr>
      <vt:lpstr>Wie läuft der Prozess ab?</vt:lpstr>
      <vt:lpstr>Grundlegende Elemente</vt:lpstr>
      <vt:lpstr>Allgemeine Gestaltungsregeln</vt:lpstr>
      <vt:lpstr>Weitere Aspekte</vt:lpstr>
      <vt:lpstr>Fragen?</vt:lpstr>
      <vt:lpstr>Selbstlernen</vt:lpstr>
      <vt:lpstr>Aufgaben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Benutzerschnittstellen funktionsgerecht und ergonomisch konzipieren</dc:title>
  <dc:creator>Dennis Kirschstein</dc:creator>
  <cp:lastModifiedBy>Dennis Kirschstein</cp:lastModifiedBy>
  <cp:revision>28</cp:revision>
  <dcterms:created xsi:type="dcterms:W3CDTF">2024-04-07T19:45:48Z</dcterms:created>
  <dcterms:modified xsi:type="dcterms:W3CDTF">2024-04-07T20:47:20Z</dcterms:modified>
</cp:coreProperties>
</file>