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509BEE5-3888-AE74-6B60-429C7CABAB03}" name="Dennis Kirschstein" initials="DK" userId="Dennis Kirschstein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9" autoAdjust="0"/>
    <p:restoredTop sz="85567" autoAdjust="0"/>
  </p:normalViewPr>
  <p:slideViewPr>
    <p:cSldViewPr snapToGrid="0">
      <p:cViewPr varScale="1">
        <p:scale>
          <a:sx n="98" d="100"/>
          <a:sy n="98" d="100"/>
        </p:scale>
        <p:origin x="9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92DA22-6750-4D57-9A40-D55936C3BB0A}" type="datetimeFigureOut">
              <a:rPr lang="de-DE" smtClean="0"/>
              <a:t>25.06.2024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9DE567-8711-471E-A770-1F44CFC397E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4165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Bildquelle: Handout S. 118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9DE567-8711-471E-A770-1F44CFC397EE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38131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Bildquelle: Handout S. 120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9DE567-8711-471E-A770-1F44CFC397EE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2266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Bildquelle: Handout S. 126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9DE567-8711-471E-A770-1F44CFC397EE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8160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campus.bfw.de/mod/assign/view.php?id=508019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7C0D94-2158-620F-9333-ED7F8732D5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Modul F - Datenbanken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9D78D11-1F72-D678-35D8-D212CF65D6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Datenverwaltung mit Datenbanken</a:t>
            </a:r>
          </a:p>
        </p:txBody>
      </p:sp>
    </p:spTree>
    <p:extLst>
      <p:ext uri="{BB962C8B-B14F-4D97-AF65-F5344CB8AC3E}">
        <p14:creationId xmlns:p14="http://schemas.microsoft.com/office/powerpoint/2010/main" val="2508061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45604B-804B-8232-B542-59B704C18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 sind Datenbanken?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5D95F95-8FE7-901A-F998-1654783949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Datenbanken speichern Daten (wer hätte das gedacht?)</a:t>
            </a:r>
          </a:p>
          <a:p>
            <a:r>
              <a:rPr lang="de-DE" dirty="0"/>
              <a:t>Daten werden meist in Tabellen angelegt</a:t>
            </a:r>
          </a:p>
          <a:p>
            <a:pPr lvl="1"/>
            <a:r>
              <a:rPr lang="de-DE" dirty="0"/>
              <a:t>Wer mit Excel gearbeitet hat, hat schon die Grundlagen von Datenbanken verstanden</a:t>
            </a:r>
          </a:p>
          <a:p>
            <a:r>
              <a:rPr lang="de-DE" dirty="0"/>
              <a:t>Datenbanken gibt es in allen möglichen Formen</a:t>
            </a:r>
          </a:p>
          <a:p>
            <a:r>
              <a:rPr lang="de-DE" dirty="0"/>
              <a:t>Der Standard hierbei ist aber meistens SQL (Structured Query Language)</a:t>
            </a:r>
          </a:p>
        </p:txBody>
      </p:sp>
    </p:spTree>
    <p:extLst>
      <p:ext uri="{BB962C8B-B14F-4D97-AF65-F5344CB8AC3E}">
        <p14:creationId xmlns:p14="http://schemas.microsoft.com/office/powerpoint/2010/main" val="1621356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3A7102-B994-5109-F0DB-E0B5B4055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Betriebskonzept von Datenbanken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A98167C-5F48-DBCE-7C8D-6CF83AF469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dirty="0"/>
              <a:t>Stand-Alone Datenbank</a:t>
            </a:r>
          </a:p>
          <a:p>
            <a:pPr lvl="1"/>
            <a:r>
              <a:rPr lang="de-DE" dirty="0"/>
              <a:t>Einfachste Form von Datenbank</a:t>
            </a:r>
          </a:p>
          <a:p>
            <a:pPr lvl="1"/>
            <a:r>
              <a:rPr lang="de-DE" dirty="0"/>
              <a:t>Datenbank und Datenbankprogramm befinden sich auf der selben Workstation</a:t>
            </a:r>
          </a:p>
          <a:p>
            <a:pPr lvl="1"/>
            <a:r>
              <a:rPr lang="de-DE" dirty="0"/>
              <a:t>Zu finden in Form von Telefonbüchern, etc.</a:t>
            </a:r>
          </a:p>
          <a:p>
            <a:r>
              <a:rPr lang="de-DE" dirty="0"/>
              <a:t>File-Share Datenbank</a:t>
            </a:r>
          </a:p>
          <a:p>
            <a:pPr lvl="1"/>
            <a:r>
              <a:rPr lang="de-DE" dirty="0"/>
              <a:t>Die Datenbank befindet sich auf einem Server, das Datenbankprogramm auf den Clients</a:t>
            </a:r>
          </a:p>
          <a:p>
            <a:pPr lvl="1"/>
            <a:r>
              <a:rPr lang="de-DE" dirty="0"/>
              <a:t>Eine Datei – alle können darauf zugreifen</a:t>
            </a:r>
          </a:p>
          <a:p>
            <a:r>
              <a:rPr lang="de-DE" dirty="0"/>
              <a:t>Client-Server Datenbank</a:t>
            </a:r>
          </a:p>
          <a:p>
            <a:pPr lvl="1"/>
            <a:r>
              <a:rPr lang="de-DE" dirty="0"/>
              <a:t>Datenbankserver</a:t>
            </a:r>
          </a:p>
          <a:p>
            <a:pPr lvl="1"/>
            <a:r>
              <a:rPr lang="de-DE" dirty="0"/>
              <a:t>Datenbank und Programm befinden sich auf einem Server – Zugriff nur über Oberflächen der Clients möglich</a:t>
            </a:r>
          </a:p>
          <a:p>
            <a:pPr lvl="1"/>
            <a:r>
              <a:rPr lang="de-DE" dirty="0"/>
              <a:t>Bekannteste Programme: Microsoft-SQL-Server, MySQL</a:t>
            </a:r>
          </a:p>
        </p:txBody>
      </p:sp>
    </p:spTree>
    <p:extLst>
      <p:ext uri="{BB962C8B-B14F-4D97-AF65-F5344CB8AC3E}">
        <p14:creationId xmlns:p14="http://schemas.microsoft.com/office/powerpoint/2010/main" val="351723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F9633F-B8B1-6E68-C938-3421288F7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Datenbankmodelle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CB873ED-9A3E-8C09-7D2B-16C792DB20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Relationale (SQL) Datenbanken</a:t>
            </a:r>
          </a:p>
          <a:p>
            <a:pPr lvl="1"/>
            <a:r>
              <a:rPr lang="de-DE" dirty="0"/>
              <a:t>Basieren auf SQL</a:t>
            </a:r>
          </a:p>
          <a:p>
            <a:pPr lvl="1"/>
            <a:r>
              <a:rPr lang="de-DE" dirty="0"/>
              <a:t>Sind Tabellarisch angeordnet</a:t>
            </a:r>
          </a:p>
          <a:p>
            <a:pPr lvl="1"/>
            <a:r>
              <a:rPr lang="de-DE" dirty="0"/>
              <a:t>Basisdaten können hier sehr schnell gefiltert, strukturiert und dargestellt werden</a:t>
            </a:r>
          </a:p>
          <a:p>
            <a:r>
              <a:rPr lang="de-DE" dirty="0" err="1"/>
              <a:t>No</a:t>
            </a:r>
            <a:r>
              <a:rPr lang="de-DE" dirty="0"/>
              <a:t>-SQL Datenbanken</a:t>
            </a:r>
          </a:p>
          <a:p>
            <a:pPr lvl="1"/>
            <a:r>
              <a:rPr lang="de-DE" dirty="0"/>
              <a:t>Nutzen kein SQL</a:t>
            </a:r>
          </a:p>
          <a:p>
            <a:pPr lvl="1"/>
            <a:r>
              <a:rPr lang="de-DE" dirty="0"/>
              <a:t>Besitzen keine feste Struktur</a:t>
            </a:r>
          </a:p>
          <a:p>
            <a:pPr lvl="1"/>
            <a:r>
              <a:rPr lang="de-DE" dirty="0"/>
              <a:t>Werden im Big Data Bereich genutzt und sind dafür schnell und gut skalierbar</a:t>
            </a:r>
          </a:p>
        </p:txBody>
      </p:sp>
    </p:spTree>
    <p:extLst>
      <p:ext uri="{BB962C8B-B14F-4D97-AF65-F5344CB8AC3E}">
        <p14:creationId xmlns:p14="http://schemas.microsoft.com/office/powerpoint/2010/main" val="3809430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9F30EB-B816-8EE5-E0E1-B278FEA99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Daten in Datenbanken darstellen</a:t>
            </a:r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9415B171-8BDB-76BB-E65C-E7C107F962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80321" y="2151487"/>
            <a:ext cx="10613492" cy="4381558"/>
          </a:xfr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BBF35FBD-923F-44C9-AE0F-60AF00EFD817}"/>
              </a:ext>
            </a:extLst>
          </p:cNvPr>
          <p:cNvSpPr/>
          <p:nvPr/>
        </p:nvSpPr>
        <p:spPr>
          <a:xfrm>
            <a:off x="680321" y="2590800"/>
            <a:ext cx="3539254" cy="394224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A85422EE-6099-7AE9-34B0-2203F3B13541}"/>
              </a:ext>
            </a:extLst>
          </p:cNvPr>
          <p:cNvSpPr/>
          <p:nvPr/>
        </p:nvSpPr>
        <p:spPr>
          <a:xfrm>
            <a:off x="6112990" y="2151738"/>
            <a:ext cx="5180822" cy="4431624"/>
          </a:xfrm>
          <a:custGeom>
            <a:avLst/>
            <a:gdLst>
              <a:gd name="connsiteX0" fmla="*/ 0 w 4940638"/>
              <a:gd name="connsiteY0" fmla="*/ 2190779 h 4381557"/>
              <a:gd name="connsiteX1" fmla="*/ 2470319 w 4940638"/>
              <a:gd name="connsiteY1" fmla="*/ 0 h 4381557"/>
              <a:gd name="connsiteX2" fmla="*/ 4940638 w 4940638"/>
              <a:gd name="connsiteY2" fmla="*/ 2190779 h 4381557"/>
              <a:gd name="connsiteX3" fmla="*/ 2470319 w 4940638"/>
              <a:gd name="connsiteY3" fmla="*/ 4381558 h 4381557"/>
              <a:gd name="connsiteX4" fmla="*/ 0 w 4940638"/>
              <a:gd name="connsiteY4" fmla="*/ 2190779 h 4381557"/>
              <a:gd name="connsiteX0" fmla="*/ 0 w 4969213"/>
              <a:gd name="connsiteY0" fmla="*/ 2219371 h 4381592"/>
              <a:gd name="connsiteX1" fmla="*/ 2498894 w 4969213"/>
              <a:gd name="connsiteY1" fmla="*/ 17 h 4381592"/>
              <a:gd name="connsiteX2" fmla="*/ 4969213 w 4969213"/>
              <a:gd name="connsiteY2" fmla="*/ 2190796 h 4381592"/>
              <a:gd name="connsiteX3" fmla="*/ 2498894 w 4969213"/>
              <a:gd name="connsiteY3" fmla="*/ 4381575 h 4381592"/>
              <a:gd name="connsiteX4" fmla="*/ 0 w 4969213"/>
              <a:gd name="connsiteY4" fmla="*/ 2219371 h 4381592"/>
              <a:gd name="connsiteX0" fmla="*/ 120782 w 5089995"/>
              <a:gd name="connsiteY0" fmla="*/ 2232791 h 4419653"/>
              <a:gd name="connsiteX1" fmla="*/ 2619676 w 5089995"/>
              <a:gd name="connsiteY1" fmla="*/ 13437 h 4419653"/>
              <a:gd name="connsiteX2" fmla="*/ 5089995 w 5089995"/>
              <a:gd name="connsiteY2" fmla="*/ 2204216 h 4419653"/>
              <a:gd name="connsiteX3" fmla="*/ 2619676 w 5089995"/>
              <a:gd name="connsiteY3" fmla="*/ 4394995 h 4419653"/>
              <a:gd name="connsiteX4" fmla="*/ 120782 w 5089995"/>
              <a:gd name="connsiteY4" fmla="*/ 2232791 h 4419653"/>
              <a:gd name="connsiteX0" fmla="*/ 211609 w 5180822"/>
              <a:gd name="connsiteY0" fmla="*/ 2238154 h 4431624"/>
              <a:gd name="connsiteX1" fmla="*/ 2710503 w 5180822"/>
              <a:gd name="connsiteY1" fmla="*/ 18800 h 4431624"/>
              <a:gd name="connsiteX2" fmla="*/ 5180822 w 5180822"/>
              <a:gd name="connsiteY2" fmla="*/ 2209579 h 4431624"/>
              <a:gd name="connsiteX3" fmla="*/ 2710503 w 5180822"/>
              <a:gd name="connsiteY3" fmla="*/ 4400358 h 4431624"/>
              <a:gd name="connsiteX4" fmla="*/ 211609 w 5180822"/>
              <a:gd name="connsiteY4" fmla="*/ 2238154 h 4431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80822" h="4431624">
                <a:moveTo>
                  <a:pt x="211609" y="2238154"/>
                </a:moveTo>
                <a:cubicBezTo>
                  <a:pt x="-759941" y="-371955"/>
                  <a:pt x="1882301" y="23562"/>
                  <a:pt x="2710503" y="18800"/>
                </a:cubicBezTo>
                <a:cubicBezTo>
                  <a:pt x="3538705" y="14038"/>
                  <a:pt x="5180822" y="999645"/>
                  <a:pt x="5180822" y="2209579"/>
                </a:cubicBezTo>
                <a:cubicBezTo>
                  <a:pt x="5180822" y="3419513"/>
                  <a:pt x="3538705" y="4395596"/>
                  <a:pt x="2710503" y="4400358"/>
                </a:cubicBezTo>
                <a:cubicBezTo>
                  <a:pt x="1882301" y="4405120"/>
                  <a:pt x="1183159" y="4848263"/>
                  <a:pt x="211609" y="2238154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1352968D-DC85-DAB0-44B0-3419D89922F6}"/>
              </a:ext>
            </a:extLst>
          </p:cNvPr>
          <p:cNvSpPr/>
          <p:nvPr/>
        </p:nvSpPr>
        <p:spPr>
          <a:xfrm>
            <a:off x="3495675" y="3876675"/>
            <a:ext cx="590550" cy="571500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21F0806-D5CF-8E85-E556-5266ED6C9811}"/>
              </a:ext>
            </a:extLst>
          </p:cNvPr>
          <p:cNvSpPr/>
          <p:nvPr/>
        </p:nvSpPr>
        <p:spPr>
          <a:xfrm>
            <a:off x="6606304" y="3905250"/>
            <a:ext cx="590550" cy="571500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C7D03297-7C6A-E5E0-D593-4CBF09105045}"/>
              </a:ext>
            </a:extLst>
          </p:cNvPr>
          <p:cNvSpPr/>
          <p:nvPr/>
        </p:nvSpPr>
        <p:spPr>
          <a:xfrm>
            <a:off x="4219575" y="3600450"/>
            <a:ext cx="2257425" cy="2247900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6836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E63B03-A82C-41E6-7F2D-C4E843292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Kardinalitäten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D7FAA25-B8F9-735D-5C33-6344A8B0796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DE" dirty="0"/>
              <a:t>Genaue Charakterisierung von Beziehungen</a:t>
            </a:r>
          </a:p>
          <a:p>
            <a:r>
              <a:rPr lang="de-DE" dirty="0"/>
              <a:t>Bezeichnen das Verhältnis von Daten zueinander</a:t>
            </a:r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A8CF0FFA-E625-C06E-D207-83B33E54B34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594350" y="2969302"/>
            <a:ext cx="4700588" cy="2333858"/>
          </a:xfr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F101B2FC-A14C-B765-1954-6D9BC04471D7}"/>
              </a:ext>
            </a:extLst>
          </p:cNvPr>
          <p:cNvSpPr/>
          <p:nvPr/>
        </p:nvSpPr>
        <p:spPr>
          <a:xfrm>
            <a:off x="5594350" y="4612193"/>
            <a:ext cx="4698358" cy="69096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40318A58-A973-0CAC-5E31-A2B857FD0806}"/>
              </a:ext>
            </a:extLst>
          </p:cNvPr>
          <p:cNvSpPr/>
          <p:nvPr/>
        </p:nvSpPr>
        <p:spPr>
          <a:xfrm>
            <a:off x="5594350" y="3868236"/>
            <a:ext cx="4698358" cy="74395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882D7802-35CF-44B2-6F93-E39057F70F10}"/>
              </a:ext>
            </a:extLst>
          </p:cNvPr>
          <p:cNvSpPr/>
          <p:nvPr/>
        </p:nvSpPr>
        <p:spPr>
          <a:xfrm>
            <a:off x="5594350" y="2965422"/>
            <a:ext cx="4698358" cy="89893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5570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33333E-6 L -2.5E-6 0.58541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0.00078 0.4673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233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33333E-6 L 0.00196 0.3585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179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517BF562-2DDF-71CE-7799-B2221A017E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Grundlagen von relationalen Datenmodellen</a:t>
            </a:r>
          </a:p>
        </p:txBody>
      </p:sp>
      <p:sp>
        <p:nvSpPr>
          <p:cNvPr id="6" name="Untertitel 5">
            <a:extLst>
              <a:ext uri="{FF2B5EF4-FFF2-40B4-BE49-F238E27FC236}">
                <a16:creationId xmlns:a16="http://schemas.microsoft.com/office/drawing/2014/main" id="{2A152F2E-2048-AA2B-9B03-8D9EDE894A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3543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DA6862-736E-3E0F-DD54-12AEA557D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Tabellen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9DCED59-74E3-D054-C893-28986959B7C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DE" dirty="0"/>
              <a:t>Besteht aus folgenden Teilen:</a:t>
            </a:r>
          </a:p>
          <a:p>
            <a:pPr lvl="1"/>
            <a:r>
              <a:rPr lang="de-DE" dirty="0"/>
              <a:t>Tabellennamen</a:t>
            </a:r>
          </a:p>
          <a:p>
            <a:pPr lvl="1"/>
            <a:r>
              <a:rPr lang="de-DE" dirty="0"/>
              <a:t>Spalten</a:t>
            </a:r>
          </a:p>
          <a:p>
            <a:pPr lvl="1"/>
            <a:r>
              <a:rPr lang="de-DE" dirty="0"/>
              <a:t>Datensätzen</a:t>
            </a:r>
          </a:p>
          <a:p>
            <a:r>
              <a:rPr lang="de-DE" dirty="0"/>
              <a:t>Es gibt Primärschlüssel …</a:t>
            </a:r>
          </a:p>
          <a:p>
            <a:r>
              <a:rPr lang="de-DE" dirty="0"/>
              <a:t>… aber auch Fremdschlüssel</a:t>
            </a:r>
          </a:p>
          <a:p>
            <a:r>
              <a:rPr lang="de-DE" dirty="0"/>
              <a:t>Darstellung ist immer auf zwei Arten möglich</a:t>
            </a:r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EF096070-2048-6249-17CC-6A0B77FF3D2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899149" y="4219575"/>
            <a:ext cx="6052617" cy="1467625"/>
          </a:xfrm>
        </p:spPr>
      </p:pic>
      <p:sp>
        <p:nvSpPr>
          <p:cNvPr id="5" name="Pfeil: nach rechts 4">
            <a:extLst>
              <a:ext uri="{FF2B5EF4-FFF2-40B4-BE49-F238E27FC236}">
                <a16:creationId xmlns:a16="http://schemas.microsoft.com/office/drawing/2014/main" id="{5020FCC4-B08F-F5A9-F9C3-8D2E15FA8544}"/>
              </a:ext>
            </a:extLst>
          </p:cNvPr>
          <p:cNvSpPr/>
          <p:nvPr/>
        </p:nvSpPr>
        <p:spPr>
          <a:xfrm>
            <a:off x="4657725" y="5023835"/>
            <a:ext cx="1085850" cy="43815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789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ECE86083-FC40-1C80-FB78-5393ED4C4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Schlüsselarten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6A26EA9C-F8C2-4DC5-CBB7-E1B379A3DF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Primärschlüssel</a:t>
            </a:r>
          </a:p>
        </p:txBody>
      </p: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67F2CE3F-82A2-2D4A-83A5-6BB206AB91B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DE" dirty="0"/>
              <a:t>Dient der eindeutigen Identifikation eines Datensatzes in der Tabelle</a:t>
            </a:r>
          </a:p>
          <a:p>
            <a:r>
              <a:rPr lang="de-DE" dirty="0"/>
              <a:t>Er sollte eindeutig, einzigartig und unveränderbar sein</a:t>
            </a:r>
          </a:p>
          <a:p>
            <a:r>
              <a:rPr lang="de-DE" dirty="0"/>
              <a:t>Eine Spalte reicht meist aus</a:t>
            </a:r>
          </a:p>
          <a:p>
            <a:r>
              <a:rPr lang="de-DE" dirty="0"/>
              <a:t>Im besten Fall ein automatisch generierter Wert (Integer oder UUID)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2E05845B-895A-C459-C183-6B3B762601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DE" dirty="0"/>
              <a:t>Fremdschlüssel</a:t>
            </a:r>
          </a:p>
        </p:txBody>
      </p:sp>
      <p:sp>
        <p:nvSpPr>
          <p:cNvPr id="12" name="Inhaltsplatzhalter 11">
            <a:extLst>
              <a:ext uri="{FF2B5EF4-FFF2-40B4-BE49-F238E27FC236}">
                <a16:creationId xmlns:a16="http://schemas.microsoft.com/office/drawing/2014/main" id="{D93DF6D1-370D-ED28-B2C1-4A7A1D4B802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DE" dirty="0"/>
              <a:t>Der Primärschlüssel einer anderen Tabelle</a:t>
            </a:r>
          </a:p>
          <a:p>
            <a:r>
              <a:rPr lang="de-DE" dirty="0"/>
              <a:t>Dient dazu, Werte miteinander zu verknüpfen</a:t>
            </a:r>
          </a:p>
          <a:p>
            <a:r>
              <a:rPr lang="de-DE" dirty="0"/>
              <a:t>Wird entsprechend der Kardinalität aufgebaut und ggf. in Kreuztabellen ausgelagert</a:t>
            </a:r>
          </a:p>
        </p:txBody>
      </p:sp>
    </p:spTree>
    <p:extLst>
      <p:ext uri="{BB962C8B-B14F-4D97-AF65-F5344CB8AC3E}">
        <p14:creationId xmlns:p14="http://schemas.microsoft.com/office/powerpoint/2010/main" val="3959570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1F5E1F-192A-3967-A383-0D6C62216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Beispiel Schlüsselarten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DEE4124-41F0-3F5E-EB7D-3D068E5F85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Kardinalität 1:1 oder 1:n</a:t>
            </a:r>
          </a:p>
        </p:txBody>
      </p:sp>
      <p:pic>
        <p:nvPicPr>
          <p:cNvPr id="8" name="Inhaltsplatzhalter 7">
            <a:extLst>
              <a:ext uri="{FF2B5EF4-FFF2-40B4-BE49-F238E27FC236}">
                <a16:creationId xmlns:a16="http://schemas.microsoft.com/office/drawing/2014/main" id="{4C15A3AC-4F33-69F8-3FDF-643700371E3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81038" y="3456421"/>
            <a:ext cx="4697412" cy="2053359"/>
          </a:xfr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B917CA8-58D0-3A25-2D0C-C6BB42886D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DE" dirty="0"/>
              <a:t>Kardinalität m:n</a:t>
            </a:r>
          </a:p>
        </p:txBody>
      </p:sp>
      <p:pic>
        <p:nvPicPr>
          <p:cNvPr id="10" name="Inhaltsplatzhalter 9">
            <a:extLst>
              <a:ext uri="{FF2B5EF4-FFF2-40B4-BE49-F238E27FC236}">
                <a16:creationId xmlns:a16="http://schemas.microsoft.com/office/drawing/2014/main" id="{D2396453-21BF-1FAD-0BC2-79FD496C84F6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/>
          <a:stretch>
            <a:fillRect/>
          </a:stretch>
        </p:blipFill>
        <p:spPr>
          <a:xfrm>
            <a:off x="6182398" y="3030538"/>
            <a:ext cx="3524491" cy="2905125"/>
          </a:xfrm>
        </p:spPr>
      </p:pic>
    </p:spTree>
    <p:extLst>
      <p:ext uri="{BB962C8B-B14F-4D97-AF65-F5344CB8AC3E}">
        <p14:creationId xmlns:p14="http://schemas.microsoft.com/office/powerpoint/2010/main" val="1358901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5B8B02C1-1893-10C4-AF3C-2446B19F3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Richtig und Wichtig!</a:t>
            </a: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87DCC425-3578-091B-42B9-5365D4459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Datenredundanz vermeiden</a:t>
            </a:r>
          </a:p>
          <a:p>
            <a:pPr lvl="1"/>
            <a:r>
              <a:rPr lang="de-DE" dirty="0"/>
              <a:t>Dieselbe Information sollte nicht mehrmals in der Datenbank stehen</a:t>
            </a:r>
          </a:p>
          <a:p>
            <a:pPr lvl="1"/>
            <a:r>
              <a:rPr lang="de-DE" dirty="0"/>
              <a:t>Im besten Fall Modell weiter abstrahieren und aufschlüsseln</a:t>
            </a:r>
          </a:p>
          <a:p>
            <a:r>
              <a:rPr lang="de-DE" dirty="0"/>
              <a:t>Datenkonsistenz sicherstellen</a:t>
            </a:r>
          </a:p>
          <a:p>
            <a:pPr lvl="1"/>
            <a:r>
              <a:rPr lang="de-DE" dirty="0"/>
              <a:t>Keine Widersprüche in den Daten</a:t>
            </a:r>
          </a:p>
          <a:p>
            <a:pPr lvl="1"/>
            <a:r>
              <a:rPr lang="de-DE" dirty="0"/>
              <a:t>Datenleichen vermeiden</a:t>
            </a:r>
          </a:p>
        </p:txBody>
      </p:sp>
    </p:spTree>
    <p:extLst>
      <p:ext uri="{BB962C8B-B14F-4D97-AF65-F5344CB8AC3E}">
        <p14:creationId xmlns:p14="http://schemas.microsoft.com/office/powerpoint/2010/main" val="2855373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A6214FC9-CDF5-C1A2-832A-29A268CC46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Fragen?</a:t>
            </a:r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B1778890-7C3C-5AFB-6168-8FB5559D32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Ich beantworte sie gerne!</a:t>
            </a:r>
          </a:p>
        </p:txBody>
      </p:sp>
    </p:spTree>
    <p:extLst>
      <p:ext uri="{BB962C8B-B14F-4D97-AF65-F5344CB8AC3E}">
        <p14:creationId xmlns:p14="http://schemas.microsoft.com/office/powerpoint/2010/main" val="25411262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AC7BE3E5-481E-B04E-EDE7-47A252687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Selbstlernen</a:t>
            </a: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742B9A57-F7AE-C72A-3A9D-C42796713A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b="1" u="sng" dirty="0"/>
              <a:t>Zeit bis 10:45 Uhr</a:t>
            </a:r>
          </a:p>
          <a:p>
            <a:r>
              <a:rPr lang="de-DE" dirty="0"/>
              <a:t>Handout S. 112 – 130</a:t>
            </a:r>
          </a:p>
          <a:p>
            <a:r>
              <a:rPr lang="de-DE" dirty="0"/>
              <a:t>Webquellen</a:t>
            </a:r>
          </a:p>
          <a:p>
            <a:pPr lvl="1"/>
            <a:r>
              <a:rPr lang="de-DE" dirty="0"/>
              <a:t>YouTube</a:t>
            </a:r>
          </a:p>
          <a:p>
            <a:pPr lvl="1"/>
            <a:r>
              <a:rPr lang="de-DE" dirty="0" err="1"/>
              <a:t>Udemy</a:t>
            </a:r>
            <a:endParaRPr lang="de-DE" dirty="0"/>
          </a:p>
          <a:p>
            <a:pPr lvl="1"/>
            <a:r>
              <a:rPr lang="de-DE" dirty="0"/>
              <a:t>Dokumentationen</a:t>
            </a:r>
          </a:p>
          <a:p>
            <a:pPr lvl="1"/>
            <a:r>
              <a:rPr lang="de-DE" dirty="0"/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35967200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47289E-9038-E3D8-0CD5-1336AA668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Aufgaben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877BEB0-0785-B1D1-F724-A750ACC494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Erstellen von ER Modellen anhand von Aufgaben</a:t>
            </a:r>
          </a:p>
          <a:p>
            <a:r>
              <a:rPr lang="de-DE" dirty="0"/>
              <a:t>Aufgabe findet ihr im Campus</a:t>
            </a:r>
          </a:p>
          <a:p>
            <a:pPr lvl="1"/>
            <a:r>
              <a:rPr lang="de-DE" dirty="0">
                <a:hlinkClick r:id="rId2"/>
              </a:rPr>
              <a:t>https://campus.bfw.de/mod/assign/view.php?id=508019</a:t>
            </a:r>
            <a:endParaRPr lang="de-DE" dirty="0"/>
          </a:p>
          <a:p>
            <a:pPr lvl="1"/>
            <a:r>
              <a:rPr lang="de-DE" dirty="0"/>
              <a:t>Link wird in Chat und geteilte Notizen gestellt</a:t>
            </a:r>
          </a:p>
          <a:p>
            <a:pPr lvl="1"/>
            <a:endParaRPr lang="de-DE" dirty="0"/>
          </a:p>
          <a:p>
            <a:pPr marL="0" indent="0">
              <a:buNone/>
            </a:pPr>
            <a:r>
              <a:rPr lang="de-DE" b="1" u="sng" dirty="0"/>
              <a:t>Zeit bis 15 Uhr</a:t>
            </a:r>
          </a:p>
          <a:p>
            <a:r>
              <a:rPr lang="de-DE" dirty="0"/>
              <a:t>Wer vorher fertig wird, bekommt gerne noch weitere Aufgaben um das Thema </a:t>
            </a:r>
            <a:r>
              <a:rPr lang="de-DE"/>
              <a:t>zu vertiefen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82847867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0</TotalTime>
  <Words>408</Words>
  <Application>Microsoft Office PowerPoint</Application>
  <PresentationFormat>Breitbild</PresentationFormat>
  <Paragraphs>86</Paragraphs>
  <Slides>14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8" baseType="lpstr">
      <vt:lpstr>Aptos</vt:lpstr>
      <vt:lpstr>Arial</vt:lpstr>
      <vt:lpstr>Trebuchet MS</vt:lpstr>
      <vt:lpstr>Berlin</vt:lpstr>
      <vt:lpstr>Modul F - Datenbanken</vt:lpstr>
      <vt:lpstr>Was sind Datenbanken?</vt:lpstr>
      <vt:lpstr>Betriebskonzept von Datenbanken</vt:lpstr>
      <vt:lpstr>Datenbankmodelle</vt:lpstr>
      <vt:lpstr>Daten in Datenbanken darstellen</vt:lpstr>
      <vt:lpstr>Kardinalitäten</vt:lpstr>
      <vt:lpstr>Grundlagen von relationalen Datenmodellen</vt:lpstr>
      <vt:lpstr>Tabellen</vt:lpstr>
      <vt:lpstr>Schlüsselarten</vt:lpstr>
      <vt:lpstr>Beispiel Schlüsselarten</vt:lpstr>
      <vt:lpstr>Richtig und Wichtig!</vt:lpstr>
      <vt:lpstr>Fragen?</vt:lpstr>
      <vt:lpstr>Selbstlernen</vt:lpstr>
      <vt:lpstr>Aufgaben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 F - Datenbanken</dc:title>
  <dc:creator>Dennis Kirschstein</dc:creator>
  <cp:lastModifiedBy>Frank Ebeling</cp:lastModifiedBy>
  <cp:revision>59</cp:revision>
  <dcterms:created xsi:type="dcterms:W3CDTF">2024-06-04T11:21:06Z</dcterms:created>
  <dcterms:modified xsi:type="dcterms:W3CDTF">2024-06-25T07:45:51Z</dcterms:modified>
</cp:coreProperties>
</file>