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62A0D-9AB9-44C7-80A4-40B821EBFF1D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9028D-46AF-4446-B23C-1E18E0BD56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8076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https://de.wikipedia.org/wiki/Demingkreis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9028D-46AF-4446-B23C-1E18E0BD560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5467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Demingkrei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IT-Grundschutz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Schutzziele, Gefährdungen, Schadensszenarien unterscheiden</a:t>
            </a:r>
          </a:p>
        </p:txBody>
      </p:sp>
    </p:spTree>
    <p:extLst>
      <p:ext uri="{BB962C8B-B14F-4D97-AF65-F5344CB8AC3E}">
        <p14:creationId xmlns:p14="http://schemas.microsoft.com/office/powerpoint/2010/main" val="130537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Grundlagen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BSI hat Sicherheitsaspekte in Bausteine zusammengefasst</a:t>
            </a:r>
          </a:p>
          <a:p>
            <a:r>
              <a:rPr lang="de-DE" dirty="0" smtClean="0"/>
              <a:t>Jeder Baustein kann von Gefährdungen betroffen sein</a:t>
            </a:r>
          </a:p>
          <a:p>
            <a:r>
              <a:rPr lang="de-DE" dirty="0" smtClean="0"/>
              <a:t>Es ist ein laufender Prozess</a:t>
            </a:r>
          </a:p>
          <a:p>
            <a:r>
              <a:rPr lang="de-DE" dirty="0" smtClean="0"/>
              <a:t>Unterliegt dem </a:t>
            </a:r>
            <a:r>
              <a:rPr lang="de-DE" dirty="0" smtClean="0">
                <a:hlinkClick r:id="rId3"/>
              </a:rPr>
              <a:t>PDCA-Zyklus</a:t>
            </a:r>
            <a:endParaRPr lang="de-DE" dirty="0" smtClean="0"/>
          </a:p>
          <a:p>
            <a:pPr lvl="1"/>
            <a:r>
              <a:rPr lang="de-DE" dirty="0" smtClean="0"/>
              <a:t>PDCA = Plan – Do – Check – Act</a:t>
            </a:r>
          </a:p>
          <a:p>
            <a:pPr lvl="1"/>
            <a:r>
              <a:rPr lang="de-DE" dirty="0" smtClean="0"/>
              <a:t>Oder auch </a:t>
            </a:r>
            <a:r>
              <a:rPr lang="de-DE" dirty="0" err="1" smtClean="0"/>
              <a:t>Demingkreis</a:t>
            </a:r>
            <a:r>
              <a:rPr lang="de-DE" dirty="0" smtClean="0"/>
              <a:t> genannt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691328" y="2336800"/>
            <a:ext cx="4506631" cy="35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6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IT-Grundschutz nach dem BSI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Das BSI ist eine Bundesbehörde und </a:t>
            </a:r>
            <a:r>
              <a:rPr lang="de-DE" u="sng" dirty="0" smtClean="0"/>
              <a:t>national</a:t>
            </a:r>
            <a:r>
              <a:rPr lang="de-DE" dirty="0" smtClean="0"/>
              <a:t> Zuständig</a:t>
            </a:r>
          </a:p>
          <a:p>
            <a:r>
              <a:rPr lang="de-DE" dirty="0" smtClean="0"/>
              <a:t>Hat Konzept entworfen für IT-Sicherheit, die die Einhaltung der </a:t>
            </a:r>
            <a:r>
              <a:rPr lang="de-DE" dirty="0" err="1" smtClean="0"/>
              <a:t>Informtionsicherheitsgesetze</a:t>
            </a:r>
            <a:r>
              <a:rPr lang="de-DE" dirty="0" smtClean="0"/>
              <a:t> implementieren</a:t>
            </a:r>
          </a:p>
          <a:p>
            <a:r>
              <a:rPr lang="de-DE" dirty="0" smtClean="0"/>
              <a:t>Sicherheitssysteme sind individuell an Anforderungen von Unternehmen zu entwickeln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590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Schutzziele nach IT-Grundschutz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Es gibt drei Schutzziele bzw. Grundwerte in der Informationssicherheit</a:t>
            </a:r>
          </a:p>
          <a:p>
            <a:pPr lvl="1"/>
            <a:r>
              <a:rPr lang="de-DE" dirty="0" smtClean="0"/>
              <a:t>Verfügbarkeit (</a:t>
            </a:r>
            <a:r>
              <a:rPr lang="de-DE" dirty="0" err="1" smtClean="0"/>
              <a:t>Availability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Integrität (</a:t>
            </a:r>
            <a:r>
              <a:rPr lang="de-DE" dirty="0" err="1" smtClean="0"/>
              <a:t>Integrity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Vertraulichkeit (</a:t>
            </a:r>
            <a:r>
              <a:rPr lang="de-DE" dirty="0" err="1" smtClean="0"/>
              <a:t>Confidentiality</a:t>
            </a:r>
            <a:r>
              <a:rPr lang="de-DE" dirty="0" smtClean="0"/>
              <a:t>)</a:t>
            </a:r>
          </a:p>
          <a:p>
            <a:r>
              <a:rPr lang="de-DE" dirty="0" smtClean="0"/>
              <a:t>Jeder Anwender des Grundschutzes darf bei der Schutzbedarferstellung weitere Grundwerte beachten – wenn hilfreich</a:t>
            </a:r>
          </a:p>
          <a:p>
            <a:r>
              <a:rPr lang="de-DE" dirty="0" smtClean="0"/>
              <a:t>Oft wird „Authentizität“ als weiteres Ziel genannt, das BSI ordnet dies aber bei Integrität mit ein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624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Datensicherheit und Datenschutz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1414" y="2336800"/>
            <a:ext cx="2793147" cy="35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Gefährdungen und Anforderungen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Es gibt bei dem BSI 47 elementare Gefährdungen</a:t>
            </a:r>
          </a:p>
          <a:p>
            <a:r>
              <a:rPr lang="de-DE" dirty="0" smtClean="0"/>
              <a:t>Darunter gibt es zum Beispiel:</a:t>
            </a:r>
          </a:p>
          <a:p>
            <a:pPr lvl="1"/>
            <a:r>
              <a:rPr lang="de-DE" dirty="0" smtClean="0"/>
              <a:t>Feuer, Wasser, Klima, Schmutz</a:t>
            </a:r>
          </a:p>
          <a:p>
            <a:pPr lvl="1"/>
            <a:r>
              <a:rPr lang="de-DE" dirty="0" smtClean="0"/>
              <a:t>Spionage, Diebstahl, Einbruch, Missbrauch</a:t>
            </a:r>
          </a:p>
          <a:p>
            <a:r>
              <a:rPr lang="de-DE" dirty="0" smtClean="0"/>
              <a:t>Diese Gefährdungen helfen Schutzbedarfe und Risiken schneller zu ermitteln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910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Schadensszenarien und Schadenskategorien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Schadensszenarien:</a:t>
            </a:r>
          </a:p>
          <a:p>
            <a:pPr lvl="1"/>
            <a:r>
              <a:rPr lang="de-DE" dirty="0" smtClean="0"/>
              <a:t>Direkte, materielle und finanzielle Schäden</a:t>
            </a:r>
          </a:p>
          <a:p>
            <a:pPr lvl="1"/>
            <a:r>
              <a:rPr lang="de-DE" dirty="0" smtClean="0"/>
              <a:t>Indirekte, immaterielle Schäden</a:t>
            </a:r>
          </a:p>
          <a:p>
            <a:pPr lvl="1"/>
            <a:r>
              <a:rPr lang="de-DE" dirty="0" smtClean="0"/>
              <a:t>Ein Schaden kann mehrere Schadensszenarien zur Folge haben</a:t>
            </a:r>
          </a:p>
          <a:p>
            <a:pPr lvl="1"/>
            <a:endParaRPr lang="de-DE" dirty="0"/>
          </a:p>
          <a:p>
            <a:r>
              <a:rPr lang="de-DE" dirty="0" smtClean="0"/>
              <a:t>Schadenskategorien:</a:t>
            </a:r>
          </a:p>
          <a:p>
            <a:pPr lvl="1"/>
            <a:r>
              <a:rPr lang="de-DE" dirty="0" smtClean="0"/>
              <a:t>Niedrig: Geringe, kaum spürbare Auswirkungen</a:t>
            </a:r>
          </a:p>
          <a:p>
            <a:pPr lvl="1"/>
            <a:r>
              <a:rPr lang="de-DE" dirty="0" smtClean="0"/>
              <a:t>Normal: Spürbare Wirkungen</a:t>
            </a:r>
          </a:p>
          <a:p>
            <a:pPr lvl="1"/>
            <a:r>
              <a:rPr lang="de-DE" dirty="0" smtClean="0"/>
              <a:t>Hoch: Erhebliche Auswirkungen</a:t>
            </a:r>
          </a:p>
          <a:p>
            <a:pPr lvl="1"/>
            <a:r>
              <a:rPr lang="de-DE" dirty="0" smtClean="0"/>
              <a:t>Sehr hoch: Existentiell bedrohliche Ausfälle oder Beeinträchtigungen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809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Ich beantworte sie gerne!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137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Selbstlernen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 smtClean="0"/>
              <a:t>Zeit bis 10:45 Uhr</a:t>
            </a:r>
          </a:p>
          <a:p>
            <a:r>
              <a:rPr lang="de-DE" dirty="0" smtClean="0"/>
              <a:t>Handout, S. 22 – 33</a:t>
            </a:r>
          </a:p>
          <a:p>
            <a:r>
              <a:rPr lang="de-DE" dirty="0" smtClean="0"/>
              <a:t>YouTube, Webseiten, </a:t>
            </a:r>
            <a:r>
              <a:rPr lang="de-DE" dirty="0" err="1" smtClean="0"/>
              <a:t>etc</a:t>
            </a:r>
            <a:endParaRPr lang="de-DE" dirty="0" smtClean="0"/>
          </a:p>
          <a:p>
            <a:r>
              <a:rPr lang="de-DE" dirty="0" err="1" smtClean="0"/>
              <a:t>Udemy</a:t>
            </a:r>
            <a:r>
              <a:rPr lang="de-DE" dirty="0" smtClean="0"/>
              <a:t> falls Kurse vorhanden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3674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Aufgabe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b="1" u="sng" dirty="0" smtClean="0"/>
              <a:t>Zeit bis 14:00 Uhr</a:t>
            </a:r>
          </a:p>
          <a:p>
            <a:r>
              <a:rPr lang="de-DE" dirty="0" smtClean="0"/>
              <a:t>Gruppenarbeit in euren Standorten:</a:t>
            </a:r>
          </a:p>
          <a:p>
            <a:pPr lvl="1"/>
            <a:r>
              <a:rPr lang="de-DE" dirty="0" smtClean="0"/>
              <a:t>Ihr erstellt eine Präsentation in euren Gruppen</a:t>
            </a:r>
          </a:p>
          <a:p>
            <a:pPr lvl="1"/>
            <a:r>
              <a:rPr lang="de-DE" dirty="0" smtClean="0"/>
              <a:t>Falls schon </a:t>
            </a:r>
            <a:r>
              <a:rPr lang="de-DE" dirty="0" err="1" smtClean="0"/>
              <a:t>Praktiumsplätze</a:t>
            </a:r>
            <a:r>
              <a:rPr lang="de-DE" dirty="0" smtClean="0"/>
              <a:t> vorhanden: Sucht euch den größten Betrieb dort heraus, ansonsten sucht in eurer Region das größte IT Unternehmen heraus</a:t>
            </a:r>
          </a:p>
          <a:p>
            <a:pPr lvl="1"/>
            <a:r>
              <a:rPr lang="de-DE" dirty="0" smtClean="0"/>
              <a:t>Stellt euch vor, dass ihr dort ein Praktikum beginnt.</a:t>
            </a:r>
          </a:p>
          <a:p>
            <a:pPr lvl="1"/>
            <a:r>
              <a:rPr lang="de-DE" dirty="0" smtClean="0"/>
              <a:t>Ermittelt die Schutzbedarfe, die das Unternehmen für euch beachten müsste. Wenn vieles Unklar sein sollte oder es zu viele Ziele werden würden, beschränkt euch auf ungefähr 10 Ziele</a:t>
            </a:r>
          </a:p>
          <a:p>
            <a:pPr lvl="1"/>
            <a:r>
              <a:rPr lang="de-DE" dirty="0" smtClean="0"/>
              <a:t>Entwerft einen Plan um diese Schutzziele zu realisieren und welche Maßnahmen ergriffen werden sollen.</a:t>
            </a:r>
          </a:p>
          <a:p>
            <a:pPr lvl="1"/>
            <a:r>
              <a:rPr lang="de-DE" dirty="0" smtClean="0"/>
              <a:t>Orientiert euch an dem Handout und den Vorgaben des BSI. Bedenkt die Prinzipien und Methoden, sowie die Kategorisierung der Bedarfe</a:t>
            </a:r>
          </a:p>
          <a:p>
            <a:r>
              <a:rPr lang="de-DE" dirty="0" smtClean="0"/>
              <a:t>Präsentation ist ab 14:00 Uhr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062294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380</Words>
  <Application>Microsoft Office PowerPoint</Application>
  <PresentationFormat>Breitbild</PresentationFormat>
  <Paragraphs>57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Trebuchet MS</vt:lpstr>
      <vt:lpstr>Berlin</vt:lpstr>
      <vt:lpstr>IT-Grundschutz</vt:lpstr>
      <vt:lpstr>Grundlagen</vt:lpstr>
      <vt:lpstr>IT-Grundschutz nach dem BSI</vt:lpstr>
      <vt:lpstr>Schutzziele nach IT-Grundschutz</vt:lpstr>
      <vt:lpstr>Datensicherheit und Datenschutz</vt:lpstr>
      <vt:lpstr>Gefährdungen und Anforderungen</vt:lpstr>
      <vt:lpstr>Schadensszenarien und Schadenskategorien</vt:lpstr>
      <vt:lpstr>Fragen?</vt:lpstr>
      <vt:lpstr>Selbstlernen</vt:lpstr>
      <vt:lpstr>Aufgabe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Kirschstein, Dennis</dc:creator>
  <cp:lastModifiedBy>Frank Ebeling</cp:lastModifiedBy>
  <cp:revision>13</cp:revision>
  <dcterms:created xsi:type="dcterms:W3CDTF">2024-04-25T04:55:31Z</dcterms:created>
  <dcterms:modified xsi:type="dcterms:W3CDTF">2024-06-24T13:40:07Z</dcterms:modified>
</cp:coreProperties>
</file>