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8B08C-C0FF-436D-8A51-526DFB6C5219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21D8F-2896-48E7-8F22-AB5357E7B8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65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56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2993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57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820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58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332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B0502040204020203" pitchFamily="2" charset="0"/>
              </a:rPr>
              <a:t>Unter IT-Organisation werden die Strukturen der Aufbau- und Ablauforganisation der betrieblichen </a:t>
            </a:r>
            <a:r>
              <a:rPr lang="de-DE" b="0" i="0" dirty="0" err="1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B0502040204020203" pitchFamily="2" charset="0"/>
              </a:rPr>
              <a:t>IT-und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B0502040204020203" pitchFamily="2" charset="0"/>
              </a:rPr>
              <a:t> Organisationsleistungen (ORG/IT-Leistungen) verstanden.</a:t>
            </a:r>
          </a:p>
          <a:p>
            <a:endParaRPr lang="de-DE" b="0" i="0" dirty="0">
              <a:solidFill>
                <a:srgbClr val="0A0A0A"/>
              </a:solidFill>
              <a:effectLst/>
              <a:highlight>
                <a:srgbClr val="FFFFFF"/>
              </a:highlight>
              <a:latin typeface="Hind" panose="020B0502040204020203" pitchFamily="2" charset="0"/>
            </a:endParaRPr>
          </a:p>
          <a:p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Die Ablauforganisation lässt sich grob in eine fünfgliedrige IT-Wertschöpfungskette (die Leistungserstellungsprozesse der ORG/IT) unterteilen:</a:t>
            </a:r>
            <a:r>
              <a:rPr lang="de-DE" dirty="0"/>
              <a:t/>
            </a:r>
            <a:br>
              <a:rPr lang="de-DE" dirty="0"/>
            </a:b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a) </a:t>
            </a:r>
            <a:r>
              <a:rPr lang="de-DE" b="0" i="1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Plan-Prozesse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: Beratung (Key Accounting) der Fachbereiche, Erheben der Anforderungen, Initialisieren von Aufträgen.</a:t>
            </a:r>
            <a:r>
              <a:rPr lang="de-DE" dirty="0"/>
              <a:t/>
            </a:r>
            <a:br>
              <a:rPr lang="de-DE" dirty="0"/>
            </a:b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b) </a:t>
            </a:r>
            <a:r>
              <a:rPr lang="de-DE" b="0" i="1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Design-Prozesse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: Beschreibung der Soll-Prozesse, Design der Ziel-Architektur, Erstellen von Pflichtenheften inkl. Service-Level-Agreements, Herbeiführen von „</a:t>
            </a:r>
            <a:r>
              <a:rPr lang="de-DE" b="0" i="0" dirty="0" err="1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Make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 </a:t>
            </a:r>
            <a:r>
              <a:rPr lang="de-DE" b="0" i="0" dirty="0" err="1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or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 Buy“-Entscheidungen.</a:t>
            </a:r>
            <a:r>
              <a:rPr lang="de-DE" dirty="0"/>
              <a:t/>
            </a:r>
            <a:br>
              <a:rPr lang="de-DE" dirty="0"/>
            </a:b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c) </a:t>
            </a:r>
            <a:r>
              <a:rPr lang="de-DE" b="0" i="1" dirty="0" err="1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Build</a:t>
            </a:r>
            <a:r>
              <a:rPr lang="de-DE" b="0" i="1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-Prozesse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: Ableitung notwendiger Veränderungen an der technischen Architektur, Beschreibung technischer Spezifikationen, Umsetzung: (Weiter-)Entwicklung, Integration, Test und Bereitstellung der Lösungen.</a:t>
            </a:r>
            <a:r>
              <a:rPr lang="de-DE" dirty="0"/>
              <a:t/>
            </a:r>
            <a:br>
              <a:rPr lang="de-DE" dirty="0"/>
            </a:b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d) </a:t>
            </a:r>
            <a:r>
              <a:rPr lang="de-DE" b="0" i="1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Run-Prozesse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: Wartung der Anwendungen, Betrieb der Infrastruktur, Betrieb des User Help Desk, Erbringen von Supportdienstleistungen.</a:t>
            </a:r>
            <a:r>
              <a:rPr lang="de-DE" dirty="0"/>
              <a:t/>
            </a:r>
            <a:br>
              <a:rPr lang="de-DE" dirty="0"/>
            </a:b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e) </a:t>
            </a:r>
            <a:r>
              <a:rPr lang="de-DE" b="0" i="1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Manage-Prozesse</a:t>
            </a:r>
            <a:r>
              <a:rPr lang="de-DE" b="0" i="0" dirty="0">
                <a:solidFill>
                  <a:srgbClr val="0A0A0A"/>
                </a:solidFill>
                <a:effectLst/>
                <a:highlight>
                  <a:srgbClr val="FFFFFF"/>
                </a:highlight>
                <a:latin typeface="Hind" panose="02000000000000000000" pitchFamily="2" charset="0"/>
              </a:rPr>
              <a:t>: Formulieren der ORG/IT-Strategie, Management der Architektur, der Risiken (einschl. Compliance), der Kosten, der Ressourcen, des Projektportfolios sowie Steuerung der Provider.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060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59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258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60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5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61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227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63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542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https://campus.bfw.de/mod/assign/view.php?id=488659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1D8F-2896-48E7-8F22-AB5357E7B80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183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bfw.de/mod/assign/view.php?id=488659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8FDE6-4E0D-4017-894C-D27912A4EF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Schutzbedarfsfeststellungen anhand eines Beispielunternehmens des BSI vorbereiten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D39C85B-A3F0-A066-91B0-07A26ABBE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74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33DA2-9832-023A-392C-53034CB4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DE3CC2-4F35-F12E-155A-8D30ADE88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Feststellung der Schutzbedarfe</a:t>
            </a:r>
          </a:p>
          <a:p>
            <a:r>
              <a:rPr lang="de-DE" dirty="0"/>
              <a:t>Betrachten von Auszügen aus Bausteinen und Zielobjekten des BSI</a:t>
            </a:r>
          </a:p>
          <a:p>
            <a:r>
              <a:rPr lang="de-DE" dirty="0"/>
              <a:t>Orientierung an dem Modelunternehmen „RECPLAST GmbH“ vom BSI</a:t>
            </a:r>
          </a:p>
        </p:txBody>
      </p:sp>
    </p:spTree>
    <p:extLst>
      <p:ext uri="{BB962C8B-B14F-4D97-AF65-F5344CB8AC3E}">
        <p14:creationId xmlns:p14="http://schemas.microsoft.com/office/powerpoint/2010/main" val="257107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C14DD-2FA6-771A-0D96-83B5F190F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Phasen des Sicherheitsprozesses nach dem BSI-Grundschutz beschreiben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8C86783-6879-E367-C7F9-212202A81F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Leitlinie zur Informationssicherheit ist wichtiges Grundsatzdokument</a:t>
            </a:r>
          </a:p>
          <a:p>
            <a:r>
              <a:rPr lang="de-DE" dirty="0"/>
              <a:t>Organisation des Sicherheitsprozesses schafft Verantwortlichkeiten</a:t>
            </a:r>
          </a:p>
          <a:p>
            <a:r>
              <a:rPr lang="de-DE" dirty="0"/>
              <a:t>Nächster Schritt: Erstellung eines Sicherheitskonzepts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47B9CBA-58FA-CD57-F8B9-1099683E7D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94350" y="2375587"/>
            <a:ext cx="4700588" cy="3521289"/>
          </a:xfrm>
        </p:spPr>
      </p:pic>
    </p:spTree>
    <p:extLst>
      <p:ext uri="{BB962C8B-B14F-4D97-AF65-F5344CB8AC3E}">
        <p14:creationId xmlns:p14="http://schemas.microsoft.com/office/powerpoint/2010/main" val="355543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A19BF93-80CA-D349-EAE0-FB59B6E21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Den Prozess von der Sicherheitsleitlinie zur Schutzbedarfsfeststellung beschreiben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CEE8A77-883C-F8B5-2AB3-EFBEA6231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Entwicklung einer Sicherheitsleitlinie</a:t>
            </a:r>
          </a:p>
        </p:txBody>
      </p:sp>
    </p:spTree>
    <p:extLst>
      <p:ext uri="{BB962C8B-B14F-4D97-AF65-F5344CB8AC3E}">
        <p14:creationId xmlns:p14="http://schemas.microsoft.com/office/powerpoint/2010/main" val="2237553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183A655-068C-864D-13F9-C80471C15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Entwicklung einer Sicherheitsleitlinie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2C06C28-C652-FB11-31DF-630A17EECF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Stellenwert der Informationssicherheit für die Leitung und die Mitarbeiter</a:t>
            </a:r>
          </a:p>
          <a:p>
            <a:r>
              <a:rPr lang="de-DE" dirty="0"/>
              <a:t>Verbindliche Prinzipien</a:t>
            </a:r>
          </a:p>
          <a:p>
            <a:r>
              <a:rPr lang="de-DE" dirty="0"/>
              <a:t>Anzustrebendes Niveau</a:t>
            </a:r>
          </a:p>
          <a:p>
            <a:r>
              <a:rPr lang="de-DE" dirty="0"/>
              <a:t>Gesetzliche Ziele</a:t>
            </a:r>
          </a:p>
          <a:p>
            <a:r>
              <a:rPr lang="de-DE" dirty="0"/>
              <a:t>Organisatorischer Rahmen</a:t>
            </a:r>
          </a:p>
          <a:p>
            <a:r>
              <a:rPr lang="de-DE" dirty="0"/>
              <a:t>Folgen sollten klar definiert sein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9455F9F-6BC7-D2DF-8BDB-E0494B9C6A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31507" y="2500009"/>
            <a:ext cx="4359190" cy="3335441"/>
          </a:xfrm>
        </p:spPr>
      </p:pic>
    </p:spTree>
    <p:extLst>
      <p:ext uri="{BB962C8B-B14F-4D97-AF65-F5344CB8AC3E}">
        <p14:creationId xmlns:p14="http://schemas.microsoft.com/office/powerpoint/2010/main" val="258521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EC72D-16B0-B7A0-2F14-C3D5CF48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Beispielstuktur</a:t>
            </a:r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85CB0BC-296E-4134-5D82-431E12599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4852" y="2227633"/>
            <a:ext cx="10174135" cy="4264825"/>
          </a:xfrm>
        </p:spPr>
      </p:pic>
    </p:spTree>
    <p:extLst>
      <p:ext uri="{BB962C8B-B14F-4D97-AF65-F5344CB8AC3E}">
        <p14:creationId xmlns:p14="http://schemas.microsoft.com/office/powerpoint/2010/main" val="202047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6A9305-5DD9-12F1-424C-33FB3273E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Sicherheitskonzept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F625E1-1ABB-8D19-8D87-314154A3C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Teilbereiche müssen für ein Gesamtkonzept ergänzt und  berücksichtigt werden</a:t>
            </a:r>
          </a:p>
          <a:p>
            <a:r>
              <a:rPr lang="de-DE" dirty="0"/>
              <a:t>Es sollten mindestens Organisationsbereiche und nicht nur einzelne Stellen untersucht werden</a:t>
            </a:r>
          </a:p>
          <a:p>
            <a:r>
              <a:rPr lang="de-DE" dirty="0"/>
              <a:t>Interne und externe Kommunikationsschnittstellen sollten beschrieben werden</a:t>
            </a:r>
          </a:p>
          <a:p>
            <a:r>
              <a:rPr lang="de-DE" dirty="0"/>
              <a:t>Die wichtigen Geschäftsprozesse sollten hinsichtlich ihrer Anforderungen für die Informationssicherheit beschrieben werden</a:t>
            </a:r>
          </a:p>
          <a:p>
            <a:r>
              <a:rPr lang="de-DE" dirty="0"/>
              <a:t>Ein grafischer Netzplan wird als hilfreiche Ergänzung empfohlen</a:t>
            </a:r>
          </a:p>
        </p:txBody>
      </p:sp>
    </p:spTree>
    <p:extLst>
      <p:ext uri="{BB962C8B-B14F-4D97-AF65-F5344CB8AC3E}">
        <p14:creationId xmlns:p14="http://schemas.microsoft.com/office/powerpoint/2010/main" val="428439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ECC2E-FCBF-C693-5CCA-4FC2961D2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Netzplan Beispiel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F6E32E1A-CFA9-A34C-40C7-D55313F22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0196" y="1964987"/>
            <a:ext cx="5982519" cy="4924388"/>
          </a:xfrm>
        </p:spPr>
      </p:pic>
    </p:spTree>
    <p:extLst>
      <p:ext uri="{BB962C8B-B14F-4D97-AF65-F5344CB8AC3E}">
        <p14:creationId xmlns:p14="http://schemas.microsoft.com/office/powerpoint/2010/main" val="86449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F02AB-CB68-945C-6CB8-3170F0BF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Strukturanalyse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296B47-369C-06B5-4CBE-EFBC1EB6B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Bisher gesammelte Informationen werden systematisch aufbereitet</a:t>
            </a:r>
          </a:p>
          <a:p>
            <a:r>
              <a:rPr lang="de-DE" dirty="0"/>
              <a:t>Erstaufnahmen werden vervollständigt</a:t>
            </a:r>
          </a:p>
          <a:p>
            <a:r>
              <a:rPr lang="de-DE" dirty="0"/>
              <a:t>Kann tabellarisch dargestellt werden (Beispiel nächste Folie)</a:t>
            </a:r>
          </a:p>
          <a:p>
            <a:r>
              <a:rPr lang="de-DE" dirty="0"/>
              <a:t>Zeigen die Liste der Kategorie von Systemen und Anwendungen ausschnittsweise an</a:t>
            </a:r>
          </a:p>
          <a:p>
            <a:r>
              <a:rPr lang="de-DE" dirty="0"/>
              <a:t>Bei Systemen werden die Standorte und Benutzer angegeben</a:t>
            </a:r>
          </a:p>
          <a:p>
            <a:r>
              <a:rPr lang="de-DE" dirty="0"/>
              <a:t>Unterscheidung nach Betriebssystemen und Kategorien von Gerätenutzungen</a:t>
            </a:r>
          </a:p>
          <a:p>
            <a:r>
              <a:rPr lang="de-DE" dirty="0"/>
              <a:t>Systemkategorien werden den Anwendungen auf den Systemen zugeordnet</a:t>
            </a:r>
          </a:p>
        </p:txBody>
      </p:sp>
    </p:spTree>
    <p:extLst>
      <p:ext uri="{BB962C8B-B14F-4D97-AF65-F5344CB8AC3E}">
        <p14:creationId xmlns:p14="http://schemas.microsoft.com/office/powerpoint/2010/main" val="209655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7B3C6-BDCE-24E0-EBAC-011D492DD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Strukturanalyse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F5B375E-9E64-30F3-810E-C26648B6F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17075" y="1974716"/>
            <a:ext cx="6449103" cy="4855544"/>
          </a:xfrm>
        </p:spPr>
      </p:pic>
    </p:spTree>
    <p:extLst>
      <p:ext uri="{BB962C8B-B14F-4D97-AF65-F5344CB8AC3E}">
        <p14:creationId xmlns:p14="http://schemas.microsoft.com/office/powerpoint/2010/main" val="55202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62416-D12D-7C14-AE60-6414E6B8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Schutzbedarfsfeststellung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3D9AF2-A598-2E3F-15B4-753450010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Ziel ist zu klären, wie viel Schutz Informationen, Anwendungen, Systeme und Infrastrukturkomponenten benötigen</a:t>
            </a:r>
          </a:p>
          <a:p>
            <a:r>
              <a:rPr lang="de-DE" dirty="0"/>
              <a:t>Welche Komponenten benötigen mehr Sicherheit und wann genügen elementare Schutzmaßnahmen</a:t>
            </a:r>
          </a:p>
          <a:p>
            <a:r>
              <a:rPr lang="de-DE" dirty="0"/>
              <a:t>Im Beispiel wurde entschieden, bei den Prozessen und Anwendungen zu beginnen, danach die IT-Systeme, Räume und Kommunikationsverbindungen zu untersuchen</a:t>
            </a:r>
          </a:p>
        </p:txBody>
      </p:sp>
    </p:spTree>
    <p:extLst>
      <p:ext uri="{BB962C8B-B14F-4D97-AF65-F5344CB8AC3E}">
        <p14:creationId xmlns:p14="http://schemas.microsoft.com/office/powerpoint/2010/main" val="17761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548E4-3194-70C2-2DA7-9ACF34365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Elemente der Schutzbedarfsfeststellungen im Beispielunternehmen präsentieren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B39DE49-CB7C-061A-2985-6549917639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Zielobjekte werden Schutzzielen zugeordnet</a:t>
            </a:r>
          </a:p>
          <a:p>
            <a:r>
              <a:rPr lang="de-DE" dirty="0"/>
              <a:t>Angabe wie hoch der Bedarf ist wird hinzugefügt</a:t>
            </a:r>
          </a:p>
          <a:p>
            <a:r>
              <a:rPr lang="de-DE" dirty="0"/>
              <a:t>Für </a:t>
            </a:r>
            <a:r>
              <a:rPr lang="de-DE" dirty="0" err="1"/>
              <a:t>Schutzbedarfkategorien</a:t>
            </a:r>
            <a:r>
              <a:rPr lang="de-DE" dirty="0"/>
              <a:t>: Siehe Handout, S. 30</a:t>
            </a:r>
          </a:p>
          <a:p>
            <a:r>
              <a:rPr lang="de-DE" dirty="0"/>
              <a:t>Weiteres Element sollen die Tabellen der Gebäude, Räume und Kommunikationsverbindungen sein</a:t>
            </a:r>
          </a:p>
          <a:p>
            <a:r>
              <a:rPr lang="de-DE" dirty="0"/>
              <a:t>Es werden nur die für IT-Sicherheit notwendigen Informationen erfasst und die zugehörigen IT-Systemkategorien ergänzt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65A85A58-81AA-72D4-A5C8-2B179F90D0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94350" y="3015574"/>
            <a:ext cx="5917330" cy="2178996"/>
          </a:xfrm>
        </p:spPr>
      </p:pic>
    </p:spTree>
    <p:extLst>
      <p:ext uri="{BB962C8B-B14F-4D97-AF65-F5344CB8AC3E}">
        <p14:creationId xmlns:p14="http://schemas.microsoft.com/office/powerpoint/2010/main" val="230743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D5E67-2108-1565-0675-DBD9A15EA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Schutzbedarferstellung</a:t>
            </a:r>
            <a:r>
              <a:rPr lang="de-DE" dirty="0"/>
              <a:t> Beispiel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BED125F-CD84-2DB7-3776-49BB91AA1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8521" y="1964987"/>
            <a:ext cx="6614117" cy="4935909"/>
          </a:xfrm>
        </p:spPr>
      </p:pic>
    </p:spTree>
    <p:extLst>
      <p:ext uri="{BB962C8B-B14F-4D97-AF65-F5344CB8AC3E}">
        <p14:creationId xmlns:p14="http://schemas.microsoft.com/office/powerpoint/2010/main" val="325176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57198C8-6C25-2CDF-2CD8-E3C720117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CD8F31D8-EF32-A89A-E84F-1492B9964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948395"/>
          </a:xfrm>
        </p:spPr>
        <p:txBody>
          <a:bodyPr>
            <a:normAutofit lnSpcReduction="10000"/>
          </a:bodyPr>
          <a:lstStyle/>
          <a:p>
            <a:r>
              <a:rPr lang="de-DE" dirty="0"/>
              <a:t>Ich beantworte sie gerne!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sz="1100" dirty="0"/>
              <a:t>Alle gezeigten Bilder sind Beispiele und Muster. Tabellen sind individuell anpassbar und können nach Bedarf auch anders gestaltet werden. Sie dienen als Orientierungshilfe und können frei nach Bedarf angepasst werden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379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B98EF2-B366-3770-1D19-E931454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BFD029-9D64-F0CD-F4DD-DD70DBBDE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S. 56 – 64</a:t>
            </a:r>
          </a:p>
          <a:p>
            <a:r>
              <a:rPr lang="de-DE" dirty="0"/>
              <a:t>Webquellen: BSI, YouTube, Google, etc.</a:t>
            </a:r>
          </a:p>
          <a:p>
            <a:r>
              <a:rPr lang="de-DE" dirty="0" err="1"/>
              <a:t>Udemy</a:t>
            </a:r>
            <a:r>
              <a:rPr lang="de-DE" dirty="0"/>
              <a:t> Kurs falls vorhanden</a:t>
            </a:r>
          </a:p>
        </p:txBody>
      </p:sp>
    </p:spTree>
    <p:extLst>
      <p:ext uri="{BB962C8B-B14F-4D97-AF65-F5344CB8AC3E}">
        <p14:creationId xmlns:p14="http://schemas.microsoft.com/office/powerpoint/2010/main" val="1249036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E8E1E-7BAA-F087-4E1B-C6F7B8E5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BE9441-6E14-FBB6-D366-E43B14A58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 u="sng" dirty="0"/>
              <a:t>Zeit bis 14:45 Uhr:</a:t>
            </a:r>
          </a:p>
          <a:p>
            <a:r>
              <a:rPr lang="de-DE" dirty="0"/>
              <a:t>Gruppenarbeit in euren Standorten</a:t>
            </a:r>
          </a:p>
          <a:p>
            <a:r>
              <a:rPr lang="de-DE" dirty="0"/>
              <a:t>Wir arbeiten das Thema in mehreren Etappen aus</a:t>
            </a:r>
          </a:p>
          <a:p>
            <a:r>
              <a:rPr lang="de-DE" dirty="0"/>
              <a:t>Mit jedem Tag bauen wir unser Wissen weiter aus und lernen neues</a:t>
            </a:r>
          </a:p>
          <a:p>
            <a:r>
              <a:rPr lang="de-DE" dirty="0"/>
              <a:t>Die Aufgabe findet ihr hier: </a:t>
            </a:r>
            <a:r>
              <a:rPr lang="de-DE" dirty="0">
                <a:hlinkClick r:id="rId3"/>
              </a:rPr>
              <a:t>https://campus.bfw.de/mod/assign/view.php?id=488659</a:t>
            </a:r>
            <a:endParaRPr lang="de-DE" dirty="0"/>
          </a:p>
          <a:p>
            <a:r>
              <a:rPr lang="de-DE" dirty="0"/>
              <a:t>Jeden Tag bitte euren aktuellen Stand in einer .</a:t>
            </a:r>
            <a:r>
              <a:rPr lang="de-DE" dirty="0" err="1"/>
              <a:t>zip</a:t>
            </a:r>
            <a:r>
              <a:rPr lang="de-DE" dirty="0"/>
              <a:t> Datei in folgendem Muster hochladen:</a:t>
            </a:r>
          </a:p>
          <a:p>
            <a:pPr lvl="1"/>
            <a:r>
              <a:rPr lang="de-DE" dirty="0"/>
              <a:t>&lt;Standort&gt;-&lt;Datum&gt;.</a:t>
            </a:r>
            <a:r>
              <a:rPr lang="de-DE" dirty="0" err="1"/>
              <a:t>zip</a:t>
            </a:r>
            <a:endParaRPr lang="de-DE" dirty="0"/>
          </a:p>
          <a:p>
            <a:r>
              <a:rPr lang="de-DE" dirty="0"/>
              <a:t>Vorstellung und finale Präsentation ist Donnerstagnachmittag</a:t>
            </a:r>
          </a:p>
        </p:txBody>
      </p:sp>
    </p:spTree>
    <p:extLst>
      <p:ext uri="{BB962C8B-B14F-4D97-AF65-F5344CB8AC3E}">
        <p14:creationId xmlns:p14="http://schemas.microsoft.com/office/powerpoint/2010/main" val="157641369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519</Words>
  <Application>Microsoft Office PowerPoint</Application>
  <PresentationFormat>Breitbild</PresentationFormat>
  <Paragraphs>86</Paragraphs>
  <Slides>16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Aptos</vt:lpstr>
      <vt:lpstr>Arial</vt:lpstr>
      <vt:lpstr>Hind</vt:lpstr>
      <vt:lpstr>Trebuchet MS</vt:lpstr>
      <vt:lpstr>Berlin</vt:lpstr>
      <vt:lpstr>Schutzbedarfsfeststellungen anhand eines Beispielunternehmens des BSI vorbereiten </vt:lpstr>
      <vt:lpstr>Überblick</vt:lpstr>
      <vt:lpstr>Phasen des Sicherheitsprozesses nach dem BSI-Grundschutz beschreiben</vt:lpstr>
      <vt:lpstr>Den Prozess von der Sicherheitsleitlinie zur Schutzbedarfsfeststellung beschreiben</vt:lpstr>
      <vt:lpstr>Entwicklung einer Sicherheitsleitlinie</vt:lpstr>
      <vt:lpstr>Beispielstuktur</vt:lpstr>
      <vt:lpstr>Sicherheitskonzept</vt:lpstr>
      <vt:lpstr>Netzplan Beispiel</vt:lpstr>
      <vt:lpstr>Strukturanalyse</vt:lpstr>
      <vt:lpstr>Strukturanalyse</vt:lpstr>
      <vt:lpstr>Schutzbedarfsfeststellung</vt:lpstr>
      <vt:lpstr>Elemente der Schutzbedarfsfeststellungen im Beispielunternehmen präsentieren</vt:lpstr>
      <vt:lpstr>Schutzbedarferstellung Beispiel</vt:lpstr>
      <vt:lpstr>Fragen?</vt:lpstr>
      <vt:lpstr>Selbstlernen</vt:lpstr>
      <vt:lpstr>Aufgabe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Schutzbedarfsfeststellungen anhand eines Beispielunternehmens des BSI vorbereiten</dc:title>
  <dc:creator>Dennis Kirschstein</dc:creator>
  <cp:lastModifiedBy>Frank Ebeling</cp:lastModifiedBy>
  <cp:revision>63</cp:revision>
  <dcterms:created xsi:type="dcterms:W3CDTF">2024-04-28T21:01:32Z</dcterms:created>
  <dcterms:modified xsi:type="dcterms:W3CDTF">2024-06-24T13:40:59Z</dcterms:modified>
</cp:coreProperties>
</file>