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60" r:id="rId3"/>
    <p:sldId id="259" r:id="rId4"/>
    <p:sldId id="261" r:id="rId5"/>
    <p:sldId id="262" r:id="rId6"/>
    <p:sldId id="263" r:id="rId7"/>
    <p:sldId id="264" r:id="rId8"/>
    <p:sldId id="265" r:id="rId9"/>
    <p:sldId id="266" r:id="rId10"/>
    <p:sldId id="267" r:id="rId11"/>
    <p:sldId id="268" r:id="rId12"/>
    <p:sldId id="269" r:id="rId13"/>
    <p:sldId id="258" r:id="rId14"/>
    <p:sldId id="25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5B220B-7B98-4BC3-981D-88C308532F09}" type="datetimeFigureOut">
              <a:rPr lang="de-DE" smtClean="0"/>
              <a:t>24.06.2024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E984B-2F57-4D0A-B799-58A9A59D6DAF}" type="slidenum">
              <a:rPr lang="de-DE" smtClean="0"/>
              <a:t>‹Nr.›</a:t>
            </a:fld>
            <a:endParaRPr lang="de-DE"/>
          </a:p>
        </p:txBody>
      </p:sp>
    </p:spTree>
    <p:extLst>
      <p:ext uri="{BB962C8B-B14F-4D97-AF65-F5344CB8AC3E}">
        <p14:creationId xmlns:p14="http://schemas.microsoft.com/office/powerpoint/2010/main" val="215076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Bildquelle:</a:t>
            </a:r>
            <a:r>
              <a:rPr lang="de-DE" baseline="0" dirty="0" smtClean="0"/>
              <a:t> Handout S. 66</a:t>
            </a:r>
            <a:endParaRPr lang="de-DE" dirty="0"/>
          </a:p>
        </p:txBody>
      </p:sp>
      <p:sp>
        <p:nvSpPr>
          <p:cNvPr id="4" name="Foliennummernplatzhalter 3"/>
          <p:cNvSpPr>
            <a:spLocks noGrp="1"/>
          </p:cNvSpPr>
          <p:nvPr>
            <p:ph type="sldNum" sz="quarter" idx="10"/>
          </p:nvPr>
        </p:nvSpPr>
        <p:spPr/>
        <p:txBody>
          <a:bodyPr/>
          <a:lstStyle/>
          <a:p>
            <a:fld id="{F97E984B-2F57-4D0A-B799-58A9A59D6DAF}" type="slidenum">
              <a:rPr lang="de-DE" smtClean="0"/>
              <a:t>3</a:t>
            </a:fld>
            <a:endParaRPr lang="de-DE"/>
          </a:p>
        </p:txBody>
      </p:sp>
    </p:spTree>
    <p:extLst>
      <p:ext uri="{BB962C8B-B14F-4D97-AF65-F5344CB8AC3E}">
        <p14:creationId xmlns:p14="http://schemas.microsoft.com/office/powerpoint/2010/main" val="697414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Handout S.68</a:t>
            </a:r>
          </a:p>
          <a:p>
            <a:endParaRPr lang="de-DE" dirty="0" smtClean="0"/>
          </a:p>
          <a:p>
            <a:r>
              <a:rPr lang="de-DE" dirty="0" smtClean="0"/>
              <a:t>Beschreibung von Schutzmaßnahmen für Software Sicherstellen der Integrität von Software </a:t>
            </a:r>
            <a:r>
              <a:rPr lang="de-DE" dirty="0" err="1" smtClean="0"/>
              <a:t>Software</a:t>
            </a:r>
            <a:r>
              <a:rPr lang="de-DE" dirty="0" smtClean="0"/>
              <a:t> sollte nur von Originaldatenträgern oder von geprüften identischen Kopien installiert werden. So sollen Veränderungen an der Software beispielsweise durch Malware, Bit-Fehler oder manipulierte Konfigurationsdateien vermieden werden. Erstellung eines Anforderungskatalogs für Standardsoftware Für viele Anwendungsgebiete stehen meistens mehrere Softwareprodukte zur Auswahl. Deswegen sollte ein Anforderungskatalog für die Auswahl einer geeigneten Standardsoftware erstellt werden, in dem neben Aspekten der Funktonalität usw. auch sicherheitsrelevante Anforderungen eine Rolle spielen. Überprüfung der Lieferung von Standardsoftware Eine Lieferung von Software ist anhand von vorhandenen Unterlagen zu überprüfen. Es sollte u.a. festgestellt werden, ob die Lieferung bestellt wurde, für wen sie bestimmt ist, ob Transportschäden zu erkennen sind und ob sie vollständig ist.</a:t>
            </a:r>
          </a:p>
          <a:p>
            <a:endParaRPr lang="de-DE" dirty="0" smtClean="0"/>
          </a:p>
          <a:p>
            <a:r>
              <a:rPr lang="de-DE" dirty="0" smtClean="0"/>
              <a:t>Vollständige und sichere Deinstallation von Software Bei der Deinstallation von Software müssen alle Dateien entfernt werden, die für den Betrieb der Software auf dem IT-System angelegt worden sind. Dieses betrifft auch alle Einträge in die Systemdateien. Um alle Veränderungen, welche durch die Installation der Software vorgenommen wurden, wieder rückgängig zu machen, sollte diese schon beim Installationsprozess hinreichend dokumentiert werden. </a:t>
            </a:r>
            <a:endParaRPr lang="de-DE" dirty="0"/>
          </a:p>
        </p:txBody>
      </p:sp>
      <p:sp>
        <p:nvSpPr>
          <p:cNvPr id="4" name="Foliennummernplatzhalter 3"/>
          <p:cNvSpPr>
            <a:spLocks noGrp="1"/>
          </p:cNvSpPr>
          <p:nvPr>
            <p:ph type="sldNum" sz="quarter" idx="10"/>
          </p:nvPr>
        </p:nvSpPr>
        <p:spPr/>
        <p:txBody>
          <a:bodyPr/>
          <a:lstStyle/>
          <a:p>
            <a:fld id="{F97E984B-2F57-4D0A-B799-58A9A59D6DAF}" type="slidenum">
              <a:rPr lang="de-DE" smtClean="0"/>
              <a:t>5</a:t>
            </a:fld>
            <a:endParaRPr lang="de-DE"/>
          </a:p>
        </p:txBody>
      </p:sp>
    </p:spTree>
    <p:extLst>
      <p:ext uri="{BB962C8B-B14F-4D97-AF65-F5344CB8AC3E}">
        <p14:creationId xmlns:p14="http://schemas.microsoft.com/office/powerpoint/2010/main" val="2268671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Sicherstellen eines minimalen Systems Es sollten nur alle unbedingt notwendigen Programme installiert sein. Alle weiteren Programme stellen ein zusätzliches Gefahrenpotenzial dar. Korrekte Konfiguration Eine Standardinstallation ist für sicherheitskritische Systeme nicht zu empfehlen, weil dabei u.a. nicht benötigte Systemprogramme und Funktionalität installiert werden. In diesen Fällen ist eine individuelle Installation zu bevorzugen. Ports sperren Alle nicht benötigen Ports sollten gesperrt werden. Benutzerkonten Es sollten nur Benutzer angelegt werden, welche wirklich benötigt werden. Dabei ist darauf zu achten, dass die Benutzer nur die für sie notwendigen Rechte erhalten. Betriebssystem aktuell halten Unter Sicherheitsaspekten ist es vor allem wichtig, dass Sicherheitsupdates umgehend nach der Veröffentlichung eingespielt werden. Regelmäßige Sicherheitschecks mithilfe von Log-Dateien Mithilfe von Log-Dateien können Angriffe und Angriffsversuche aufgedeckt werden. Dazu sollten die Log-Dateien des Betriebssystems regelmäßig überprüft werden. Verwendung von sichereren Passwörtern Eine der Basisanforderungen ist die Verwendung von sicheren Passwörtern (siehe TAG 4) Regelmäßig Daten sichern Bei der Mehrfachnutzung von Rechnern ist das Risiko besonders groß, dass durch Bedienungsfehler oder Vireninfektionen Systeme abstürzen und Daten verloren gehen. Deshalb sollten regelmäßige Backups von den Daten gemacht werden. </a:t>
            </a:r>
          </a:p>
          <a:p>
            <a:endParaRPr lang="de-DE" dirty="0" smtClean="0"/>
          </a:p>
          <a:p>
            <a:endParaRPr lang="de-DE" dirty="0" smtClean="0"/>
          </a:p>
          <a:p>
            <a:r>
              <a:rPr lang="de-DE" dirty="0" smtClean="0"/>
              <a:t>Handout S. 69</a:t>
            </a:r>
            <a:endParaRPr lang="de-DE" dirty="0"/>
          </a:p>
        </p:txBody>
      </p:sp>
      <p:sp>
        <p:nvSpPr>
          <p:cNvPr id="4" name="Foliennummernplatzhalter 3"/>
          <p:cNvSpPr>
            <a:spLocks noGrp="1"/>
          </p:cNvSpPr>
          <p:nvPr>
            <p:ph type="sldNum" sz="quarter" idx="10"/>
          </p:nvPr>
        </p:nvSpPr>
        <p:spPr/>
        <p:txBody>
          <a:bodyPr/>
          <a:lstStyle/>
          <a:p>
            <a:fld id="{F97E984B-2F57-4D0A-B799-58A9A59D6DAF}" type="slidenum">
              <a:rPr lang="de-DE" smtClean="0"/>
              <a:t>6</a:t>
            </a:fld>
            <a:endParaRPr lang="de-DE"/>
          </a:p>
        </p:txBody>
      </p:sp>
    </p:spTree>
    <p:extLst>
      <p:ext uri="{BB962C8B-B14F-4D97-AF65-F5344CB8AC3E}">
        <p14:creationId xmlns:p14="http://schemas.microsoft.com/office/powerpoint/2010/main" val="2275329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Bildquelle: Handout,</a:t>
            </a:r>
            <a:r>
              <a:rPr lang="de-DE" baseline="0" dirty="0" smtClean="0"/>
              <a:t> S. 71</a:t>
            </a:r>
            <a:endParaRPr lang="de-DE" dirty="0"/>
          </a:p>
        </p:txBody>
      </p:sp>
      <p:sp>
        <p:nvSpPr>
          <p:cNvPr id="4" name="Foliennummernplatzhalter 3"/>
          <p:cNvSpPr>
            <a:spLocks noGrp="1"/>
          </p:cNvSpPr>
          <p:nvPr>
            <p:ph type="sldNum" sz="quarter" idx="10"/>
          </p:nvPr>
        </p:nvSpPr>
        <p:spPr/>
        <p:txBody>
          <a:bodyPr/>
          <a:lstStyle/>
          <a:p>
            <a:fld id="{F97E984B-2F57-4D0A-B799-58A9A59D6DAF}" type="slidenum">
              <a:rPr lang="de-DE" smtClean="0"/>
              <a:t>8</a:t>
            </a:fld>
            <a:endParaRPr lang="de-DE"/>
          </a:p>
        </p:txBody>
      </p:sp>
    </p:spTree>
    <p:extLst>
      <p:ext uri="{BB962C8B-B14F-4D97-AF65-F5344CB8AC3E}">
        <p14:creationId xmlns:p14="http://schemas.microsoft.com/office/powerpoint/2010/main" val="5345034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de-DE" smtClean="0"/>
              <a:t>Titelmasterformat durch Klicken bearbeiten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30578ACC-22D6-47C1-A373-4FD133E34F3C}" type="datetimeFigureOut">
              <a:rPr lang="en-US" dirty="0"/>
              <a:t>6/24/2024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680322" y="3030008"/>
            <a:ext cx="4698355" cy="290617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5594123" y="3030008"/>
            <a:ext cx="4700059" cy="290617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de-DE" smtClean="0"/>
              <a:t>Titelmasterformat durch Klicken bearbeiten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E331444B-B92B-4E27-8C94-BB93EAF5CB18}"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363EFA5E-FA76-400D-B3DC-F0BA90E6D107}"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446C117F-5CCF-4837-BE5F-2B92066CAFAF}"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84EB90BD-B6CE-46B7-997F-7313B992CCDC}"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de-DE" smtClean="0"/>
              <a:t>Titelmasterformat durch Klicken bearbeiten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CDB9D11F-B188-461D-B23F-39381795C052}"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‹Nr.›</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52E6D8D9-55A2-4063-B0F3-121F44549695}" type="datetimeFigureOut">
              <a:rPr lang="en-US" dirty="0"/>
              <a:t>6/24/2024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de-DE" smtClean="0"/>
              <a:t>Titelmasterformat durch Klicken bearbeiten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3" name="Date Placeholder 2"/>
          <p:cNvSpPr>
            <a:spLocks noGrp="1"/>
          </p:cNvSpPr>
          <p:nvPr>
            <p:ph type="dt" sz="half" idx="10"/>
          </p:nvPr>
        </p:nvSpPr>
        <p:spPr/>
        <p:txBody>
          <a:bodyPr/>
          <a:lstStyle/>
          <a:p>
            <a:fld id="{D4B24536-994D-4021-A283-9F449C0DB509}" type="datetimeFigureOut">
              <a:rPr lang="en-US" dirty="0"/>
              <a:t>6/24/2024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de-DE" smtClean="0"/>
              <a:t>Titelmasterformat durch Klicken bearbeiten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3" name="Date Placeholder 2"/>
          <p:cNvSpPr>
            <a:spLocks noGrp="1"/>
          </p:cNvSpPr>
          <p:nvPr>
            <p:ph type="dt" sz="half" idx="10"/>
          </p:nvPr>
        </p:nvSpPr>
        <p:spPr/>
        <p:txBody>
          <a:bodyPr/>
          <a:lstStyle/>
          <a:p>
            <a:fld id="{3CBBBB78-C96F-47B7-AB17-D852CA960AC9}" type="datetimeFigureOut">
              <a:rPr lang="en-US" dirty="0"/>
              <a:t>6/24/2024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6/24/2024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6/24/2024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Schutzbedarfsfeststellung in Arbeitsbereichen von JIKU IT-Solutions durchführen</a:t>
            </a:r>
          </a:p>
        </p:txBody>
      </p:sp>
      <p:sp>
        <p:nvSpPr>
          <p:cNvPr id="3" name="Untertitel 2"/>
          <p:cNvSpPr>
            <a:spLocks noGrp="1"/>
          </p:cNvSpPr>
          <p:nvPr>
            <p:ph type="subTitle" idx="1"/>
          </p:nvPr>
        </p:nvSpPr>
        <p:spPr/>
        <p:txBody>
          <a:bodyPr/>
          <a:lstStyle/>
          <a:p>
            <a:endParaRPr lang="de-DE"/>
          </a:p>
        </p:txBody>
      </p:sp>
    </p:spTree>
    <p:extLst>
      <p:ext uri="{BB962C8B-B14F-4D97-AF65-F5344CB8AC3E}">
        <p14:creationId xmlns:p14="http://schemas.microsoft.com/office/powerpoint/2010/main" val="2547558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e-DE" dirty="0"/>
              <a:t>Den Schutzbedarf bezüglich der Arbeitsplatzsoftware feststellen</a:t>
            </a:r>
          </a:p>
        </p:txBody>
      </p:sp>
      <p:sp>
        <p:nvSpPr>
          <p:cNvPr id="5" name="Untertitel 4"/>
          <p:cNvSpPr>
            <a:spLocks noGrp="1"/>
          </p:cNvSpPr>
          <p:nvPr>
            <p:ph type="subTitle" idx="1"/>
          </p:nvPr>
        </p:nvSpPr>
        <p:spPr/>
        <p:txBody>
          <a:bodyPr/>
          <a:lstStyle/>
          <a:p>
            <a:endParaRPr lang="de-DE"/>
          </a:p>
        </p:txBody>
      </p:sp>
    </p:spTree>
    <p:extLst>
      <p:ext uri="{BB962C8B-B14F-4D97-AF65-F5344CB8AC3E}">
        <p14:creationId xmlns:p14="http://schemas.microsoft.com/office/powerpoint/2010/main" val="3890747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Gefährdungslage</a:t>
            </a:r>
            <a:endParaRPr lang="de-DE" dirty="0"/>
          </a:p>
        </p:txBody>
      </p:sp>
      <p:sp>
        <p:nvSpPr>
          <p:cNvPr id="3" name="Inhaltsplatzhalter 2"/>
          <p:cNvSpPr>
            <a:spLocks noGrp="1"/>
          </p:cNvSpPr>
          <p:nvPr>
            <p:ph sz="half" idx="1"/>
          </p:nvPr>
        </p:nvSpPr>
        <p:spPr/>
        <p:txBody>
          <a:bodyPr/>
          <a:lstStyle/>
          <a:p>
            <a:r>
              <a:rPr lang="de-DE" dirty="0" smtClean="0"/>
              <a:t>Besonders gefährdet ist sehr verbreitete Software</a:t>
            </a:r>
          </a:p>
          <a:p>
            <a:pPr lvl="1"/>
            <a:r>
              <a:rPr lang="de-DE" dirty="0" smtClean="0"/>
              <a:t>Schwachstellen sind hinreichend bekannt</a:t>
            </a:r>
          </a:p>
          <a:p>
            <a:pPr lvl="1"/>
            <a:r>
              <a:rPr lang="de-DE" dirty="0" smtClean="0"/>
              <a:t>Makros in Office-Software können Schadsoftware problemlos verbreiten</a:t>
            </a:r>
          </a:p>
          <a:p>
            <a:pPr lvl="1"/>
            <a:r>
              <a:rPr lang="de-DE" dirty="0" smtClean="0"/>
              <a:t>Webbrowser laden fast immer Daten runter. </a:t>
            </a:r>
          </a:p>
          <a:p>
            <a:pPr lvl="1"/>
            <a:endParaRPr lang="de-DE" dirty="0"/>
          </a:p>
        </p:txBody>
      </p:sp>
      <p:pic>
        <p:nvPicPr>
          <p:cNvPr id="5" name="Inhaltsplatzhalter 4"/>
          <p:cNvPicPr>
            <a:picLocks noGrp="1" noChangeAspect="1"/>
          </p:cNvPicPr>
          <p:nvPr>
            <p:ph sz="half" idx="2"/>
          </p:nvPr>
        </p:nvPicPr>
        <p:blipFill>
          <a:blip r:embed="rId3"/>
          <a:stretch>
            <a:fillRect/>
          </a:stretch>
        </p:blipFill>
        <p:spPr>
          <a:xfrm>
            <a:off x="5594350" y="2190307"/>
            <a:ext cx="4922946" cy="3723659"/>
          </a:xfrm>
          <a:prstGeom prst="rect">
            <a:avLst/>
          </a:prstGeom>
        </p:spPr>
      </p:pic>
    </p:spTree>
    <p:extLst>
      <p:ext uri="{BB962C8B-B14F-4D97-AF65-F5344CB8AC3E}">
        <p14:creationId xmlns:p14="http://schemas.microsoft.com/office/powerpoint/2010/main" val="1186718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Schutzbedarffeststellung</a:t>
            </a:r>
            <a:endParaRPr lang="de-DE" dirty="0"/>
          </a:p>
        </p:txBody>
      </p:sp>
      <p:pic>
        <p:nvPicPr>
          <p:cNvPr id="6" name="Inhaltsplatzhalter 5"/>
          <p:cNvPicPr>
            <a:picLocks noGrp="1" noChangeAspect="1"/>
          </p:cNvPicPr>
          <p:nvPr>
            <p:ph idx="1"/>
          </p:nvPr>
        </p:nvPicPr>
        <p:blipFill>
          <a:blip r:embed="rId2"/>
          <a:stretch>
            <a:fillRect/>
          </a:stretch>
        </p:blipFill>
        <p:spPr>
          <a:xfrm>
            <a:off x="4299647" y="2045606"/>
            <a:ext cx="2568986" cy="3890057"/>
          </a:xfrm>
          <a:prstGeom prst="rect">
            <a:avLst/>
          </a:prstGeom>
        </p:spPr>
      </p:pic>
    </p:spTree>
    <p:extLst>
      <p:ext uri="{BB962C8B-B14F-4D97-AF65-F5344CB8AC3E}">
        <p14:creationId xmlns:p14="http://schemas.microsoft.com/office/powerpoint/2010/main" val="3665431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Generelle Schutzmaßnahmen</a:t>
            </a:r>
          </a:p>
        </p:txBody>
      </p:sp>
      <p:sp>
        <p:nvSpPr>
          <p:cNvPr id="3" name="Inhaltsplatzhalter 2"/>
          <p:cNvSpPr>
            <a:spLocks noGrp="1"/>
          </p:cNvSpPr>
          <p:nvPr>
            <p:ph idx="1"/>
          </p:nvPr>
        </p:nvSpPr>
        <p:spPr/>
        <p:txBody>
          <a:bodyPr>
            <a:normAutofit fontScale="92500" lnSpcReduction="20000"/>
          </a:bodyPr>
          <a:lstStyle/>
          <a:p>
            <a:r>
              <a:rPr lang="de-DE" dirty="0" smtClean="0"/>
              <a:t>Basismaßnahmen</a:t>
            </a:r>
          </a:p>
          <a:p>
            <a:pPr lvl="1"/>
            <a:r>
              <a:rPr lang="de-DE" dirty="0" smtClean="0"/>
              <a:t>Softwareintegrität</a:t>
            </a:r>
          </a:p>
          <a:p>
            <a:pPr lvl="1"/>
            <a:r>
              <a:rPr lang="de-DE" dirty="0" smtClean="0"/>
              <a:t>Installationsanweisungen</a:t>
            </a:r>
          </a:p>
          <a:p>
            <a:pPr lvl="1"/>
            <a:r>
              <a:rPr lang="de-DE" dirty="0" smtClean="0"/>
              <a:t>Installation und Konfiguration</a:t>
            </a:r>
            <a:endParaRPr lang="de-DE" dirty="0"/>
          </a:p>
          <a:p>
            <a:r>
              <a:rPr lang="de-DE" dirty="0" smtClean="0"/>
              <a:t>Standardmaßnahmen</a:t>
            </a:r>
          </a:p>
          <a:p>
            <a:pPr lvl="1"/>
            <a:r>
              <a:rPr lang="de-DE" dirty="0" smtClean="0"/>
              <a:t>Verantwortlichkeiten</a:t>
            </a:r>
          </a:p>
          <a:p>
            <a:pPr lvl="1"/>
            <a:r>
              <a:rPr lang="de-DE" dirty="0" smtClean="0"/>
              <a:t>Anforderungskatalog</a:t>
            </a:r>
          </a:p>
          <a:p>
            <a:pPr lvl="1"/>
            <a:r>
              <a:rPr lang="de-DE" dirty="0" smtClean="0"/>
              <a:t>Auswahl von Standardsoftware</a:t>
            </a:r>
          </a:p>
          <a:p>
            <a:pPr lvl="1"/>
            <a:r>
              <a:rPr lang="de-DE" dirty="0" smtClean="0"/>
              <a:t>Lizenz- und Versionskontrolle</a:t>
            </a:r>
            <a:endParaRPr lang="de-DE" dirty="0"/>
          </a:p>
          <a:p>
            <a:r>
              <a:rPr lang="de-DE" dirty="0" smtClean="0"/>
              <a:t>Erhöhter Schutzbedarf</a:t>
            </a:r>
          </a:p>
          <a:p>
            <a:pPr lvl="1"/>
            <a:r>
              <a:rPr lang="de-DE" dirty="0" smtClean="0"/>
              <a:t>Zusätzliche Sicherheitsfunktionen</a:t>
            </a:r>
          </a:p>
          <a:p>
            <a:pPr lvl="1"/>
            <a:r>
              <a:rPr lang="de-DE" dirty="0" smtClean="0"/>
              <a:t>Verschlüsselungen und digitale Signaturen</a:t>
            </a:r>
            <a:endParaRPr lang="de-DE" dirty="0"/>
          </a:p>
        </p:txBody>
      </p:sp>
    </p:spTree>
    <p:extLst>
      <p:ext uri="{BB962C8B-B14F-4D97-AF65-F5344CB8AC3E}">
        <p14:creationId xmlns:p14="http://schemas.microsoft.com/office/powerpoint/2010/main" val="55435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Beispielhafte Schutzmaßnahmen für Betriebssysteme </a:t>
            </a:r>
          </a:p>
        </p:txBody>
      </p:sp>
      <p:sp>
        <p:nvSpPr>
          <p:cNvPr id="3" name="Inhaltsplatzhalter 2"/>
          <p:cNvSpPr>
            <a:spLocks noGrp="1"/>
          </p:cNvSpPr>
          <p:nvPr>
            <p:ph idx="1"/>
          </p:nvPr>
        </p:nvSpPr>
        <p:spPr/>
        <p:txBody>
          <a:bodyPr>
            <a:normAutofit lnSpcReduction="10000"/>
          </a:bodyPr>
          <a:lstStyle/>
          <a:p>
            <a:r>
              <a:rPr lang="de-DE" dirty="0" smtClean="0"/>
              <a:t>Minimales System sichergestellt</a:t>
            </a:r>
          </a:p>
          <a:p>
            <a:r>
              <a:rPr lang="de-DE" dirty="0" smtClean="0"/>
              <a:t>Korrekte Konfiguration</a:t>
            </a:r>
          </a:p>
          <a:p>
            <a:r>
              <a:rPr lang="de-DE" dirty="0" smtClean="0"/>
              <a:t>Ports sperren</a:t>
            </a:r>
          </a:p>
          <a:p>
            <a:r>
              <a:rPr lang="de-DE" dirty="0" smtClean="0"/>
              <a:t>Benutzerkonten</a:t>
            </a:r>
          </a:p>
          <a:p>
            <a:r>
              <a:rPr lang="de-DE" dirty="0" smtClean="0"/>
              <a:t>Updates</a:t>
            </a:r>
          </a:p>
          <a:p>
            <a:r>
              <a:rPr lang="de-DE" dirty="0" smtClean="0"/>
              <a:t>Sicherheitschecks mit Log Dateien</a:t>
            </a:r>
          </a:p>
          <a:p>
            <a:r>
              <a:rPr lang="de-DE" dirty="0" smtClean="0"/>
              <a:t>Sichere Passwörter</a:t>
            </a:r>
          </a:p>
          <a:p>
            <a:r>
              <a:rPr lang="de-DE" dirty="0" smtClean="0"/>
              <a:t>Regelmäßige Datensicherung</a:t>
            </a:r>
            <a:endParaRPr lang="de-DE" dirty="0"/>
          </a:p>
        </p:txBody>
      </p:sp>
    </p:spTree>
    <p:extLst>
      <p:ext uri="{BB962C8B-B14F-4D97-AF65-F5344CB8AC3E}">
        <p14:creationId xmlns:p14="http://schemas.microsoft.com/office/powerpoint/2010/main" val="2555475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Schutzmaßnahmen für Office-Produkte</a:t>
            </a:r>
          </a:p>
        </p:txBody>
      </p:sp>
      <p:sp>
        <p:nvSpPr>
          <p:cNvPr id="3" name="Inhaltsplatzhalter 2"/>
          <p:cNvSpPr>
            <a:spLocks noGrp="1"/>
          </p:cNvSpPr>
          <p:nvPr>
            <p:ph idx="1"/>
          </p:nvPr>
        </p:nvSpPr>
        <p:spPr/>
        <p:txBody>
          <a:bodyPr>
            <a:normAutofit fontScale="92500" lnSpcReduction="10000"/>
          </a:bodyPr>
          <a:lstStyle/>
          <a:p>
            <a:r>
              <a:rPr lang="de-DE" dirty="0" smtClean="0"/>
              <a:t>Basismaßnahmen</a:t>
            </a:r>
          </a:p>
          <a:p>
            <a:pPr lvl="1"/>
            <a:r>
              <a:rPr lang="de-DE" dirty="0" smtClean="0"/>
              <a:t>Integrität sicherstellen</a:t>
            </a:r>
          </a:p>
          <a:p>
            <a:pPr lvl="1"/>
            <a:r>
              <a:rPr lang="de-DE" dirty="0" smtClean="0"/>
              <a:t>Aktive Inhalte einschränken</a:t>
            </a:r>
          </a:p>
          <a:p>
            <a:pPr lvl="1"/>
            <a:r>
              <a:rPr lang="de-DE" dirty="0" smtClean="0"/>
              <a:t>Regelung für öffnen externer Inhalte</a:t>
            </a:r>
          </a:p>
          <a:p>
            <a:r>
              <a:rPr lang="de-DE" dirty="0" smtClean="0"/>
              <a:t>Standardmaßnahmen</a:t>
            </a:r>
          </a:p>
          <a:p>
            <a:pPr lvl="1"/>
            <a:r>
              <a:rPr lang="de-DE" dirty="0" smtClean="0"/>
              <a:t>Testen neuer Versionen</a:t>
            </a:r>
          </a:p>
          <a:p>
            <a:pPr lvl="1"/>
            <a:r>
              <a:rPr lang="de-DE" dirty="0" smtClean="0"/>
              <a:t>Geregelter Einsatz von Erweiterungen</a:t>
            </a:r>
          </a:p>
          <a:p>
            <a:pPr lvl="1"/>
            <a:r>
              <a:rPr lang="de-DE" dirty="0" smtClean="0"/>
              <a:t>Schutz gegen nachträgliche Veränderungen von Informationen</a:t>
            </a:r>
          </a:p>
          <a:p>
            <a:r>
              <a:rPr lang="de-DE" dirty="0" smtClean="0"/>
              <a:t>Erhöhter Schutzbedarf</a:t>
            </a:r>
          </a:p>
          <a:p>
            <a:pPr lvl="1"/>
            <a:r>
              <a:rPr lang="de-DE" dirty="0" smtClean="0"/>
              <a:t>Verschlüsselungen und digitale Signaturen</a:t>
            </a:r>
          </a:p>
          <a:p>
            <a:pPr lvl="1"/>
            <a:r>
              <a:rPr lang="de-DE" dirty="0" smtClean="0"/>
              <a:t>Integritätsprüfung von Dokumenten</a:t>
            </a:r>
            <a:endParaRPr lang="de-DE" dirty="0"/>
          </a:p>
        </p:txBody>
      </p:sp>
    </p:spTree>
    <p:extLst>
      <p:ext uri="{BB962C8B-B14F-4D97-AF65-F5344CB8AC3E}">
        <p14:creationId xmlns:p14="http://schemas.microsoft.com/office/powerpoint/2010/main" val="4274126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Office Produkte Schutzmaßnahmen</a:t>
            </a:r>
            <a:endParaRPr lang="de-DE" dirty="0"/>
          </a:p>
        </p:txBody>
      </p:sp>
      <p:pic>
        <p:nvPicPr>
          <p:cNvPr id="4" name="Inhaltsplatzhalter 3"/>
          <p:cNvPicPr>
            <a:picLocks noGrp="1" noChangeAspect="1"/>
          </p:cNvPicPr>
          <p:nvPr>
            <p:ph idx="1"/>
          </p:nvPr>
        </p:nvPicPr>
        <p:blipFill>
          <a:blip r:embed="rId3"/>
          <a:stretch>
            <a:fillRect/>
          </a:stretch>
        </p:blipFill>
        <p:spPr>
          <a:xfrm>
            <a:off x="3756112" y="2336800"/>
            <a:ext cx="3463752" cy="3598863"/>
          </a:xfrm>
          <a:prstGeom prst="rect">
            <a:avLst/>
          </a:prstGeom>
        </p:spPr>
      </p:pic>
    </p:spTree>
    <p:extLst>
      <p:ext uri="{BB962C8B-B14F-4D97-AF65-F5344CB8AC3E}">
        <p14:creationId xmlns:p14="http://schemas.microsoft.com/office/powerpoint/2010/main" val="222181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Gefährdungslage und Schutzmaßnahmen beim Einsatz von (Software-)Containern</a:t>
            </a:r>
          </a:p>
        </p:txBody>
      </p:sp>
      <p:sp>
        <p:nvSpPr>
          <p:cNvPr id="3" name="Inhaltsplatzhalter 2"/>
          <p:cNvSpPr>
            <a:spLocks noGrp="1"/>
          </p:cNvSpPr>
          <p:nvPr>
            <p:ph idx="1"/>
          </p:nvPr>
        </p:nvSpPr>
        <p:spPr/>
        <p:txBody>
          <a:bodyPr/>
          <a:lstStyle/>
          <a:p>
            <a:r>
              <a:rPr lang="de-DE" dirty="0" smtClean="0"/>
              <a:t>Schwachstellen in Images</a:t>
            </a:r>
          </a:p>
          <a:p>
            <a:r>
              <a:rPr lang="de-DE" dirty="0" smtClean="0"/>
              <a:t>Ausbruch aus dem Container</a:t>
            </a:r>
          </a:p>
          <a:p>
            <a:r>
              <a:rPr lang="de-DE" dirty="0" smtClean="0"/>
              <a:t>Administrative Zugriffe ohne Absicherung</a:t>
            </a:r>
          </a:p>
          <a:p>
            <a:r>
              <a:rPr lang="de-DE" dirty="0" smtClean="0"/>
              <a:t>Datenverlust</a:t>
            </a:r>
          </a:p>
          <a:p>
            <a:r>
              <a:rPr lang="de-DE" dirty="0" smtClean="0"/>
              <a:t>Tool-basierte Verwaltung ohne Absicherung</a:t>
            </a:r>
          </a:p>
          <a:p>
            <a:r>
              <a:rPr lang="de-DE" dirty="0" smtClean="0"/>
              <a:t>Sorglose Verwendung von Zugangsdaten</a:t>
            </a:r>
            <a:endParaRPr lang="de-DE" dirty="0"/>
          </a:p>
        </p:txBody>
      </p:sp>
    </p:spTree>
    <p:extLst>
      <p:ext uri="{BB962C8B-B14F-4D97-AF65-F5344CB8AC3E}">
        <p14:creationId xmlns:p14="http://schemas.microsoft.com/office/powerpoint/2010/main" val="1820101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Beispiele von Schutzmaßnahmen bei Containern - Basismaßnahmen</a:t>
            </a:r>
            <a:endParaRPr lang="de-DE" dirty="0"/>
          </a:p>
        </p:txBody>
      </p:sp>
      <p:sp>
        <p:nvSpPr>
          <p:cNvPr id="3" name="Inhaltsplatzhalter 2"/>
          <p:cNvSpPr>
            <a:spLocks noGrp="1"/>
          </p:cNvSpPr>
          <p:nvPr>
            <p:ph idx="1"/>
          </p:nvPr>
        </p:nvSpPr>
        <p:spPr/>
        <p:txBody>
          <a:bodyPr/>
          <a:lstStyle/>
          <a:p>
            <a:r>
              <a:rPr lang="de-DE" dirty="0" smtClean="0"/>
              <a:t>Planung des Einsatzes</a:t>
            </a:r>
          </a:p>
          <a:p>
            <a:r>
              <a:rPr lang="de-DE" dirty="0" smtClean="0"/>
              <a:t>Planung der Software</a:t>
            </a:r>
          </a:p>
          <a:p>
            <a:r>
              <a:rPr lang="de-DE" dirty="0" smtClean="0"/>
              <a:t>Planung der Verwaltung</a:t>
            </a:r>
          </a:p>
          <a:p>
            <a:r>
              <a:rPr lang="de-DE" dirty="0" smtClean="0"/>
              <a:t>Sicherung des Hosts</a:t>
            </a:r>
          </a:p>
          <a:p>
            <a:r>
              <a:rPr lang="de-DE" dirty="0" smtClean="0"/>
              <a:t>Verwendung sicherer Images</a:t>
            </a:r>
          </a:p>
          <a:p>
            <a:r>
              <a:rPr lang="de-DE" dirty="0" smtClean="0"/>
              <a:t>Sicherung der Zugangsdaten</a:t>
            </a:r>
          </a:p>
          <a:p>
            <a:r>
              <a:rPr lang="de-DE" dirty="0" smtClean="0"/>
              <a:t>Speicherung von Daten außerhalb des Containers</a:t>
            </a:r>
            <a:endParaRPr lang="de-DE" dirty="0"/>
          </a:p>
        </p:txBody>
      </p:sp>
    </p:spTree>
    <p:extLst>
      <p:ext uri="{BB962C8B-B14F-4D97-AF65-F5344CB8AC3E}">
        <p14:creationId xmlns:p14="http://schemas.microsoft.com/office/powerpoint/2010/main" val="1002031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Beispiele von Schutzmaßnahmen bei Containern - </a:t>
            </a:r>
            <a:r>
              <a:rPr lang="de-DE" dirty="0" smtClean="0"/>
              <a:t>Standardmaßnahmen</a:t>
            </a:r>
            <a:endParaRPr lang="de-DE" dirty="0"/>
          </a:p>
        </p:txBody>
      </p:sp>
      <p:sp>
        <p:nvSpPr>
          <p:cNvPr id="3" name="Inhaltsplatzhalter 2"/>
          <p:cNvSpPr>
            <a:spLocks noGrp="1"/>
          </p:cNvSpPr>
          <p:nvPr>
            <p:ph idx="1"/>
          </p:nvPr>
        </p:nvSpPr>
        <p:spPr/>
        <p:txBody>
          <a:bodyPr/>
          <a:lstStyle/>
          <a:p>
            <a:r>
              <a:rPr lang="de-DE" dirty="0" smtClean="0"/>
              <a:t>Richtlinie für Betrieb von Containern</a:t>
            </a:r>
          </a:p>
          <a:p>
            <a:r>
              <a:rPr lang="de-DE" dirty="0" smtClean="0"/>
              <a:t>Richtlinie für Images</a:t>
            </a:r>
          </a:p>
          <a:p>
            <a:r>
              <a:rPr lang="de-DE" dirty="0" smtClean="0"/>
              <a:t>Nur eine Anwendung bzw. Dienst pro Container</a:t>
            </a:r>
          </a:p>
          <a:p>
            <a:r>
              <a:rPr lang="de-DE" dirty="0" smtClean="0"/>
              <a:t>Unveränderlichkeit sicherstellen</a:t>
            </a:r>
          </a:p>
          <a:p>
            <a:r>
              <a:rPr lang="de-DE" dirty="0" smtClean="0"/>
              <a:t>Ressourcen limitieren</a:t>
            </a:r>
          </a:p>
          <a:p>
            <a:r>
              <a:rPr lang="de-DE" dirty="0" smtClean="0"/>
              <a:t>Richtlinie für einbinden von Datenträgern</a:t>
            </a:r>
          </a:p>
          <a:p>
            <a:r>
              <a:rPr lang="de-DE" dirty="0" smtClean="0"/>
              <a:t>Überwachung von Containern</a:t>
            </a:r>
            <a:endParaRPr lang="de-DE" dirty="0"/>
          </a:p>
        </p:txBody>
      </p:sp>
    </p:spTree>
    <p:extLst>
      <p:ext uri="{BB962C8B-B14F-4D97-AF65-F5344CB8AC3E}">
        <p14:creationId xmlns:p14="http://schemas.microsoft.com/office/powerpoint/2010/main" val="1188203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Beispiele von Schutzmaßnahmen bei Containern </a:t>
            </a:r>
            <a:r>
              <a:rPr lang="de-DE" dirty="0" smtClean="0"/>
              <a:t>– erhöhter Schutzbedarf</a:t>
            </a:r>
            <a:endParaRPr lang="de-DE" dirty="0"/>
          </a:p>
        </p:txBody>
      </p:sp>
      <p:sp>
        <p:nvSpPr>
          <p:cNvPr id="3" name="Inhaltsplatzhalter 2"/>
          <p:cNvSpPr>
            <a:spLocks noGrp="1"/>
          </p:cNvSpPr>
          <p:nvPr>
            <p:ph idx="1"/>
          </p:nvPr>
        </p:nvSpPr>
        <p:spPr/>
        <p:txBody>
          <a:bodyPr/>
          <a:lstStyle/>
          <a:p>
            <a:r>
              <a:rPr lang="de-DE" dirty="0" smtClean="0"/>
              <a:t>Auditierung von Containern</a:t>
            </a:r>
          </a:p>
          <a:p>
            <a:r>
              <a:rPr lang="de-DE" dirty="0" err="1" smtClean="0"/>
              <a:t>Trusted</a:t>
            </a:r>
            <a:r>
              <a:rPr lang="de-DE" dirty="0" smtClean="0"/>
              <a:t> Registry für Container</a:t>
            </a:r>
          </a:p>
          <a:p>
            <a:r>
              <a:rPr lang="de-DE" dirty="0" smtClean="0"/>
              <a:t>Mikro-Segmentierung von Containern</a:t>
            </a:r>
            <a:endParaRPr lang="de-DE" dirty="0"/>
          </a:p>
          <a:p>
            <a:r>
              <a:rPr lang="de-DE" dirty="0" smtClean="0"/>
              <a:t>Verschlüsselte Datenhaltung</a:t>
            </a:r>
          </a:p>
          <a:p>
            <a:r>
              <a:rPr lang="de-DE" dirty="0" smtClean="0"/>
              <a:t>Verschlüsselte Netzkommunikation zwischen Containern</a:t>
            </a:r>
            <a:endParaRPr lang="de-DE" dirty="0"/>
          </a:p>
        </p:txBody>
      </p:sp>
    </p:spTree>
    <p:extLst>
      <p:ext uri="{BB962C8B-B14F-4D97-AF65-F5344CB8AC3E}">
        <p14:creationId xmlns:p14="http://schemas.microsoft.com/office/powerpoint/2010/main" val="13691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e-DE" dirty="0" smtClean="0"/>
              <a:t>Fragen?</a:t>
            </a:r>
            <a:endParaRPr lang="de-DE" dirty="0"/>
          </a:p>
        </p:txBody>
      </p:sp>
      <p:sp>
        <p:nvSpPr>
          <p:cNvPr id="5" name="Untertitel 4"/>
          <p:cNvSpPr>
            <a:spLocks noGrp="1"/>
          </p:cNvSpPr>
          <p:nvPr>
            <p:ph type="subTitle" idx="1"/>
          </p:nvPr>
        </p:nvSpPr>
        <p:spPr/>
        <p:txBody>
          <a:bodyPr>
            <a:noAutofit/>
          </a:bodyPr>
          <a:lstStyle/>
          <a:p>
            <a:pPr lvl="0"/>
            <a:r>
              <a:rPr lang="de-DE" sz="2800" dirty="0">
                <a:solidFill>
                  <a:prstClr val="white"/>
                </a:solidFill>
              </a:rPr>
              <a:t>Ich beantworte sie gerne</a:t>
            </a:r>
            <a:r>
              <a:rPr lang="de-DE" sz="2800" dirty="0" smtClean="0">
                <a:solidFill>
                  <a:prstClr val="white"/>
                </a:solidFill>
              </a:rPr>
              <a:t>!</a:t>
            </a:r>
            <a:endParaRPr lang="de-DE" sz="2800" dirty="0">
              <a:solidFill>
                <a:prstClr val="white"/>
              </a:solidFill>
            </a:endParaRPr>
          </a:p>
          <a:p>
            <a:pPr lvl="0"/>
            <a:endParaRPr lang="de-DE" sz="2800" dirty="0">
              <a:solidFill>
                <a:prstClr val="white"/>
              </a:solidFill>
            </a:endParaRPr>
          </a:p>
          <a:p>
            <a:pPr lvl="0"/>
            <a:endParaRPr lang="de-DE" sz="2800" dirty="0">
              <a:solidFill>
                <a:prstClr val="white"/>
              </a:solidFill>
            </a:endParaRPr>
          </a:p>
          <a:p>
            <a:pPr lvl="0"/>
            <a:r>
              <a:rPr lang="de-DE" sz="1200" dirty="0">
                <a:solidFill>
                  <a:prstClr val="white"/>
                </a:solidFill>
              </a:rPr>
              <a:t>Alle gezeigten Bilder sind Beispiele und Muster. Tabellen sind individuell anpassbar und können nach Bedarf auch anders gestaltet werden. Sie dienen als Orientierungshilfe und können frei nach Bedarf angepasst werden</a:t>
            </a:r>
            <a:endParaRPr lang="de-DE" sz="2800" dirty="0">
              <a:solidFill>
                <a:prstClr val="white"/>
              </a:solidFill>
            </a:endParaRPr>
          </a:p>
        </p:txBody>
      </p:sp>
    </p:spTree>
    <p:extLst>
      <p:ext uri="{BB962C8B-B14F-4D97-AF65-F5344CB8AC3E}">
        <p14:creationId xmlns:p14="http://schemas.microsoft.com/office/powerpoint/2010/main" val="2175757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Selbstlernen &amp; Aufgabe</a:t>
            </a:r>
            <a:endParaRPr lang="de-DE" dirty="0"/>
          </a:p>
        </p:txBody>
      </p:sp>
      <p:sp>
        <p:nvSpPr>
          <p:cNvPr id="3" name="Inhaltsplatzhalter 2"/>
          <p:cNvSpPr>
            <a:spLocks noGrp="1"/>
          </p:cNvSpPr>
          <p:nvPr>
            <p:ph idx="1"/>
          </p:nvPr>
        </p:nvSpPr>
        <p:spPr/>
        <p:txBody>
          <a:bodyPr/>
          <a:lstStyle/>
          <a:p>
            <a:r>
              <a:rPr lang="de-DE" dirty="0" smtClean="0"/>
              <a:t>Handout, S. 65 – 84</a:t>
            </a:r>
          </a:p>
          <a:p>
            <a:r>
              <a:rPr lang="de-DE" dirty="0" smtClean="0"/>
              <a:t>Online Quellen</a:t>
            </a:r>
            <a:endParaRPr lang="de-DE" dirty="0"/>
          </a:p>
          <a:p>
            <a:endParaRPr lang="de-DE" dirty="0" smtClean="0"/>
          </a:p>
          <a:p>
            <a:r>
              <a:rPr lang="de-DE" dirty="0" smtClean="0"/>
              <a:t>Danach Weiterarbeit an der Aufgabe in euren Gruppen</a:t>
            </a:r>
            <a:endParaRPr lang="de-DE" dirty="0"/>
          </a:p>
        </p:txBody>
      </p:sp>
    </p:spTree>
    <p:extLst>
      <p:ext uri="{BB962C8B-B14F-4D97-AF65-F5344CB8AC3E}">
        <p14:creationId xmlns:p14="http://schemas.microsoft.com/office/powerpoint/2010/main" val="129119077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0</TotalTime>
  <Words>719</Words>
  <Application>Microsoft Office PowerPoint</Application>
  <PresentationFormat>Breitbild</PresentationFormat>
  <Paragraphs>97</Paragraphs>
  <Slides>14</Slides>
  <Notes>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14</vt:i4>
      </vt:variant>
    </vt:vector>
  </HeadingPairs>
  <TitlesOfParts>
    <vt:vector size="18" baseType="lpstr">
      <vt:lpstr>Arial</vt:lpstr>
      <vt:lpstr>Calibri</vt:lpstr>
      <vt:lpstr>Trebuchet MS</vt:lpstr>
      <vt:lpstr>Berlin</vt:lpstr>
      <vt:lpstr>Schutzbedarfsfeststellung in Arbeitsbereichen von JIKU IT-Solutions durchführen</vt:lpstr>
      <vt:lpstr>Den Schutzbedarf bezüglich der Arbeitsplatzsoftware feststellen</vt:lpstr>
      <vt:lpstr>Gefährdungslage</vt:lpstr>
      <vt:lpstr>Schutzbedarffeststellung</vt:lpstr>
      <vt:lpstr>Generelle Schutzmaßnahmen</vt:lpstr>
      <vt:lpstr>Beispielhafte Schutzmaßnahmen für Betriebssysteme </vt:lpstr>
      <vt:lpstr>Schutzmaßnahmen für Office-Produkte</vt:lpstr>
      <vt:lpstr>Office Produkte Schutzmaßnahmen</vt:lpstr>
      <vt:lpstr>Gefährdungslage und Schutzmaßnahmen beim Einsatz von (Software-)Containern</vt:lpstr>
      <vt:lpstr>Beispiele von Schutzmaßnahmen bei Containern - Basismaßnahmen</vt:lpstr>
      <vt:lpstr>Beispiele von Schutzmaßnahmen bei Containern - Standardmaßnahmen</vt:lpstr>
      <vt:lpstr>Beispiele von Schutzmaßnahmen bei Containern – erhöhter Schutzbedarf</vt:lpstr>
      <vt:lpstr>Fragen?</vt:lpstr>
      <vt:lpstr>Selbstlernen &amp; Aufgabe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Schutzbedarfsfeststellung in Arbeitsbereichen von JIKU IT-Solutions durchführen</dc:title>
  <dc:creator>Kirschstein, Dennis</dc:creator>
  <cp:lastModifiedBy>Frank Ebeling</cp:lastModifiedBy>
  <cp:revision>20</cp:revision>
  <dcterms:created xsi:type="dcterms:W3CDTF">2024-04-29T10:30:02Z</dcterms:created>
  <dcterms:modified xsi:type="dcterms:W3CDTF">2024-06-24T13:41:47Z</dcterms:modified>
</cp:coreProperties>
</file>